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8"/>
  </p:notesMasterIdLst>
  <p:handoutMasterIdLst>
    <p:handoutMasterId r:id="rId109"/>
  </p:handoutMasterIdLst>
  <p:sldIdLst>
    <p:sldId id="1188" r:id="rId5"/>
    <p:sldId id="948" r:id="rId6"/>
    <p:sldId id="1243" r:id="rId7"/>
    <p:sldId id="1214" r:id="rId8"/>
    <p:sldId id="1189" r:id="rId9"/>
    <p:sldId id="1215" r:id="rId10"/>
    <p:sldId id="1191" r:id="rId11"/>
    <p:sldId id="1219" r:id="rId12"/>
    <p:sldId id="1220" r:id="rId13"/>
    <p:sldId id="1244" r:id="rId14"/>
    <p:sldId id="1221" r:id="rId15"/>
    <p:sldId id="1245" r:id="rId16"/>
    <p:sldId id="1247" r:id="rId17"/>
    <p:sldId id="1226" r:id="rId18"/>
    <p:sldId id="1225" r:id="rId19"/>
    <p:sldId id="1227" r:id="rId20"/>
    <p:sldId id="1228" r:id="rId21"/>
    <p:sldId id="1229" r:id="rId22"/>
    <p:sldId id="1230" r:id="rId23"/>
    <p:sldId id="1231" r:id="rId24"/>
    <p:sldId id="1232" r:id="rId25"/>
    <p:sldId id="1233" r:id="rId26"/>
    <p:sldId id="1234" r:id="rId27"/>
    <p:sldId id="1124" r:id="rId28"/>
    <p:sldId id="1093" r:id="rId29"/>
    <p:sldId id="1235" r:id="rId30"/>
    <p:sldId id="1237" r:id="rId31"/>
    <p:sldId id="1238" r:id="rId32"/>
    <p:sldId id="1239" r:id="rId33"/>
    <p:sldId id="1236" r:id="rId34"/>
    <p:sldId id="1240" r:id="rId35"/>
    <p:sldId id="1241" r:id="rId36"/>
    <p:sldId id="1242" r:id="rId37"/>
    <p:sldId id="978" r:id="rId38"/>
    <p:sldId id="1197" r:id="rId39"/>
    <p:sldId id="1198" r:id="rId40"/>
    <p:sldId id="1196" r:id="rId41"/>
    <p:sldId id="972" r:id="rId42"/>
    <p:sldId id="1122" r:id="rId43"/>
    <p:sldId id="1123" r:id="rId44"/>
    <p:sldId id="976" r:id="rId45"/>
    <p:sldId id="970" r:id="rId46"/>
    <p:sldId id="1199" r:id="rId47"/>
    <p:sldId id="1200" r:id="rId48"/>
    <p:sldId id="1201" r:id="rId49"/>
    <p:sldId id="1202" r:id="rId50"/>
    <p:sldId id="1203" r:id="rId51"/>
    <p:sldId id="1204" r:id="rId52"/>
    <p:sldId id="1306" r:id="rId53"/>
    <p:sldId id="1206" r:id="rId54"/>
    <p:sldId id="1207" r:id="rId55"/>
    <p:sldId id="1208" r:id="rId56"/>
    <p:sldId id="1211" r:id="rId57"/>
    <p:sldId id="1277" r:id="rId58"/>
    <p:sldId id="1278" r:id="rId59"/>
    <p:sldId id="1276" r:id="rId60"/>
    <p:sldId id="1279" r:id="rId61"/>
    <p:sldId id="1281" r:id="rId62"/>
    <p:sldId id="1282" r:id="rId63"/>
    <p:sldId id="1283" r:id="rId64"/>
    <p:sldId id="1263" r:id="rId65"/>
    <p:sldId id="1090" r:id="rId66"/>
    <p:sldId id="1246" r:id="rId67"/>
    <p:sldId id="1284" r:id="rId68"/>
    <p:sldId id="1249" r:id="rId69"/>
    <p:sldId id="1250" r:id="rId70"/>
    <p:sldId id="1307" r:id="rId71"/>
    <p:sldId id="1308" r:id="rId72"/>
    <p:sldId id="1252" r:id="rId73"/>
    <p:sldId id="1256" r:id="rId74"/>
    <p:sldId id="1309" r:id="rId75"/>
    <p:sldId id="1310" r:id="rId76"/>
    <p:sldId id="1311" r:id="rId77"/>
    <p:sldId id="1248" r:id="rId78"/>
    <p:sldId id="1312" r:id="rId79"/>
    <p:sldId id="1313" r:id="rId80"/>
    <p:sldId id="1314" r:id="rId81"/>
    <p:sldId id="1262" r:id="rId82"/>
    <p:sldId id="1285" r:id="rId83"/>
    <p:sldId id="1270" r:id="rId84"/>
    <p:sldId id="1271" r:id="rId85"/>
    <p:sldId id="1302" r:id="rId86"/>
    <p:sldId id="1273" r:id="rId87"/>
    <p:sldId id="1301" r:id="rId88"/>
    <p:sldId id="1275" r:id="rId89"/>
    <p:sldId id="1266" r:id="rId90"/>
    <p:sldId id="1267" r:id="rId91"/>
    <p:sldId id="1303" r:id="rId92"/>
    <p:sldId id="1304" r:id="rId93"/>
    <p:sldId id="1287" r:id="rId94"/>
    <p:sldId id="1286" r:id="rId95"/>
    <p:sldId id="1288" r:id="rId96"/>
    <p:sldId id="1264" r:id="rId97"/>
    <p:sldId id="1292" r:id="rId98"/>
    <p:sldId id="1289" r:id="rId99"/>
    <p:sldId id="1293" r:id="rId100"/>
    <p:sldId id="1294" r:id="rId101"/>
    <p:sldId id="1291" r:id="rId102"/>
    <p:sldId id="1210" r:id="rId103"/>
    <p:sldId id="1305" r:id="rId104"/>
    <p:sldId id="1299" r:id="rId105"/>
    <p:sldId id="1290" r:id="rId106"/>
    <p:sldId id="1300" r:id="rId107"/>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C54EE-2D1F-449D-BD09-D721B56BDFBE}" v="64" dt="2022-07-14T16:56:21.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24" d="100"/>
          <a:sy n="124" d="100"/>
        </p:scale>
        <p:origin x="1256" y="168"/>
      </p:cViewPr>
      <p:guideLst/>
    </p:cSldViewPr>
  </p:slideViewPr>
  <p:notesTextViewPr>
    <p:cViewPr>
      <p:scale>
        <a:sx n="1" d="1"/>
        <a:sy n="1" d="1"/>
      </p:scale>
      <p:origin x="0" y="0"/>
    </p:cViewPr>
  </p:notesTextViewPr>
  <p:sorterViewPr>
    <p:cViewPr varScale="1">
      <p:scale>
        <a:sx n="100" d="100"/>
        <a:sy n="100" d="100"/>
      </p:scale>
      <p:origin x="0" y="-42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7A3B7D4D-F6A2-4BAB-935C-DC1C585CD156}"/>
    <pc:docChg chg="custSel modSld">
      <pc:chgData name="Biersach, David" userId="14a9feb0-85a7-4da4-be8a-c1e22b637acc" providerId="ADAL" clId="{7A3B7D4D-F6A2-4BAB-935C-DC1C585CD156}" dt="2022-01-08T16:58:28.994" v="62" actId="20577"/>
      <pc:docMkLst>
        <pc:docMk/>
      </pc:docMkLst>
      <pc:sldChg chg="modSp">
        <pc:chgData name="Biersach, David" userId="14a9feb0-85a7-4da4-be8a-c1e22b637acc" providerId="ADAL" clId="{7A3B7D4D-F6A2-4BAB-935C-DC1C585CD156}" dt="2022-01-08T16:58:25.412" v="58" actId="20577"/>
        <pc:sldMkLst>
          <pc:docMk/>
          <pc:sldMk cId="697654483" sldId="945"/>
        </pc:sldMkLst>
        <pc:spChg chg="mod">
          <ac:chgData name="Biersach, David" userId="14a9feb0-85a7-4da4-be8a-c1e22b637acc" providerId="ADAL" clId="{7A3B7D4D-F6A2-4BAB-935C-DC1C585CD156}" dt="2022-01-08T16:58:25.412" v="58" actId="20577"/>
          <ac:spMkLst>
            <pc:docMk/>
            <pc:sldMk cId="697654483" sldId="945"/>
            <ac:spMk id="9" creationId="{00975667-8E84-4E62-9648-AFC33BDBB73B}"/>
          </ac:spMkLst>
        </pc:spChg>
      </pc:sldChg>
      <pc:sldChg chg="modSp">
        <pc:chgData name="Biersach, David" userId="14a9feb0-85a7-4da4-be8a-c1e22b637acc" providerId="ADAL" clId="{7A3B7D4D-F6A2-4BAB-935C-DC1C585CD156}" dt="2022-01-08T06:01:03.431" v="54" actId="115"/>
        <pc:sldMkLst>
          <pc:docMk/>
          <pc:sldMk cId="3488103010" sldId="953"/>
        </pc:sldMkLst>
        <pc:spChg chg="mod">
          <ac:chgData name="Biersach, David" userId="14a9feb0-85a7-4da4-be8a-c1e22b637acc" providerId="ADAL" clId="{7A3B7D4D-F6A2-4BAB-935C-DC1C585CD156}" dt="2022-01-08T06:01:03.431" v="54" actId="115"/>
          <ac:spMkLst>
            <pc:docMk/>
            <pc:sldMk cId="3488103010" sldId="953"/>
            <ac:spMk id="3" creationId="{00000000-0000-0000-0000-000000000000}"/>
          </ac:spMkLst>
        </pc:spChg>
      </pc:sldChg>
      <pc:sldChg chg="modSp mod">
        <pc:chgData name="Biersach, David" userId="14a9feb0-85a7-4da4-be8a-c1e22b637acc" providerId="ADAL" clId="{7A3B7D4D-F6A2-4BAB-935C-DC1C585CD156}" dt="2022-01-08T05:58:00.744" v="7" actId="1076"/>
        <pc:sldMkLst>
          <pc:docMk/>
          <pc:sldMk cId="2793733643" sldId="1014"/>
        </pc:sldMkLst>
        <pc:spChg chg="mod">
          <ac:chgData name="Biersach, David" userId="14a9feb0-85a7-4da4-be8a-c1e22b637acc" providerId="ADAL" clId="{7A3B7D4D-F6A2-4BAB-935C-DC1C585CD156}" dt="2022-01-08T05:58:00.744" v="7" actId="1076"/>
          <ac:spMkLst>
            <pc:docMk/>
            <pc:sldMk cId="2793733643" sldId="1014"/>
            <ac:spMk id="31" creationId="{947C52A3-B52E-4CAA-8A45-A461B91A5CB8}"/>
          </ac:spMkLst>
        </pc:spChg>
      </pc:sldChg>
      <pc:sldChg chg="delSp mod delAnim">
        <pc:chgData name="Biersach, David" userId="14a9feb0-85a7-4da4-be8a-c1e22b637acc" providerId="ADAL" clId="{7A3B7D4D-F6A2-4BAB-935C-DC1C585CD156}" dt="2022-01-07T23:16:45.124" v="0" actId="478"/>
        <pc:sldMkLst>
          <pc:docMk/>
          <pc:sldMk cId="402641594" sldId="1109"/>
        </pc:sldMkLst>
        <pc:spChg chg="del">
          <ac:chgData name="Biersach, David" userId="14a9feb0-85a7-4da4-be8a-c1e22b637acc" providerId="ADAL" clId="{7A3B7D4D-F6A2-4BAB-935C-DC1C585CD156}" dt="2022-01-07T23:16:45.124" v="0" actId="478"/>
          <ac:spMkLst>
            <pc:docMk/>
            <pc:sldMk cId="402641594" sldId="1109"/>
            <ac:spMk id="18" creationId="{F72C74EA-3EF8-4B24-8C80-A05CCC8F3228}"/>
          </ac:spMkLst>
        </pc:spChg>
      </pc:sldChg>
      <pc:sldChg chg="modSp mod">
        <pc:chgData name="Biersach, David" userId="14a9feb0-85a7-4da4-be8a-c1e22b637acc" providerId="ADAL" clId="{7A3B7D4D-F6A2-4BAB-935C-DC1C585CD156}" dt="2022-01-08T16:58:28.994" v="62" actId="20577"/>
        <pc:sldMkLst>
          <pc:docMk/>
          <pc:sldMk cId="3684000737" sldId="1125"/>
        </pc:sldMkLst>
        <pc:spChg chg="mod">
          <ac:chgData name="Biersach, David" userId="14a9feb0-85a7-4da4-be8a-c1e22b637acc" providerId="ADAL" clId="{7A3B7D4D-F6A2-4BAB-935C-DC1C585CD156}" dt="2022-01-08T16:58:28.994" v="62" actId="20577"/>
          <ac:spMkLst>
            <pc:docMk/>
            <pc:sldMk cId="3684000737" sldId="1125"/>
            <ac:spMk id="9" creationId="{00975667-8E84-4E62-9648-AFC33BDBB73B}"/>
          </ac:spMkLst>
        </pc:spChg>
      </pc:sldChg>
    </pc:docChg>
  </pc:docChgLst>
  <pc:docChgLst>
    <pc:chgData name="David Biersach" userId="14a9feb0-85a7-4da4-be8a-c1e22b637acc" providerId="ADAL" clId="{18B7C96E-00F8-4853-BA32-21F444BB190D}"/>
    <pc:docChg chg="undo custSel addSld delSld modSld">
      <pc:chgData name="David Biersach" userId="14a9feb0-85a7-4da4-be8a-c1e22b637acc" providerId="ADAL" clId="{18B7C96E-00F8-4853-BA32-21F444BB190D}" dt="2022-01-08T07:26:27.602" v="1813" actId="20577"/>
      <pc:docMkLst>
        <pc:docMk/>
      </pc:docMkLst>
      <pc:sldChg chg="addSp delSp modSp mod delAnim modAnim">
        <pc:chgData name="David Biersach" userId="14a9feb0-85a7-4da4-be8a-c1e22b637acc" providerId="ADAL" clId="{18B7C96E-00F8-4853-BA32-21F444BB190D}" dt="2022-01-08T07:04:04.254" v="1421" actId="465"/>
        <pc:sldMkLst>
          <pc:docMk/>
          <pc:sldMk cId="697654483" sldId="945"/>
        </pc:sldMkLst>
        <pc:spChg chg="add mod">
          <ac:chgData name="David Biersach" userId="14a9feb0-85a7-4da4-be8a-c1e22b637acc" providerId="ADAL" clId="{18B7C96E-00F8-4853-BA32-21F444BB190D}" dt="2022-01-08T06:53:09.448" v="1344" actId="113"/>
          <ac:spMkLst>
            <pc:docMk/>
            <pc:sldMk cId="697654483" sldId="945"/>
            <ac:spMk id="9" creationId="{00975667-8E84-4E62-9648-AFC33BDBB73B}"/>
          </ac:spMkLst>
        </pc:spChg>
        <pc:spChg chg="del">
          <ac:chgData name="David Biersach" userId="14a9feb0-85a7-4da4-be8a-c1e22b637acc" providerId="ADAL" clId="{18B7C96E-00F8-4853-BA32-21F444BB190D}" dt="2022-01-08T06:22:51.615" v="4" actId="478"/>
          <ac:spMkLst>
            <pc:docMk/>
            <pc:sldMk cId="697654483" sldId="945"/>
            <ac:spMk id="11" creationId="{FB4CB1B1-9DDF-4821-8BF8-0EB3E8C00E0E}"/>
          </ac:spMkLst>
        </pc:spChg>
        <pc:spChg chg="del">
          <ac:chgData name="David Biersach" userId="14a9feb0-85a7-4da4-be8a-c1e22b637acc" providerId="ADAL" clId="{18B7C96E-00F8-4853-BA32-21F444BB190D}" dt="2022-01-08T06:22:52.558" v="5" actId="478"/>
          <ac:spMkLst>
            <pc:docMk/>
            <pc:sldMk cId="697654483" sldId="945"/>
            <ac:spMk id="12" creationId="{2D9EEE17-C6FF-4DCE-9499-A3D7C7B6C89E}"/>
          </ac:spMkLst>
        </pc:spChg>
        <pc:spChg chg="add mod">
          <ac:chgData name="David Biersach" userId="14a9feb0-85a7-4da4-be8a-c1e22b637acc" providerId="ADAL" clId="{18B7C96E-00F8-4853-BA32-21F444BB190D}" dt="2022-01-08T06:52:56.741" v="1343" actId="113"/>
          <ac:spMkLst>
            <pc:docMk/>
            <pc:sldMk cId="697654483" sldId="945"/>
            <ac:spMk id="13" creationId="{F1DB7D95-9427-411D-BE8F-8FAF2863AA9A}"/>
          </ac:spMkLst>
        </pc:spChg>
        <pc:spChg chg="add mod">
          <ac:chgData name="David Biersach" userId="14a9feb0-85a7-4da4-be8a-c1e22b637acc" providerId="ADAL" clId="{18B7C96E-00F8-4853-BA32-21F444BB190D}" dt="2022-01-08T06:52:55.779" v="1342" actId="113"/>
          <ac:spMkLst>
            <pc:docMk/>
            <pc:sldMk cId="697654483" sldId="945"/>
            <ac:spMk id="14" creationId="{5306D148-A1FC-403D-8DC3-325060C16530}"/>
          </ac:spMkLst>
        </pc:spChg>
        <pc:spChg chg="add mod">
          <ac:chgData name="David Biersach" userId="14a9feb0-85a7-4da4-be8a-c1e22b637acc" providerId="ADAL" clId="{18B7C96E-00F8-4853-BA32-21F444BB190D}" dt="2022-01-08T06:58:07.475" v="1361" actId="20577"/>
          <ac:spMkLst>
            <pc:docMk/>
            <pc:sldMk cId="697654483" sldId="945"/>
            <ac:spMk id="15" creationId="{E1F21FF8-05C6-4DB0-A658-2ACA3454218B}"/>
          </ac:spMkLst>
        </pc:spChg>
        <pc:spChg chg="add del mod">
          <ac:chgData name="David Biersach" userId="14a9feb0-85a7-4da4-be8a-c1e22b637acc" providerId="ADAL" clId="{18B7C96E-00F8-4853-BA32-21F444BB190D}" dt="2022-01-08T06:49:41.343" v="1315" actId="478"/>
          <ac:spMkLst>
            <pc:docMk/>
            <pc:sldMk cId="697654483" sldId="945"/>
            <ac:spMk id="16" creationId="{71DE5F91-FB94-41E8-A38B-281B1806519C}"/>
          </ac:spMkLst>
        </pc:spChg>
        <pc:spChg chg="add mod">
          <ac:chgData name="David Biersach" userId="14a9feb0-85a7-4da4-be8a-c1e22b637acc" providerId="ADAL" clId="{18B7C96E-00F8-4853-BA32-21F444BB190D}" dt="2022-01-08T07:03:58.392" v="1420" actId="14100"/>
          <ac:spMkLst>
            <pc:docMk/>
            <pc:sldMk cId="697654483" sldId="945"/>
            <ac:spMk id="17" creationId="{02CE5ADC-5601-493B-A8B4-C08FF2B8289A}"/>
          </ac:spMkLst>
        </pc:spChg>
        <pc:spChg chg="add mod">
          <ac:chgData name="David Biersach" userId="14a9feb0-85a7-4da4-be8a-c1e22b637acc" providerId="ADAL" clId="{18B7C96E-00F8-4853-BA32-21F444BB190D}" dt="2022-01-08T07:04:04.254" v="1421" actId="465"/>
          <ac:spMkLst>
            <pc:docMk/>
            <pc:sldMk cId="697654483" sldId="945"/>
            <ac:spMk id="18" creationId="{31D4C8B9-0B61-4CCC-B2FA-32C9E958FBEB}"/>
          </ac:spMkLst>
        </pc:spChg>
        <pc:spChg chg="add mod">
          <ac:chgData name="David Biersach" userId="14a9feb0-85a7-4da4-be8a-c1e22b637acc" providerId="ADAL" clId="{18B7C96E-00F8-4853-BA32-21F444BB190D}" dt="2022-01-08T07:04:04.254" v="1421" actId="465"/>
          <ac:spMkLst>
            <pc:docMk/>
            <pc:sldMk cId="697654483" sldId="945"/>
            <ac:spMk id="19" creationId="{1DC3E5EE-0302-414A-90E0-ED2AD3943AB1}"/>
          </ac:spMkLst>
        </pc:spChg>
        <pc:spChg chg="add mod">
          <ac:chgData name="David Biersach" userId="14a9feb0-85a7-4da4-be8a-c1e22b637acc" providerId="ADAL" clId="{18B7C96E-00F8-4853-BA32-21F444BB190D}" dt="2022-01-08T06:44:24.073" v="1134" actId="20577"/>
          <ac:spMkLst>
            <pc:docMk/>
            <pc:sldMk cId="697654483" sldId="945"/>
            <ac:spMk id="20" creationId="{6FB4668B-89C3-49B8-8ED9-9C5796667C6D}"/>
          </ac:spMkLst>
        </pc:spChg>
        <pc:spChg chg="add mod">
          <ac:chgData name="David Biersach" userId="14a9feb0-85a7-4da4-be8a-c1e22b637acc" providerId="ADAL" clId="{18B7C96E-00F8-4853-BA32-21F444BB190D}" dt="2022-01-08T07:03:27.682" v="1417" actId="20577"/>
          <ac:spMkLst>
            <pc:docMk/>
            <pc:sldMk cId="697654483" sldId="945"/>
            <ac:spMk id="21" creationId="{CD126C5A-A277-472B-AECE-518CA4FA3D23}"/>
          </ac:spMkLst>
        </pc:spChg>
        <pc:spChg chg="add mod">
          <ac:chgData name="David Biersach" userId="14a9feb0-85a7-4da4-be8a-c1e22b637acc" providerId="ADAL" clId="{18B7C96E-00F8-4853-BA32-21F444BB190D}" dt="2022-01-08T06:49:41.722" v="1316"/>
          <ac:spMkLst>
            <pc:docMk/>
            <pc:sldMk cId="697654483" sldId="945"/>
            <ac:spMk id="22" creationId="{3180C985-B663-4538-A87C-0C173C9A2675}"/>
          </ac:spMkLst>
        </pc:spChg>
        <pc:picChg chg="add mod modCrop">
          <ac:chgData name="David Biersach" userId="14a9feb0-85a7-4da4-be8a-c1e22b637acc" providerId="ADAL" clId="{18B7C96E-00F8-4853-BA32-21F444BB190D}" dt="2022-01-08T06:31:23.486" v="415" actId="1076"/>
          <ac:picMkLst>
            <pc:docMk/>
            <pc:sldMk cId="697654483" sldId="945"/>
            <ac:picMk id="3" creationId="{A5312BB2-4781-4062-BDEC-E5CD46A7D036}"/>
          </ac:picMkLst>
        </pc:picChg>
        <pc:picChg chg="del">
          <ac:chgData name="David Biersach" userId="14a9feb0-85a7-4da4-be8a-c1e22b637acc" providerId="ADAL" clId="{18B7C96E-00F8-4853-BA32-21F444BB190D}" dt="2022-01-08T06:22:48.706" v="1" actId="478"/>
          <ac:picMkLst>
            <pc:docMk/>
            <pc:sldMk cId="697654483" sldId="945"/>
            <ac:picMk id="5" creationId="{A9B3E998-D08F-4300-A1E3-7B0073D84256}"/>
          </ac:picMkLst>
        </pc:picChg>
        <pc:picChg chg="add mod">
          <ac:chgData name="David Biersach" userId="14a9feb0-85a7-4da4-be8a-c1e22b637acc" providerId="ADAL" clId="{18B7C96E-00F8-4853-BA32-21F444BB190D}" dt="2022-01-08T06:30:54.773" v="406" actId="1076"/>
          <ac:picMkLst>
            <pc:docMk/>
            <pc:sldMk cId="697654483" sldId="945"/>
            <ac:picMk id="7" creationId="{CD0829AB-E7F4-4B6E-B130-CD0EE75DCCE7}"/>
          </ac:picMkLst>
        </pc:picChg>
        <pc:picChg chg="del">
          <ac:chgData name="David Biersach" userId="14a9feb0-85a7-4da4-be8a-c1e22b637acc" providerId="ADAL" clId="{18B7C96E-00F8-4853-BA32-21F444BB190D}" dt="2022-01-08T06:22:50.266" v="2" actId="478"/>
          <ac:picMkLst>
            <pc:docMk/>
            <pc:sldMk cId="697654483" sldId="945"/>
            <ac:picMk id="8" creationId="{4F3A2558-9D09-4C2B-AC06-F0985854B1AF}"/>
          </ac:picMkLst>
        </pc:picChg>
        <pc:picChg chg="del">
          <ac:chgData name="David Biersach" userId="14a9feb0-85a7-4da4-be8a-c1e22b637acc" providerId="ADAL" clId="{18B7C96E-00F8-4853-BA32-21F444BB190D}" dt="2022-01-08T06:22:50.975" v="3" actId="478"/>
          <ac:picMkLst>
            <pc:docMk/>
            <pc:sldMk cId="697654483" sldId="945"/>
            <ac:picMk id="10" creationId="{5A652A3A-5C7B-40A6-8060-AAA4D0071B69}"/>
          </ac:picMkLst>
        </pc:picChg>
      </pc:sldChg>
      <pc:sldChg chg="modSp">
        <pc:chgData name="David Biersach" userId="14a9feb0-85a7-4da4-be8a-c1e22b637acc" providerId="ADAL" clId="{18B7C96E-00F8-4853-BA32-21F444BB190D}" dt="2022-01-08T07:26:01.855" v="1808" actId="20577"/>
        <pc:sldMkLst>
          <pc:docMk/>
          <pc:sldMk cId="125730610" sldId="976"/>
        </pc:sldMkLst>
        <pc:spChg chg="mod">
          <ac:chgData name="David Biersach" userId="14a9feb0-85a7-4da4-be8a-c1e22b637acc" providerId="ADAL" clId="{18B7C96E-00F8-4853-BA32-21F444BB190D}" dt="2022-01-08T07:26:01.855" v="1808" actId="20577"/>
          <ac:spMkLst>
            <pc:docMk/>
            <pc:sldMk cId="125730610" sldId="976"/>
            <ac:spMk id="3" creationId="{00000000-0000-0000-0000-000000000000}"/>
          </ac:spMkLst>
        </pc:spChg>
      </pc:sldChg>
      <pc:sldChg chg="addSp modSp mod modAnim">
        <pc:chgData name="David Biersach" userId="14a9feb0-85a7-4da4-be8a-c1e22b637acc" providerId="ADAL" clId="{18B7C96E-00F8-4853-BA32-21F444BB190D}" dt="2022-01-08T07:22:50.569" v="1781" actId="20577"/>
        <pc:sldMkLst>
          <pc:docMk/>
          <pc:sldMk cId="1650040610" sldId="978"/>
        </pc:sldMkLst>
        <pc:spChg chg="mod">
          <ac:chgData name="David Biersach" userId="14a9feb0-85a7-4da4-be8a-c1e22b637acc" providerId="ADAL" clId="{18B7C96E-00F8-4853-BA32-21F444BB190D}" dt="2022-01-08T07:18:59.741" v="1735" actId="20577"/>
          <ac:spMkLst>
            <pc:docMk/>
            <pc:sldMk cId="1650040610" sldId="978"/>
            <ac:spMk id="2" creationId="{00000000-0000-0000-0000-000000000000}"/>
          </ac:spMkLst>
        </pc:spChg>
        <pc:spChg chg="mod">
          <ac:chgData name="David Biersach" userId="14a9feb0-85a7-4da4-be8a-c1e22b637acc" providerId="ADAL" clId="{18B7C96E-00F8-4853-BA32-21F444BB190D}" dt="2022-01-08T07:21:12.770" v="1759" actId="1076"/>
          <ac:spMkLst>
            <pc:docMk/>
            <pc:sldMk cId="1650040610" sldId="978"/>
            <ac:spMk id="15" creationId="{1D14C025-891D-4203-A82F-D433EB9A6AA2}"/>
          </ac:spMkLst>
        </pc:spChg>
        <pc:spChg chg="mod">
          <ac:chgData name="David Biersach" userId="14a9feb0-85a7-4da4-be8a-c1e22b637acc" providerId="ADAL" clId="{18B7C96E-00F8-4853-BA32-21F444BB190D}" dt="2022-01-08T07:22:50.569" v="1781" actId="20577"/>
          <ac:spMkLst>
            <pc:docMk/>
            <pc:sldMk cId="1650040610" sldId="978"/>
            <ac:spMk id="20" creationId="{6EFE2077-A9E0-421E-A9E3-5F68D8B4396C}"/>
          </ac:spMkLst>
        </pc:spChg>
        <pc:spChg chg="mod">
          <ac:chgData name="David Biersach" userId="14a9feb0-85a7-4da4-be8a-c1e22b637acc" providerId="ADAL" clId="{18B7C96E-00F8-4853-BA32-21F444BB190D}" dt="2022-01-08T07:21:07.357" v="1758" actId="1076"/>
          <ac:spMkLst>
            <pc:docMk/>
            <pc:sldMk cId="1650040610" sldId="978"/>
            <ac:spMk id="21" creationId="{915248D7-B35E-4DCC-9FCC-7166EE858939}"/>
          </ac:spMkLst>
        </pc:spChg>
        <pc:cxnChg chg="add mod">
          <ac:chgData name="David Biersach" userId="14a9feb0-85a7-4da4-be8a-c1e22b637acc" providerId="ADAL" clId="{18B7C96E-00F8-4853-BA32-21F444BB190D}" dt="2022-01-08T07:21:56.267" v="1764" actId="1582"/>
          <ac:cxnSpMkLst>
            <pc:docMk/>
            <pc:sldMk cId="1650040610" sldId="978"/>
            <ac:cxnSpMk id="17" creationId="{01E47A24-23D9-4280-9907-974082F5B71E}"/>
          </ac:cxnSpMkLst>
        </pc:cxnChg>
      </pc:sldChg>
      <pc:sldChg chg="modSp">
        <pc:chgData name="David Biersach" userId="14a9feb0-85a7-4da4-be8a-c1e22b637acc" providerId="ADAL" clId="{18B7C96E-00F8-4853-BA32-21F444BB190D}" dt="2022-01-08T07:26:27.602" v="1813" actId="20577"/>
        <pc:sldMkLst>
          <pc:docMk/>
          <pc:sldMk cId="3228797006" sldId="1090"/>
        </pc:sldMkLst>
        <pc:spChg chg="mod">
          <ac:chgData name="David Biersach" userId="14a9feb0-85a7-4da4-be8a-c1e22b637acc" providerId="ADAL" clId="{18B7C96E-00F8-4853-BA32-21F444BB190D}" dt="2022-01-08T07:26:27.602" v="1813" actId="20577"/>
          <ac:spMkLst>
            <pc:docMk/>
            <pc:sldMk cId="3228797006" sldId="1090"/>
            <ac:spMk id="3" creationId="{00000000-0000-0000-0000-000000000000}"/>
          </ac:spMkLst>
        </pc:spChg>
      </pc:sldChg>
      <pc:sldChg chg="modSp mod">
        <pc:chgData name="David Biersach" userId="14a9feb0-85a7-4da4-be8a-c1e22b637acc" providerId="ADAL" clId="{18B7C96E-00F8-4853-BA32-21F444BB190D}" dt="2022-01-08T07:09:32.121" v="1484" actId="20577"/>
        <pc:sldMkLst>
          <pc:docMk/>
          <pc:sldMk cId="3879157449" sldId="1093"/>
        </pc:sldMkLst>
        <pc:spChg chg="mod">
          <ac:chgData name="David Biersach" userId="14a9feb0-85a7-4da4-be8a-c1e22b637acc" providerId="ADAL" clId="{18B7C96E-00F8-4853-BA32-21F444BB190D}" dt="2022-01-08T07:09:32.121" v="1484" actId="20577"/>
          <ac:spMkLst>
            <pc:docMk/>
            <pc:sldMk cId="3879157449" sldId="1093"/>
            <ac:spMk id="3" creationId="{00000000-0000-0000-0000-000000000000}"/>
          </ac:spMkLst>
        </pc:spChg>
      </pc:sldChg>
      <pc:sldChg chg="addSp modSp mod modAnim">
        <pc:chgData name="David Biersach" userId="14a9feb0-85a7-4da4-be8a-c1e22b637acc" providerId="ADAL" clId="{18B7C96E-00F8-4853-BA32-21F444BB190D}" dt="2022-01-08T07:18:38.350" v="1722" actId="6549"/>
        <pc:sldMkLst>
          <pc:docMk/>
          <pc:sldMk cId="3009278176" sldId="1121"/>
        </pc:sldMkLst>
        <pc:spChg chg="add mod">
          <ac:chgData name="David Biersach" userId="14a9feb0-85a7-4da4-be8a-c1e22b637acc" providerId="ADAL" clId="{18B7C96E-00F8-4853-BA32-21F444BB190D}" dt="2022-01-08T07:18:38.350" v="1722" actId="6549"/>
          <ac:spMkLst>
            <pc:docMk/>
            <pc:sldMk cId="3009278176" sldId="1121"/>
            <ac:spMk id="3" creationId="{DCB43E96-CE7B-4F60-A887-9EB2C8B3C2A9}"/>
          </ac:spMkLst>
        </pc:spChg>
      </pc:sldChg>
      <pc:sldChg chg="add">
        <pc:chgData name="David Biersach" userId="14a9feb0-85a7-4da4-be8a-c1e22b637acc" providerId="ADAL" clId="{18B7C96E-00F8-4853-BA32-21F444BB190D}" dt="2022-01-08T06:22:45.941" v="0" actId="2890"/>
        <pc:sldMkLst>
          <pc:docMk/>
          <pc:sldMk cId="3423755234" sldId="1124"/>
        </pc:sldMkLst>
      </pc:sldChg>
      <pc:sldChg chg="addSp delSp modSp add mod modAnim">
        <pc:chgData name="David Biersach" userId="14a9feb0-85a7-4da4-be8a-c1e22b637acc" providerId="ADAL" clId="{18B7C96E-00F8-4853-BA32-21F444BB190D}" dt="2022-01-08T07:04:39.021" v="1424"/>
        <pc:sldMkLst>
          <pc:docMk/>
          <pc:sldMk cId="3684000737" sldId="1125"/>
        </pc:sldMkLst>
        <pc:spChg chg="add mod">
          <ac:chgData name="David Biersach" userId="14a9feb0-85a7-4da4-be8a-c1e22b637acc" providerId="ADAL" clId="{18B7C96E-00F8-4853-BA32-21F444BB190D}" dt="2022-01-08T06:55:23.127" v="1350" actId="1582"/>
          <ac:spMkLst>
            <pc:docMk/>
            <pc:sldMk cId="3684000737" sldId="1125"/>
            <ac:spMk id="5" creationId="{5CE6E328-3217-4C1A-8A54-7338C2F20417}"/>
          </ac:spMkLst>
        </pc:spChg>
        <pc:spChg chg="mod">
          <ac:chgData name="David Biersach" userId="14a9feb0-85a7-4da4-be8a-c1e22b637acc" providerId="ADAL" clId="{18B7C96E-00F8-4853-BA32-21F444BB190D}" dt="2022-01-08T06:57:12.931" v="1356" actId="113"/>
          <ac:spMkLst>
            <pc:docMk/>
            <pc:sldMk cId="3684000737" sldId="1125"/>
            <ac:spMk id="13" creationId="{F1DB7D95-9427-411D-BE8F-8FAF2863AA9A}"/>
          </ac:spMkLst>
        </pc:spChg>
        <pc:spChg chg="mod">
          <ac:chgData name="David Biersach" userId="14a9feb0-85a7-4da4-be8a-c1e22b637acc" providerId="ADAL" clId="{18B7C96E-00F8-4853-BA32-21F444BB190D}" dt="2022-01-08T06:57:12.027" v="1355" actId="113"/>
          <ac:spMkLst>
            <pc:docMk/>
            <pc:sldMk cId="3684000737" sldId="1125"/>
            <ac:spMk id="14" creationId="{5306D148-A1FC-403D-8DC3-325060C16530}"/>
          </ac:spMkLst>
        </pc:spChg>
        <pc:spChg chg="mod">
          <ac:chgData name="David Biersach" userId="14a9feb0-85a7-4da4-be8a-c1e22b637acc" providerId="ADAL" clId="{18B7C96E-00F8-4853-BA32-21F444BB190D}" dt="2022-01-08T06:58:33.546" v="1363" actId="6549"/>
          <ac:spMkLst>
            <pc:docMk/>
            <pc:sldMk cId="3684000737" sldId="1125"/>
            <ac:spMk id="15" creationId="{E1F21FF8-05C6-4DB0-A658-2ACA3454218B}"/>
          </ac:spMkLst>
        </pc:spChg>
        <pc:spChg chg="mod">
          <ac:chgData name="David Biersach" userId="14a9feb0-85a7-4da4-be8a-c1e22b637acc" providerId="ADAL" clId="{18B7C96E-00F8-4853-BA32-21F444BB190D}" dt="2022-01-08T06:47:12.061" v="1279" actId="1076"/>
          <ac:spMkLst>
            <pc:docMk/>
            <pc:sldMk cId="3684000737" sldId="1125"/>
            <ac:spMk id="16" creationId="{71DE5F91-FB94-41E8-A38B-281B1806519C}"/>
          </ac:spMkLst>
        </pc:spChg>
        <pc:spChg chg="del">
          <ac:chgData name="David Biersach" userId="14a9feb0-85a7-4da4-be8a-c1e22b637acc" providerId="ADAL" clId="{18B7C96E-00F8-4853-BA32-21F444BB190D}" dt="2022-01-08T07:02:51.527" v="1401" actId="478"/>
          <ac:spMkLst>
            <pc:docMk/>
            <pc:sldMk cId="3684000737" sldId="1125"/>
            <ac:spMk id="17" creationId="{02CE5ADC-5601-493B-A8B4-C08FF2B8289A}"/>
          </ac:spMkLst>
        </pc:spChg>
        <pc:spChg chg="del mod">
          <ac:chgData name="David Biersach" userId="14a9feb0-85a7-4da4-be8a-c1e22b637acc" providerId="ADAL" clId="{18B7C96E-00F8-4853-BA32-21F444BB190D}" dt="2022-01-08T07:02:51.527" v="1401" actId="478"/>
          <ac:spMkLst>
            <pc:docMk/>
            <pc:sldMk cId="3684000737" sldId="1125"/>
            <ac:spMk id="18" creationId="{31D4C8B9-0B61-4CCC-B2FA-32C9E958FBEB}"/>
          </ac:spMkLst>
        </pc:spChg>
        <pc:spChg chg="del">
          <ac:chgData name="David Biersach" userId="14a9feb0-85a7-4da4-be8a-c1e22b637acc" providerId="ADAL" clId="{18B7C96E-00F8-4853-BA32-21F444BB190D}" dt="2022-01-08T07:02:51.527" v="1401" actId="478"/>
          <ac:spMkLst>
            <pc:docMk/>
            <pc:sldMk cId="3684000737" sldId="1125"/>
            <ac:spMk id="19" creationId="{1DC3E5EE-0302-414A-90E0-ED2AD3943AB1}"/>
          </ac:spMkLst>
        </pc:spChg>
        <pc:spChg chg="del">
          <ac:chgData name="David Biersach" userId="14a9feb0-85a7-4da4-be8a-c1e22b637acc" providerId="ADAL" clId="{18B7C96E-00F8-4853-BA32-21F444BB190D}" dt="2022-01-08T07:02:51.527" v="1401" actId="478"/>
          <ac:spMkLst>
            <pc:docMk/>
            <pc:sldMk cId="3684000737" sldId="1125"/>
            <ac:spMk id="20" creationId="{6FB4668B-89C3-49B8-8ED9-9C5796667C6D}"/>
          </ac:spMkLst>
        </pc:spChg>
        <pc:spChg chg="mod">
          <ac:chgData name="David Biersach" userId="14a9feb0-85a7-4da4-be8a-c1e22b637acc" providerId="ADAL" clId="{18B7C96E-00F8-4853-BA32-21F444BB190D}" dt="2022-01-08T06:57:39.382" v="1359" actId="20577"/>
          <ac:spMkLst>
            <pc:docMk/>
            <pc:sldMk cId="3684000737" sldId="1125"/>
            <ac:spMk id="21" creationId="{CD126C5A-A277-472B-AECE-518CA4FA3D23}"/>
          </ac:spMkLst>
        </pc:spChg>
        <pc:spChg chg="add del mod">
          <ac:chgData name="David Biersach" userId="14a9feb0-85a7-4da4-be8a-c1e22b637acc" providerId="ADAL" clId="{18B7C96E-00F8-4853-BA32-21F444BB190D}" dt="2022-01-08T07:04:30.590" v="1422" actId="478"/>
          <ac:spMkLst>
            <pc:docMk/>
            <pc:sldMk cId="3684000737" sldId="1125"/>
            <ac:spMk id="22" creationId="{A4FE0BBA-CFFA-4385-A5AA-BACE148DB2E6}"/>
          </ac:spMkLst>
        </pc:spChg>
        <pc:spChg chg="add del mod">
          <ac:chgData name="David Biersach" userId="14a9feb0-85a7-4da4-be8a-c1e22b637acc" providerId="ADAL" clId="{18B7C96E-00F8-4853-BA32-21F444BB190D}" dt="2022-01-08T07:04:30.590" v="1422" actId="478"/>
          <ac:spMkLst>
            <pc:docMk/>
            <pc:sldMk cId="3684000737" sldId="1125"/>
            <ac:spMk id="23" creationId="{1DB37A04-752E-43C2-94B5-6EB8027C2D5D}"/>
          </ac:spMkLst>
        </pc:spChg>
        <pc:spChg chg="add del mod">
          <ac:chgData name="David Biersach" userId="14a9feb0-85a7-4da4-be8a-c1e22b637acc" providerId="ADAL" clId="{18B7C96E-00F8-4853-BA32-21F444BB190D}" dt="2022-01-08T07:04:30.590" v="1422" actId="478"/>
          <ac:spMkLst>
            <pc:docMk/>
            <pc:sldMk cId="3684000737" sldId="1125"/>
            <ac:spMk id="24" creationId="{DC0EBE50-2C4B-4D16-8DF2-D86D340B0EDC}"/>
          </ac:spMkLst>
        </pc:spChg>
        <pc:spChg chg="add del mod">
          <ac:chgData name="David Biersach" userId="14a9feb0-85a7-4da4-be8a-c1e22b637acc" providerId="ADAL" clId="{18B7C96E-00F8-4853-BA32-21F444BB190D}" dt="2022-01-08T07:04:30.590" v="1422" actId="478"/>
          <ac:spMkLst>
            <pc:docMk/>
            <pc:sldMk cId="3684000737" sldId="1125"/>
            <ac:spMk id="25" creationId="{38A365E4-C48B-4EDE-9ACE-EE5D150E45C8}"/>
          </ac:spMkLst>
        </pc:spChg>
        <pc:spChg chg="add mod">
          <ac:chgData name="David Biersach" userId="14a9feb0-85a7-4da4-be8a-c1e22b637acc" providerId="ADAL" clId="{18B7C96E-00F8-4853-BA32-21F444BB190D}" dt="2022-01-08T07:04:36.057" v="1423"/>
          <ac:spMkLst>
            <pc:docMk/>
            <pc:sldMk cId="3684000737" sldId="1125"/>
            <ac:spMk id="26" creationId="{C7A305B9-7E42-452B-8FB7-BDC9735F02AC}"/>
          </ac:spMkLst>
        </pc:spChg>
        <pc:spChg chg="add mod">
          <ac:chgData name="David Biersach" userId="14a9feb0-85a7-4da4-be8a-c1e22b637acc" providerId="ADAL" clId="{18B7C96E-00F8-4853-BA32-21F444BB190D}" dt="2022-01-08T07:04:36.057" v="1423"/>
          <ac:spMkLst>
            <pc:docMk/>
            <pc:sldMk cId="3684000737" sldId="1125"/>
            <ac:spMk id="27" creationId="{2C9B77CD-33E9-4210-A0BE-96D5364FBB34}"/>
          </ac:spMkLst>
        </pc:spChg>
        <pc:spChg chg="add mod">
          <ac:chgData name="David Biersach" userId="14a9feb0-85a7-4da4-be8a-c1e22b637acc" providerId="ADAL" clId="{18B7C96E-00F8-4853-BA32-21F444BB190D}" dt="2022-01-08T07:04:36.057" v="1423"/>
          <ac:spMkLst>
            <pc:docMk/>
            <pc:sldMk cId="3684000737" sldId="1125"/>
            <ac:spMk id="28" creationId="{9A8A05CD-B3BB-4506-AE66-49E71237B1CA}"/>
          </ac:spMkLst>
        </pc:spChg>
        <pc:spChg chg="add mod">
          <ac:chgData name="David Biersach" userId="14a9feb0-85a7-4da4-be8a-c1e22b637acc" providerId="ADAL" clId="{18B7C96E-00F8-4853-BA32-21F444BB190D}" dt="2022-01-08T07:04:36.057" v="1423"/>
          <ac:spMkLst>
            <pc:docMk/>
            <pc:sldMk cId="3684000737" sldId="1125"/>
            <ac:spMk id="29" creationId="{9CFF7082-CC69-4D0C-BB1C-A7212BF10D51}"/>
          </ac:spMkLst>
        </pc:spChg>
      </pc:sldChg>
      <pc:sldChg chg="modSp add del mod modAnim">
        <pc:chgData name="David Biersach" userId="14a9feb0-85a7-4da4-be8a-c1e22b637acc" providerId="ADAL" clId="{18B7C96E-00F8-4853-BA32-21F444BB190D}" dt="2022-01-08T07:17:20.444" v="1715" actId="47"/>
        <pc:sldMkLst>
          <pc:docMk/>
          <pc:sldMk cId="176852362" sldId="1126"/>
        </pc:sldMkLst>
        <pc:spChg chg="mod">
          <ac:chgData name="David Biersach" userId="14a9feb0-85a7-4da4-be8a-c1e22b637acc" providerId="ADAL" clId="{18B7C96E-00F8-4853-BA32-21F444BB190D}" dt="2022-01-08T07:17:04.645" v="1713" actId="1076"/>
          <ac:spMkLst>
            <pc:docMk/>
            <pc:sldMk cId="176852362" sldId="1126"/>
            <ac:spMk id="3" creationId="{DCB43E96-CE7B-4F60-A887-9EB2C8B3C2A9}"/>
          </ac:spMkLst>
        </pc:spChg>
      </pc:sldChg>
    </pc:docChg>
  </pc:docChgLst>
  <pc:docChgLst>
    <pc:chgData name="Biersach, David" userId="14a9feb0-85a7-4da4-be8a-c1e22b637acc" providerId="ADAL" clId="{25FA69AE-7C5D-45A1-8F95-72C502A00E31}"/>
    <pc:docChg chg="undo custSel addSld modSld sldOrd">
      <pc:chgData name="Biersach, David" userId="14a9feb0-85a7-4da4-be8a-c1e22b637acc" providerId="ADAL" clId="{25FA69AE-7C5D-45A1-8F95-72C502A00E31}" dt="2021-07-01T16:42:36.449" v="2207"/>
      <pc:docMkLst>
        <pc:docMk/>
      </pc:docMkLst>
      <pc:sldChg chg="addSp delSp modSp add mod ord delAnim">
        <pc:chgData name="Biersach, David" userId="14a9feb0-85a7-4da4-be8a-c1e22b637acc" providerId="ADAL" clId="{25FA69AE-7C5D-45A1-8F95-72C502A00E31}" dt="2021-07-01T14:00:28.451" v="830" actId="20577"/>
        <pc:sldMkLst>
          <pc:docMk/>
          <pc:sldMk cId="2793733643" sldId="1014"/>
        </pc:sldMkLst>
        <pc:spChg chg="add mod">
          <ac:chgData name="Biersach, David" userId="14a9feb0-85a7-4da4-be8a-c1e22b637acc" providerId="ADAL" clId="{25FA69AE-7C5D-45A1-8F95-72C502A00E31}" dt="2021-07-01T14:00:15.498" v="814" actId="12788"/>
          <ac:spMkLst>
            <pc:docMk/>
            <pc:sldMk cId="2793733643" sldId="1014"/>
            <ac:spMk id="5" creationId="{7051B7DD-EA59-4447-A27E-31EC3C45AFCC}"/>
          </ac:spMkLst>
        </pc:spChg>
        <pc:spChg chg="del mod">
          <ac:chgData name="Biersach, David" userId="14a9feb0-85a7-4da4-be8a-c1e22b637acc" providerId="ADAL" clId="{25FA69AE-7C5D-45A1-8F95-72C502A00E31}" dt="2021-07-01T13:44:17.157" v="11" actId="478"/>
          <ac:spMkLst>
            <pc:docMk/>
            <pc:sldMk cId="2793733643" sldId="1014"/>
            <ac:spMk id="11" creationId="{5100E2DA-FCF8-4E9E-A5BE-53E0CED68DAD}"/>
          </ac:spMkLst>
        </pc:spChg>
        <pc:spChg chg="add mod">
          <ac:chgData name="Biersach, David" userId="14a9feb0-85a7-4da4-be8a-c1e22b637acc" providerId="ADAL" clId="{25FA69AE-7C5D-45A1-8F95-72C502A00E31}" dt="2021-07-01T13:59:07.832" v="751" actId="465"/>
          <ac:spMkLst>
            <pc:docMk/>
            <pc:sldMk cId="2793733643" sldId="1014"/>
            <ac:spMk id="25" creationId="{4156A0DA-735F-4DB9-8B2E-620936F283B5}"/>
          </ac:spMkLst>
        </pc:spChg>
        <pc:spChg chg="add mod">
          <ac:chgData name="Biersach, David" userId="14a9feb0-85a7-4da4-be8a-c1e22b637acc" providerId="ADAL" clId="{25FA69AE-7C5D-45A1-8F95-72C502A00E31}" dt="2021-07-01T13:59:07.832" v="751" actId="465"/>
          <ac:spMkLst>
            <pc:docMk/>
            <pc:sldMk cId="2793733643" sldId="1014"/>
            <ac:spMk id="26" creationId="{91384D14-8099-40BD-900B-019BEBA005D9}"/>
          </ac:spMkLst>
        </pc:spChg>
        <pc:spChg chg="add del mod">
          <ac:chgData name="Biersach, David" userId="14a9feb0-85a7-4da4-be8a-c1e22b637acc" providerId="ADAL" clId="{25FA69AE-7C5D-45A1-8F95-72C502A00E31}" dt="2021-07-01T13:51:30.419" v="397" actId="478"/>
          <ac:spMkLst>
            <pc:docMk/>
            <pc:sldMk cId="2793733643" sldId="1014"/>
            <ac:spMk id="28" creationId="{120DA7BC-5846-4EC7-99D9-52791372C302}"/>
          </ac:spMkLst>
        </pc:spChg>
        <pc:spChg chg="add mod">
          <ac:chgData name="Biersach, David" userId="14a9feb0-85a7-4da4-be8a-c1e22b637acc" providerId="ADAL" clId="{25FA69AE-7C5D-45A1-8F95-72C502A00E31}" dt="2021-07-01T14:00:28.451" v="830" actId="20577"/>
          <ac:spMkLst>
            <pc:docMk/>
            <pc:sldMk cId="2793733643" sldId="1014"/>
            <ac:spMk id="29" creationId="{D749821B-8FA7-4726-9522-3A6F4B8DD2B4}"/>
          </ac:spMkLst>
        </pc:spChg>
        <pc:spChg chg="add mod">
          <ac:chgData name="Biersach, David" userId="14a9feb0-85a7-4da4-be8a-c1e22b637acc" providerId="ADAL" clId="{25FA69AE-7C5D-45A1-8F95-72C502A00E31}" dt="2021-07-01T13:59:23.350" v="754" actId="113"/>
          <ac:spMkLst>
            <pc:docMk/>
            <pc:sldMk cId="2793733643" sldId="1014"/>
            <ac:spMk id="31" creationId="{947C52A3-B52E-4CAA-8A45-A461B91A5CB8}"/>
          </ac:spMkLst>
        </pc:spChg>
        <pc:spChg chg="del mod">
          <ac:chgData name="Biersach, David" userId="14a9feb0-85a7-4da4-be8a-c1e22b637acc" providerId="ADAL" clId="{25FA69AE-7C5D-45A1-8F95-72C502A00E31}" dt="2021-07-01T13:44:04.805" v="7" actId="478"/>
          <ac:spMkLst>
            <pc:docMk/>
            <pc:sldMk cId="2793733643" sldId="1014"/>
            <ac:spMk id="50" creationId="{AD81150D-7D34-4F74-97FA-0ED6AEB8292D}"/>
          </ac:spMkLst>
        </pc:spChg>
        <pc:spChg chg="del">
          <ac:chgData name="Biersach, David" userId="14a9feb0-85a7-4da4-be8a-c1e22b637acc" providerId="ADAL" clId="{25FA69AE-7C5D-45A1-8F95-72C502A00E31}" dt="2021-07-01T13:44:07.982" v="9" actId="478"/>
          <ac:spMkLst>
            <pc:docMk/>
            <pc:sldMk cId="2793733643" sldId="1014"/>
            <ac:spMk id="51" creationId="{4906BB73-D460-47B6-A8EB-8CC65237EC6D}"/>
          </ac:spMkLst>
        </pc:spChg>
        <pc:spChg chg="del">
          <ac:chgData name="Biersach, David" userId="14a9feb0-85a7-4da4-be8a-c1e22b637acc" providerId="ADAL" clId="{25FA69AE-7C5D-45A1-8F95-72C502A00E31}" dt="2021-07-01T13:44:06.485" v="8" actId="478"/>
          <ac:spMkLst>
            <pc:docMk/>
            <pc:sldMk cId="2793733643" sldId="1014"/>
            <ac:spMk id="52" creationId="{B3E2B243-EB84-451E-AAC6-7A9AF47A7EAF}"/>
          </ac:spMkLst>
        </pc:spChg>
        <pc:grpChg chg="del">
          <ac:chgData name="Biersach, David" userId="14a9feb0-85a7-4da4-be8a-c1e22b637acc" providerId="ADAL" clId="{25FA69AE-7C5D-45A1-8F95-72C502A00E31}" dt="2021-07-01T13:44:02.476" v="5" actId="478"/>
          <ac:grpSpMkLst>
            <pc:docMk/>
            <pc:sldMk cId="2793733643" sldId="1014"/>
            <ac:grpSpMk id="7" creationId="{8BF45EC9-E198-441D-9939-4B022C7EB2C3}"/>
          </ac:grpSpMkLst>
        </pc:grpChg>
        <pc:grpChg chg="del">
          <ac:chgData name="Biersach, David" userId="14a9feb0-85a7-4da4-be8a-c1e22b637acc" providerId="ADAL" clId="{25FA69AE-7C5D-45A1-8F95-72C502A00E31}" dt="2021-07-01T13:43:59.300" v="1" actId="478"/>
          <ac:grpSpMkLst>
            <pc:docMk/>
            <pc:sldMk cId="2793733643" sldId="1014"/>
            <ac:grpSpMk id="18" creationId="{B31BE4F0-AD65-4F0C-B47C-470ACE4B9DA5}"/>
          </ac:grpSpMkLst>
        </pc:grpChg>
        <pc:picChg chg="add del mod">
          <ac:chgData name="Biersach, David" userId="14a9feb0-85a7-4da4-be8a-c1e22b637acc" providerId="ADAL" clId="{25FA69AE-7C5D-45A1-8F95-72C502A00E31}" dt="2021-07-01T13:54:30.482" v="447" actId="478"/>
          <ac:picMkLst>
            <pc:docMk/>
            <pc:sldMk cId="2793733643" sldId="1014"/>
            <ac:picMk id="9" creationId="{97D776C3-8673-4627-AAE6-6D860F0CD9C5}"/>
          </ac:picMkLst>
        </pc:picChg>
        <pc:picChg chg="del">
          <ac:chgData name="Biersach, David" userId="14a9feb0-85a7-4da4-be8a-c1e22b637acc" providerId="ADAL" clId="{25FA69AE-7C5D-45A1-8F95-72C502A00E31}" dt="2021-07-01T13:44:19.468" v="12" actId="478"/>
          <ac:picMkLst>
            <pc:docMk/>
            <pc:sldMk cId="2793733643" sldId="1014"/>
            <ac:picMk id="10" creationId="{FE88B81C-F17F-40C3-98D0-C1E2CC139099}"/>
          </ac:picMkLst>
        </pc:picChg>
        <pc:picChg chg="add del mod">
          <ac:chgData name="Biersach, David" userId="14a9feb0-85a7-4da4-be8a-c1e22b637acc" providerId="ADAL" clId="{25FA69AE-7C5D-45A1-8F95-72C502A00E31}" dt="2021-07-01T13:56:32.266" v="558" actId="478"/>
          <ac:picMkLst>
            <pc:docMk/>
            <pc:sldMk cId="2793733643" sldId="1014"/>
            <ac:picMk id="12" creationId="{C527254E-2AAA-45DF-AAF1-4861605BCBBD}"/>
          </ac:picMkLst>
        </pc:picChg>
        <pc:picChg chg="del">
          <ac:chgData name="Biersach, David" userId="14a9feb0-85a7-4da4-be8a-c1e22b637acc" providerId="ADAL" clId="{25FA69AE-7C5D-45A1-8F95-72C502A00E31}" dt="2021-07-01T13:43:59.300" v="1" actId="478"/>
          <ac:picMkLst>
            <pc:docMk/>
            <pc:sldMk cId="2793733643" sldId="1014"/>
            <ac:picMk id="20" creationId="{FC5E4499-1308-46E7-A370-708FF93BB365}"/>
          </ac:picMkLst>
        </pc:picChg>
        <pc:picChg chg="del">
          <ac:chgData name="Biersach, David" userId="14a9feb0-85a7-4da4-be8a-c1e22b637acc" providerId="ADAL" clId="{25FA69AE-7C5D-45A1-8F95-72C502A00E31}" dt="2021-07-01T13:43:59.300" v="1" actId="478"/>
          <ac:picMkLst>
            <pc:docMk/>
            <pc:sldMk cId="2793733643" sldId="1014"/>
            <ac:picMk id="22" creationId="{BEAA3240-3844-410E-B2C9-BEE8A3846774}"/>
          </ac:picMkLst>
        </pc:picChg>
        <pc:picChg chg="del">
          <ac:chgData name="Biersach, David" userId="14a9feb0-85a7-4da4-be8a-c1e22b637acc" providerId="ADAL" clId="{25FA69AE-7C5D-45A1-8F95-72C502A00E31}" dt="2021-07-01T13:44:00.149" v="2" actId="478"/>
          <ac:picMkLst>
            <pc:docMk/>
            <pc:sldMk cId="2793733643" sldId="1014"/>
            <ac:picMk id="27" creationId="{1D852F97-1EA2-408C-9D63-7766C8E4442F}"/>
          </ac:picMkLst>
        </pc:picChg>
        <pc:picChg chg="del">
          <ac:chgData name="Biersach, David" userId="14a9feb0-85a7-4da4-be8a-c1e22b637acc" providerId="ADAL" clId="{25FA69AE-7C5D-45A1-8F95-72C502A00E31}" dt="2021-07-01T13:44:00.844" v="3" actId="478"/>
          <ac:picMkLst>
            <pc:docMk/>
            <pc:sldMk cId="2793733643" sldId="1014"/>
            <ac:picMk id="30" creationId="{525748DA-E81A-4309-B3D0-B43699C376E2}"/>
          </ac:picMkLst>
        </pc:picChg>
        <pc:picChg chg="del">
          <ac:chgData name="Biersach, David" userId="14a9feb0-85a7-4da4-be8a-c1e22b637acc" providerId="ADAL" clId="{25FA69AE-7C5D-45A1-8F95-72C502A00E31}" dt="2021-07-01T13:44:01.501" v="4" actId="478"/>
          <ac:picMkLst>
            <pc:docMk/>
            <pc:sldMk cId="2793733643" sldId="1014"/>
            <ac:picMk id="37" creationId="{6C80A6DD-A43C-4A73-8233-2EA680DABF43}"/>
          </ac:picMkLst>
        </pc:picChg>
        <pc:picChg chg="del">
          <ac:chgData name="Biersach, David" userId="14a9feb0-85a7-4da4-be8a-c1e22b637acc" providerId="ADAL" clId="{25FA69AE-7C5D-45A1-8F95-72C502A00E31}" dt="2021-07-01T13:43:59.300" v="1" actId="478"/>
          <ac:picMkLst>
            <pc:docMk/>
            <pc:sldMk cId="2793733643" sldId="1014"/>
            <ac:picMk id="40" creationId="{3D6E53A8-B33E-49B6-8BD3-9B9EA2413024}"/>
          </ac:picMkLst>
        </pc:picChg>
        <pc:picChg chg="del">
          <ac:chgData name="Biersach, David" userId="14a9feb0-85a7-4da4-be8a-c1e22b637acc" providerId="ADAL" clId="{25FA69AE-7C5D-45A1-8F95-72C502A00E31}" dt="2021-07-01T13:43:59.300" v="1" actId="478"/>
          <ac:picMkLst>
            <pc:docMk/>
            <pc:sldMk cId="2793733643" sldId="1014"/>
            <ac:picMk id="45" creationId="{60FC2EED-3471-422B-B158-4548FCCB4605}"/>
          </ac:picMkLst>
        </pc:picChg>
        <pc:picChg chg="del">
          <ac:chgData name="Biersach, David" userId="14a9feb0-85a7-4da4-be8a-c1e22b637acc" providerId="ADAL" clId="{25FA69AE-7C5D-45A1-8F95-72C502A00E31}" dt="2021-07-01T13:43:59.300" v="1" actId="478"/>
          <ac:picMkLst>
            <pc:docMk/>
            <pc:sldMk cId="2793733643" sldId="1014"/>
            <ac:picMk id="47" creationId="{FE2E62D7-E915-497C-A4F7-9972B879E3D1}"/>
          </ac:picMkLst>
        </pc:picChg>
      </pc:sldChg>
      <pc:sldChg chg="addSp delSp modSp add mod delAnim modAnim">
        <pc:chgData name="Biersach, David" userId="14a9feb0-85a7-4da4-be8a-c1e22b637acc" providerId="ADAL" clId="{25FA69AE-7C5D-45A1-8F95-72C502A00E31}" dt="2021-07-01T16:20:48.217" v="1507" actId="6549"/>
        <pc:sldMkLst>
          <pc:docMk/>
          <pc:sldMk cId="2709124707" sldId="1084"/>
        </pc:sldMkLst>
        <pc:spChg chg="mod">
          <ac:chgData name="Biersach, David" userId="14a9feb0-85a7-4da4-be8a-c1e22b637acc" providerId="ADAL" clId="{25FA69AE-7C5D-45A1-8F95-72C502A00E31}" dt="2021-07-01T15:52:30.785" v="844" actId="20577"/>
          <ac:spMkLst>
            <pc:docMk/>
            <pc:sldMk cId="2709124707" sldId="1084"/>
            <ac:spMk id="2" creationId="{00000000-0000-0000-0000-000000000000}"/>
          </ac:spMkLst>
        </pc:spChg>
        <pc:spChg chg="del">
          <ac:chgData name="Biersach, David" userId="14a9feb0-85a7-4da4-be8a-c1e22b637acc" providerId="ADAL" clId="{25FA69AE-7C5D-45A1-8F95-72C502A00E31}" dt="2021-07-01T15:59:25.218" v="853" actId="478"/>
          <ac:spMkLst>
            <pc:docMk/>
            <pc:sldMk cId="2709124707" sldId="1084"/>
            <ac:spMk id="3" creationId="{0BD6AA52-818E-42BB-8C49-6B636335A22C}"/>
          </ac:spMkLst>
        </pc:spChg>
        <pc:spChg chg="mod">
          <ac:chgData name="Biersach, David" userId="14a9feb0-85a7-4da4-be8a-c1e22b637acc" providerId="ADAL" clId="{25FA69AE-7C5D-45A1-8F95-72C502A00E31}" dt="2021-07-01T16:10:42.681" v="1094" actId="12788"/>
          <ac:spMkLst>
            <pc:docMk/>
            <pc:sldMk cId="2709124707" sldId="1084"/>
            <ac:spMk id="6" creationId="{DABC0CD6-D592-4F56-9810-AF3B819F784F}"/>
          </ac:spMkLst>
        </pc:spChg>
        <pc:spChg chg="del">
          <ac:chgData name="Biersach, David" userId="14a9feb0-85a7-4da4-be8a-c1e22b637acc" providerId="ADAL" clId="{25FA69AE-7C5D-45A1-8F95-72C502A00E31}" dt="2021-07-01T15:58:56.547" v="846" actId="478"/>
          <ac:spMkLst>
            <pc:docMk/>
            <pc:sldMk cId="2709124707" sldId="1084"/>
            <ac:spMk id="7" creationId="{00027A18-8D95-4256-B2CB-6B1250C96C3F}"/>
          </ac:spMkLst>
        </pc:spChg>
        <pc:spChg chg="add mod">
          <ac:chgData name="Biersach, David" userId="14a9feb0-85a7-4da4-be8a-c1e22b637acc" providerId="ADAL" clId="{25FA69AE-7C5D-45A1-8F95-72C502A00E31}" dt="2021-07-01T16:20:13.933" v="1500" actId="1076"/>
          <ac:spMkLst>
            <pc:docMk/>
            <pc:sldMk cId="2709124707" sldId="1084"/>
            <ac:spMk id="8" creationId="{03BFC368-2E5F-4925-83D2-F2A52B0E2535}"/>
          </ac:spMkLst>
        </pc:spChg>
        <pc:spChg chg="del">
          <ac:chgData name="Biersach, David" userId="14a9feb0-85a7-4da4-be8a-c1e22b637acc" providerId="ADAL" clId="{25FA69AE-7C5D-45A1-8F95-72C502A00E31}" dt="2021-07-01T15:58:56.547" v="846" actId="478"/>
          <ac:spMkLst>
            <pc:docMk/>
            <pc:sldMk cId="2709124707" sldId="1084"/>
            <ac:spMk id="11" creationId="{A4EAA6D1-46D7-4168-99EB-270AE941A230}"/>
          </ac:spMkLst>
        </pc:spChg>
        <pc:spChg chg="add mod">
          <ac:chgData name="Biersach, David" userId="14a9feb0-85a7-4da4-be8a-c1e22b637acc" providerId="ADAL" clId="{25FA69AE-7C5D-45A1-8F95-72C502A00E31}" dt="2021-07-01T16:11:38.271" v="1117" actId="1038"/>
          <ac:spMkLst>
            <pc:docMk/>
            <pc:sldMk cId="2709124707" sldId="1084"/>
            <ac:spMk id="13" creationId="{8DDDF7AD-151E-4734-BA0B-07E4A18E45C7}"/>
          </ac:spMkLst>
        </pc:spChg>
        <pc:spChg chg="add mod">
          <ac:chgData name="Biersach, David" userId="14a9feb0-85a7-4da4-be8a-c1e22b637acc" providerId="ADAL" clId="{25FA69AE-7C5D-45A1-8F95-72C502A00E31}" dt="2021-07-01T16:17:21.431" v="1412" actId="1076"/>
          <ac:spMkLst>
            <pc:docMk/>
            <pc:sldMk cId="2709124707" sldId="1084"/>
            <ac:spMk id="14" creationId="{7C223CE4-DD3B-4334-99E0-C1301559A876}"/>
          </ac:spMkLst>
        </pc:spChg>
        <pc:spChg chg="del">
          <ac:chgData name="Biersach, David" userId="14a9feb0-85a7-4da4-be8a-c1e22b637acc" providerId="ADAL" clId="{25FA69AE-7C5D-45A1-8F95-72C502A00E31}" dt="2021-07-01T15:59:00.289" v="847" actId="478"/>
          <ac:spMkLst>
            <pc:docMk/>
            <pc:sldMk cId="2709124707" sldId="1084"/>
            <ac:spMk id="15" creationId="{D9EDEE9A-DF3D-4935-BB81-2C092F1F6486}"/>
          </ac:spMkLst>
        </pc:spChg>
        <pc:spChg chg="add mod">
          <ac:chgData name="Biersach, David" userId="14a9feb0-85a7-4da4-be8a-c1e22b637acc" providerId="ADAL" clId="{25FA69AE-7C5D-45A1-8F95-72C502A00E31}" dt="2021-07-01T16:08:14.538" v="918" actId="1076"/>
          <ac:spMkLst>
            <pc:docMk/>
            <pc:sldMk cId="2709124707" sldId="1084"/>
            <ac:spMk id="16" creationId="{1EA8AD41-45EE-4AC0-8A59-2BFE25AE2B4E}"/>
          </ac:spMkLst>
        </pc:spChg>
        <pc:spChg chg="del">
          <ac:chgData name="Biersach, David" userId="14a9feb0-85a7-4da4-be8a-c1e22b637acc" providerId="ADAL" clId="{25FA69AE-7C5D-45A1-8F95-72C502A00E31}" dt="2021-07-01T15:59:03.138" v="848" actId="478"/>
          <ac:spMkLst>
            <pc:docMk/>
            <pc:sldMk cId="2709124707" sldId="1084"/>
            <ac:spMk id="17" creationId="{16989C63-8B22-4BCB-A156-D3DF9194BC11}"/>
          </ac:spMkLst>
        </pc:spChg>
        <pc:spChg chg="add mod">
          <ac:chgData name="Biersach, David" userId="14a9feb0-85a7-4da4-be8a-c1e22b637acc" providerId="ADAL" clId="{25FA69AE-7C5D-45A1-8F95-72C502A00E31}" dt="2021-07-01T16:10:55.672" v="1096" actId="1037"/>
          <ac:spMkLst>
            <pc:docMk/>
            <pc:sldMk cId="2709124707" sldId="1084"/>
            <ac:spMk id="18" creationId="{266AD21D-427F-43FF-8328-E603D41D051E}"/>
          </ac:spMkLst>
        </pc:spChg>
        <pc:spChg chg="mod">
          <ac:chgData name="Biersach, David" userId="14a9feb0-85a7-4da4-be8a-c1e22b637acc" providerId="ADAL" clId="{25FA69AE-7C5D-45A1-8F95-72C502A00E31}" dt="2021-07-01T16:15:22.178" v="1392" actId="1036"/>
          <ac:spMkLst>
            <pc:docMk/>
            <pc:sldMk cId="2709124707" sldId="1084"/>
            <ac:spMk id="19" creationId="{889DDD85-BE85-4F29-90C5-F4DC14A73241}"/>
          </ac:spMkLst>
        </pc:spChg>
        <pc:spChg chg="mod">
          <ac:chgData name="Biersach, David" userId="14a9feb0-85a7-4da4-be8a-c1e22b637acc" providerId="ADAL" clId="{25FA69AE-7C5D-45A1-8F95-72C502A00E31}" dt="2021-07-01T16:14:28.506" v="1335" actId="1076"/>
          <ac:spMkLst>
            <pc:docMk/>
            <pc:sldMk cId="2709124707" sldId="1084"/>
            <ac:spMk id="20" creationId="{E86EF500-1656-4406-BDD9-ED933B13EAB2}"/>
          </ac:spMkLst>
        </pc:spChg>
        <pc:spChg chg="add mod">
          <ac:chgData name="Biersach, David" userId="14a9feb0-85a7-4da4-be8a-c1e22b637acc" providerId="ADAL" clId="{25FA69AE-7C5D-45A1-8F95-72C502A00E31}" dt="2021-07-01T16:20:48.217" v="1507" actId="6549"/>
          <ac:spMkLst>
            <pc:docMk/>
            <pc:sldMk cId="2709124707" sldId="1084"/>
            <ac:spMk id="21" creationId="{AC746C67-76BD-425D-9EB9-09CA2F62C788}"/>
          </ac:spMkLst>
        </pc:spChg>
        <pc:spChg chg="add mod">
          <ac:chgData name="Biersach, David" userId="14a9feb0-85a7-4da4-be8a-c1e22b637acc" providerId="ADAL" clId="{25FA69AE-7C5D-45A1-8F95-72C502A00E31}" dt="2021-07-01T16:11:44.096" v="1129" actId="1037"/>
          <ac:spMkLst>
            <pc:docMk/>
            <pc:sldMk cId="2709124707" sldId="1084"/>
            <ac:spMk id="22" creationId="{0A1978B6-94A7-4B88-8D63-B75404B5D551}"/>
          </ac:spMkLst>
        </pc:spChg>
        <pc:spChg chg="add mod">
          <ac:chgData name="Biersach, David" userId="14a9feb0-85a7-4da4-be8a-c1e22b637acc" providerId="ADAL" clId="{25FA69AE-7C5D-45A1-8F95-72C502A00E31}" dt="2021-07-01T16:15:16.575" v="1383" actId="1037"/>
          <ac:spMkLst>
            <pc:docMk/>
            <pc:sldMk cId="2709124707" sldId="1084"/>
            <ac:spMk id="32" creationId="{CD65B12A-1201-4B11-AC18-8933129E3BB2}"/>
          </ac:spMkLst>
        </pc:spChg>
        <pc:spChg chg="add mod">
          <ac:chgData name="Biersach, David" userId="14a9feb0-85a7-4da4-be8a-c1e22b637acc" providerId="ADAL" clId="{25FA69AE-7C5D-45A1-8F95-72C502A00E31}" dt="2021-07-01T16:19:11.127" v="1488" actId="1036"/>
          <ac:spMkLst>
            <pc:docMk/>
            <pc:sldMk cId="2709124707" sldId="1084"/>
            <ac:spMk id="33" creationId="{184C4D55-3816-4F53-94C4-9FD2699AF74A}"/>
          </ac:spMkLst>
        </pc:spChg>
        <pc:spChg chg="add mod">
          <ac:chgData name="Biersach, David" userId="14a9feb0-85a7-4da4-be8a-c1e22b637acc" providerId="ADAL" clId="{25FA69AE-7C5D-45A1-8F95-72C502A00E31}" dt="2021-07-01T16:18:57.554" v="1480" actId="1037"/>
          <ac:spMkLst>
            <pc:docMk/>
            <pc:sldMk cId="2709124707" sldId="1084"/>
            <ac:spMk id="34" creationId="{8E44B92F-0803-4179-B943-CA01B3213471}"/>
          </ac:spMkLst>
        </pc:spChg>
        <pc:grpChg chg="del">
          <ac:chgData name="Biersach, David" userId="14a9feb0-85a7-4da4-be8a-c1e22b637acc" providerId="ADAL" clId="{25FA69AE-7C5D-45A1-8F95-72C502A00E31}" dt="2021-07-01T15:59:20.714" v="851" actId="478"/>
          <ac:grpSpMkLst>
            <pc:docMk/>
            <pc:sldMk cId="2709124707" sldId="1084"/>
            <ac:grpSpMk id="12" creationId="{51697D54-D638-4A9C-AFB1-8009039A3586}"/>
          </ac:grpSpMkLst>
        </pc:grpChg>
        <pc:cxnChg chg="add del mod">
          <ac:chgData name="Biersach, David" userId="14a9feb0-85a7-4da4-be8a-c1e22b637acc" providerId="ADAL" clId="{25FA69AE-7C5D-45A1-8F95-72C502A00E31}" dt="2021-07-01T16:13:49.999" v="1330" actId="478"/>
          <ac:cxnSpMkLst>
            <pc:docMk/>
            <pc:sldMk cId="2709124707" sldId="1084"/>
            <ac:cxnSpMk id="24" creationId="{5E95F53C-4EF7-4C58-B4B6-00A96AAA60CB}"/>
          </ac:cxnSpMkLst>
        </pc:cxnChg>
      </pc:sldChg>
      <pc:sldChg chg="addSp delSp modSp add mod modAnim">
        <pc:chgData name="Biersach, David" userId="14a9feb0-85a7-4da4-be8a-c1e22b637acc" providerId="ADAL" clId="{25FA69AE-7C5D-45A1-8F95-72C502A00E31}" dt="2021-07-01T16:35:41.949" v="2009" actId="1076"/>
        <pc:sldMkLst>
          <pc:docMk/>
          <pc:sldMk cId="4154969776" sldId="1085"/>
        </pc:sldMkLst>
        <pc:spChg chg="mod">
          <ac:chgData name="Biersach, David" userId="14a9feb0-85a7-4da4-be8a-c1e22b637acc" providerId="ADAL" clId="{25FA69AE-7C5D-45A1-8F95-72C502A00E31}" dt="2021-07-01T16:31:14.837" v="1748" actId="20577"/>
          <ac:spMkLst>
            <pc:docMk/>
            <pc:sldMk cId="4154969776" sldId="1085"/>
            <ac:spMk id="2" creationId="{00000000-0000-0000-0000-000000000000}"/>
          </ac:spMkLst>
        </pc:spChg>
        <pc:spChg chg="mod">
          <ac:chgData name="Biersach, David" userId="14a9feb0-85a7-4da4-be8a-c1e22b637acc" providerId="ADAL" clId="{25FA69AE-7C5D-45A1-8F95-72C502A00E31}" dt="2021-07-01T16:35:27.294" v="2006" actId="113"/>
          <ac:spMkLst>
            <pc:docMk/>
            <pc:sldMk cId="4154969776" sldId="1085"/>
            <ac:spMk id="3" creationId="{00000000-0000-0000-0000-000000000000}"/>
          </ac:spMkLst>
        </pc:spChg>
        <pc:picChg chg="add mod">
          <ac:chgData name="Biersach, David" userId="14a9feb0-85a7-4da4-be8a-c1e22b637acc" providerId="ADAL" clId="{25FA69AE-7C5D-45A1-8F95-72C502A00E31}" dt="2021-07-01T16:35:41.949" v="2009" actId="1076"/>
          <ac:picMkLst>
            <pc:docMk/>
            <pc:sldMk cId="4154969776" sldId="1085"/>
            <ac:picMk id="6" creationId="{54F307CB-EC6B-4060-8D0D-58100CDD4E88}"/>
          </ac:picMkLst>
        </pc:picChg>
        <pc:cxnChg chg="add del mod">
          <ac:chgData name="Biersach, David" userId="14a9feb0-85a7-4da4-be8a-c1e22b637acc" providerId="ADAL" clId="{25FA69AE-7C5D-45A1-8F95-72C502A00E31}" dt="2021-07-01T16:35:33.468" v="2007" actId="478"/>
          <ac:cxnSpMkLst>
            <pc:docMk/>
            <pc:sldMk cId="4154969776" sldId="1085"/>
            <ac:cxnSpMk id="8" creationId="{57E600AC-4AE5-492D-BD44-15505DCBC23A}"/>
          </ac:cxnSpMkLst>
        </pc:cxnChg>
      </pc:sldChg>
      <pc:sldChg chg="modSp add mod">
        <pc:chgData name="Biersach, David" userId="14a9feb0-85a7-4da4-be8a-c1e22b637acc" providerId="ADAL" clId="{25FA69AE-7C5D-45A1-8F95-72C502A00E31}" dt="2021-07-01T16:36:00.333" v="2032" actId="20577"/>
        <pc:sldMkLst>
          <pc:docMk/>
          <pc:sldMk cId="3534687385" sldId="1086"/>
        </pc:sldMkLst>
        <pc:spChg chg="mod">
          <ac:chgData name="Biersach, David" userId="14a9feb0-85a7-4da4-be8a-c1e22b637acc" providerId="ADAL" clId="{25FA69AE-7C5D-45A1-8F95-72C502A00E31}" dt="2021-07-01T16:36:00.333" v="2032" actId="20577"/>
          <ac:spMkLst>
            <pc:docMk/>
            <pc:sldMk cId="3534687385" sldId="1086"/>
            <ac:spMk id="2" creationId="{00000000-0000-0000-0000-000000000000}"/>
          </ac:spMkLst>
        </pc:spChg>
      </pc:sldChg>
      <pc:sldChg chg="addSp delSp modSp add mod delAnim modAnim">
        <pc:chgData name="Biersach, David" userId="14a9feb0-85a7-4da4-be8a-c1e22b637acc" providerId="ADAL" clId="{25FA69AE-7C5D-45A1-8F95-72C502A00E31}" dt="2021-07-01T16:38:51.046" v="2114" actId="1037"/>
        <pc:sldMkLst>
          <pc:docMk/>
          <pc:sldMk cId="3421723372" sldId="1087"/>
        </pc:sldMkLst>
        <pc:spChg chg="mod">
          <ac:chgData name="Biersach, David" userId="14a9feb0-85a7-4da4-be8a-c1e22b637acc" providerId="ADAL" clId="{25FA69AE-7C5D-45A1-8F95-72C502A00E31}" dt="2021-07-01T16:36:20.127" v="2072" actId="113"/>
          <ac:spMkLst>
            <pc:docMk/>
            <pc:sldMk cId="3421723372" sldId="1087"/>
            <ac:spMk id="2" creationId="{00000000-0000-0000-0000-000000000000}"/>
          </ac:spMkLst>
        </pc:spChg>
        <pc:spChg chg="del mod">
          <ac:chgData name="Biersach, David" userId="14a9feb0-85a7-4da4-be8a-c1e22b637acc" providerId="ADAL" clId="{25FA69AE-7C5D-45A1-8F95-72C502A00E31}" dt="2021-07-01T16:36:23.711" v="2074" actId="478"/>
          <ac:spMkLst>
            <pc:docMk/>
            <pc:sldMk cId="3421723372" sldId="1087"/>
            <ac:spMk id="3" creationId="{00000000-0000-0000-0000-000000000000}"/>
          </ac:spMkLst>
        </pc:spChg>
        <pc:spChg chg="add del mod">
          <ac:chgData name="Biersach, David" userId="14a9feb0-85a7-4da4-be8a-c1e22b637acc" providerId="ADAL" clId="{25FA69AE-7C5D-45A1-8F95-72C502A00E31}" dt="2021-07-01T16:36:25.196" v="2075" actId="478"/>
          <ac:spMkLst>
            <pc:docMk/>
            <pc:sldMk cId="3421723372" sldId="1087"/>
            <ac:spMk id="7" creationId="{41D17E4D-F432-4D4E-B794-24863B2EDC0F}"/>
          </ac:spMkLst>
        </pc:spChg>
        <pc:spChg chg="mod">
          <ac:chgData name="Biersach, David" userId="14a9feb0-85a7-4da4-be8a-c1e22b637acc" providerId="ADAL" clId="{25FA69AE-7C5D-45A1-8F95-72C502A00E31}" dt="2021-07-01T16:37:26.823" v="2080"/>
          <ac:spMkLst>
            <pc:docMk/>
            <pc:sldMk cId="3421723372" sldId="1087"/>
            <ac:spMk id="12" creationId="{D483D317-BD3E-4714-BD3D-6E15C1594EE7}"/>
          </ac:spMkLst>
        </pc:spChg>
        <pc:spChg chg="mod">
          <ac:chgData name="Biersach, David" userId="14a9feb0-85a7-4da4-be8a-c1e22b637acc" providerId="ADAL" clId="{25FA69AE-7C5D-45A1-8F95-72C502A00E31}" dt="2021-07-01T16:37:26.823" v="2080"/>
          <ac:spMkLst>
            <pc:docMk/>
            <pc:sldMk cId="3421723372" sldId="1087"/>
            <ac:spMk id="15" creationId="{04BC0F44-5274-4E0C-96DF-1F40785F2AE9}"/>
          </ac:spMkLst>
        </pc:spChg>
        <pc:spChg chg="mod">
          <ac:chgData name="Biersach, David" userId="14a9feb0-85a7-4da4-be8a-c1e22b637acc" providerId="ADAL" clId="{25FA69AE-7C5D-45A1-8F95-72C502A00E31}" dt="2021-07-01T16:37:26.823" v="2080"/>
          <ac:spMkLst>
            <pc:docMk/>
            <pc:sldMk cId="3421723372" sldId="1087"/>
            <ac:spMk id="17" creationId="{B3117A2F-1638-4EEC-952E-CEC226961AF2}"/>
          </ac:spMkLst>
        </pc:spChg>
        <pc:spChg chg="mod">
          <ac:chgData name="Biersach, David" userId="14a9feb0-85a7-4da4-be8a-c1e22b637acc" providerId="ADAL" clId="{25FA69AE-7C5D-45A1-8F95-72C502A00E31}" dt="2021-07-01T16:37:26.823" v="2080"/>
          <ac:spMkLst>
            <pc:docMk/>
            <pc:sldMk cId="3421723372" sldId="1087"/>
            <ac:spMk id="20" creationId="{61503F13-672F-4D39-B3D5-6A0774B6D66E}"/>
          </ac:spMkLst>
        </pc:spChg>
        <pc:spChg chg="mod">
          <ac:chgData name="Biersach, David" userId="14a9feb0-85a7-4da4-be8a-c1e22b637acc" providerId="ADAL" clId="{25FA69AE-7C5D-45A1-8F95-72C502A00E31}" dt="2021-07-01T16:37:50.084" v="2087"/>
          <ac:spMkLst>
            <pc:docMk/>
            <pc:sldMk cId="3421723372" sldId="1087"/>
            <ac:spMk id="23" creationId="{E9ED4107-513E-43A8-9EFF-2B5F88125D03}"/>
          </ac:spMkLst>
        </pc:spChg>
        <pc:spChg chg="mod">
          <ac:chgData name="Biersach, David" userId="14a9feb0-85a7-4da4-be8a-c1e22b637acc" providerId="ADAL" clId="{25FA69AE-7C5D-45A1-8F95-72C502A00E31}" dt="2021-07-01T16:37:58.581" v="2089"/>
          <ac:spMkLst>
            <pc:docMk/>
            <pc:sldMk cId="3421723372" sldId="1087"/>
            <ac:spMk id="26" creationId="{7ECD3436-891A-4362-BBD0-593542ACDC14}"/>
          </ac:spMkLst>
        </pc:spChg>
        <pc:spChg chg="mod">
          <ac:chgData name="Biersach, David" userId="14a9feb0-85a7-4da4-be8a-c1e22b637acc" providerId="ADAL" clId="{25FA69AE-7C5D-45A1-8F95-72C502A00E31}" dt="2021-07-01T16:38:08.415" v="2095"/>
          <ac:spMkLst>
            <pc:docMk/>
            <pc:sldMk cId="3421723372" sldId="1087"/>
            <ac:spMk id="29" creationId="{B50126F2-C2D7-447B-BCCE-D750A7D0F878}"/>
          </ac:spMkLst>
        </pc:spChg>
        <pc:grpChg chg="add mod">
          <ac:chgData name="Biersach, David" userId="14a9feb0-85a7-4da4-be8a-c1e22b637acc" providerId="ADAL" clId="{25FA69AE-7C5D-45A1-8F95-72C502A00E31}" dt="2021-07-01T16:37:31.970" v="2081" actId="1076"/>
          <ac:grpSpMkLst>
            <pc:docMk/>
            <pc:sldMk cId="3421723372" sldId="1087"/>
            <ac:grpSpMk id="10" creationId="{CD4A7112-D8BD-4026-8CB3-639A8F01F5A2}"/>
          </ac:grpSpMkLst>
        </pc:grpChg>
        <pc:grpChg chg="add mod">
          <ac:chgData name="Biersach, David" userId="14a9feb0-85a7-4da4-be8a-c1e22b637acc" providerId="ADAL" clId="{25FA69AE-7C5D-45A1-8F95-72C502A00E31}" dt="2021-07-01T16:37:37.863" v="2082" actId="1076"/>
          <ac:grpSpMkLst>
            <pc:docMk/>
            <pc:sldMk cId="3421723372" sldId="1087"/>
            <ac:grpSpMk id="13" creationId="{155F4371-14C9-44E1-9434-0A3398F27557}"/>
          </ac:grpSpMkLst>
        </pc:grpChg>
        <pc:grpChg chg="add mod">
          <ac:chgData name="Biersach, David" userId="14a9feb0-85a7-4da4-be8a-c1e22b637acc" providerId="ADAL" clId="{25FA69AE-7C5D-45A1-8F95-72C502A00E31}" dt="2021-07-01T16:38:51.046" v="2114" actId="1037"/>
          <ac:grpSpMkLst>
            <pc:docMk/>
            <pc:sldMk cId="3421723372" sldId="1087"/>
            <ac:grpSpMk id="16" creationId="{61A3F88A-9E0E-401B-8E49-CA1C0A177BB0}"/>
          </ac:grpSpMkLst>
        </pc:grpChg>
        <pc:grpChg chg="add mod">
          <ac:chgData name="Biersach, David" userId="14a9feb0-85a7-4da4-be8a-c1e22b637acc" providerId="ADAL" clId="{25FA69AE-7C5D-45A1-8F95-72C502A00E31}" dt="2021-07-01T16:38:47.431" v="2109" actId="1076"/>
          <ac:grpSpMkLst>
            <pc:docMk/>
            <pc:sldMk cId="3421723372" sldId="1087"/>
            <ac:grpSpMk id="19" creationId="{06FC1E1F-89A1-4C65-8CDA-EC1A04D79008}"/>
          </ac:grpSpMkLst>
        </pc:grpChg>
        <pc:grpChg chg="add mod">
          <ac:chgData name="Biersach, David" userId="14a9feb0-85a7-4da4-be8a-c1e22b637acc" providerId="ADAL" clId="{25FA69AE-7C5D-45A1-8F95-72C502A00E31}" dt="2021-07-01T16:38:44.701" v="2108" actId="1036"/>
          <ac:grpSpMkLst>
            <pc:docMk/>
            <pc:sldMk cId="3421723372" sldId="1087"/>
            <ac:grpSpMk id="22" creationId="{15F999BA-D7BC-4515-826F-A26239486822}"/>
          </ac:grpSpMkLst>
        </pc:grpChg>
        <pc:grpChg chg="add mod">
          <ac:chgData name="Biersach, David" userId="14a9feb0-85a7-4da4-be8a-c1e22b637acc" providerId="ADAL" clId="{25FA69AE-7C5D-45A1-8F95-72C502A00E31}" dt="2021-07-01T16:38:41.197" v="2106" actId="1036"/>
          <ac:grpSpMkLst>
            <pc:docMk/>
            <pc:sldMk cId="3421723372" sldId="1087"/>
            <ac:grpSpMk id="25" creationId="{4C87B3D5-3372-4205-8C7F-5004E01DD018}"/>
          </ac:grpSpMkLst>
        </pc:grpChg>
        <pc:grpChg chg="add del mod">
          <ac:chgData name="Biersach, David" userId="14a9feb0-85a7-4da4-be8a-c1e22b637acc" providerId="ADAL" clId="{25FA69AE-7C5D-45A1-8F95-72C502A00E31}" dt="2021-07-01T16:38:37.569" v="2102" actId="478"/>
          <ac:grpSpMkLst>
            <pc:docMk/>
            <pc:sldMk cId="3421723372" sldId="1087"/>
            <ac:grpSpMk id="28" creationId="{EA3514BE-A77A-4DF8-B8E5-31E928321DCB}"/>
          </ac:grpSpMkLst>
        </pc:grpChg>
        <pc:picChg chg="del">
          <ac:chgData name="Biersach, David" userId="14a9feb0-85a7-4da4-be8a-c1e22b637acc" providerId="ADAL" clId="{25FA69AE-7C5D-45A1-8F95-72C502A00E31}" dt="2021-07-01T16:36:26.795" v="2076" actId="478"/>
          <ac:picMkLst>
            <pc:docMk/>
            <pc:sldMk cId="3421723372" sldId="1087"/>
            <ac:picMk id="6" creationId="{54F307CB-EC6B-4060-8D0D-58100CDD4E88}"/>
          </ac:picMkLst>
        </pc:picChg>
        <pc:picChg chg="add mod">
          <ac:chgData name="Biersach, David" userId="14a9feb0-85a7-4da4-be8a-c1e22b637acc" providerId="ADAL" clId="{25FA69AE-7C5D-45A1-8F95-72C502A00E31}" dt="2021-07-01T16:36:59.072" v="2079" actId="1076"/>
          <ac:picMkLst>
            <pc:docMk/>
            <pc:sldMk cId="3421723372" sldId="1087"/>
            <ac:picMk id="9" creationId="{89A9DAD9-2A0A-4FF3-80F9-CB49306364E6}"/>
          </ac:picMkLst>
        </pc:picChg>
        <pc:cxnChg chg="mod">
          <ac:chgData name="Biersach, David" userId="14a9feb0-85a7-4da4-be8a-c1e22b637acc" providerId="ADAL" clId="{25FA69AE-7C5D-45A1-8F95-72C502A00E31}" dt="2021-07-01T16:37:26.823" v="2080"/>
          <ac:cxnSpMkLst>
            <pc:docMk/>
            <pc:sldMk cId="3421723372" sldId="1087"/>
            <ac:cxnSpMk id="11" creationId="{F562F312-7FF8-47B8-A774-2B64C6907363}"/>
          </ac:cxnSpMkLst>
        </pc:cxnChg>
        <pc:cxnChg chg="mod">
          <ac:chgData name="Biersach, David" userId="14a9feb0-85a7-4da4-be8a-c1e22b637acc" providerId="ADAL" clId="{25FA69AE-7C5D-45A1-8F95-72C502A00E31}" dt="2021-07-01T16:37:26.823" v="2080"/>
          <ac:cxnSpMkLst>
            <pc:docMk/>
            <pc:sldMk cId="3421723372" sldId="1087"/>
            <ac:cxnSpMk id="14" creationId="{C7D9F82A-D28E-4F36-9F3F-2F1132AAEF99}"/>
          </ac:cxnSpMkLst>
        </pc:cxnChg>
        <pc:cxnChg chg="mod">
          <ac:chgData name="Biersach, David" userId="14a9feb0-85a7-4da4-be8a-c1e22b637acc" providerId="ADAL" clId="{25FA69AE-7C5D-45A1-8F95-72C502A00E31}" dt="2021-07-01T16:37:26.823" v="2080"/>
          <ac:cxnSpMkLst>
            <pc:docMk/>
            <pc:sldMk cId="3421723372" sldId="1087"/>
            <ac:cxnSpMk id="18" creationId="{82E7CC7E-18BE-422C-9886-3307A1A488DF}"/>
          </ac:cxnSpMkLst>
        </pc:cxnChg>
        <pc:cxnChg chg="mod">
          <ac:chgData name="Biersach, David" userId="14a9feb0-85a7-4da4-be8a-c1e22b637acc" providerId="ADAL" clId="{25FA69AE-7C5D-45A1-8F95-72C502A00E31}" dt="2021-07-01T16:37:26.823" v="2080"/>
          <ac:cxnSpMkLst>
            <pc:docMk/>
            <pc:sldMk cId="3421723372" sldId="1087"/>
            <ac:cxnSpMk id="21" creationId="{7F15AABE-E324-4E90-98C7-AD22A1F55126}"/>
          </ac:cxnSpMkLst>
        </pc:cxnChg>
        <pc:cxnChg chg="mod">
          <ac:chgData name="Biersach, David" userId="14a9feb0-85a7-4da4-be8a-c1e22b637acc" providerId="ADAL" clId="{25FA69AE-7C5D-45A1-8F95-72C502A00E31}" dt="2021-07-01T16:37:50.084" v="2087"/>
          <ac:cxnSpMkLst>
            <pc:docMk/>
            <pc:sldMk cId="3421723372" sldId="1087"/>
            <ac:cxnSpMk id="24" creationId="{3E5C79C9-CF5B-41D7-9BB5-AA90BAED6946}"/>
          </ac:cxnSpMkLst>
        </pc:cxnChg>
        <pc:cxnChg chg="mod">
          <ac:chgData name="Biersach, David" userId="14a9feb0-85a7-4da4-be8a-c1e22b637acc" providerId="ADAL" clId="{25FA69AE-7C5D-45A1-8F95-72C502A00E31}" dt="2021-07-01T16:37:58.581" v="2089"/>
          <ac:cxnSpMkLst>
            <pc:docMk/>
            <pc:sldMk cId="3421723372" sldId="1087"/>
            <ac:cxnSpMk id="27" creationId="{C5C75285-D040-479A-888A-C8266498E73B}"/>
          </ac:cxnSpMkLst>
        </pc:cxnChg>
        <pc:cxnChg chg="mod">
          <ac:chgData name="Biersach, David" userId="14a9feb0-85a7-4da4-be8a-c1e22b637acc" providerId="ADAL" clId="{25FA69AE-7C5D-45A1-8F95-72C502A00E31}" dt="2021-07-01T16:38:08.415" v="2095"/>
          <ac:cxnSpMkLst>
            <pc:docMk/>
            <pc:sldMk cId="3421723372" sldId="1087"/>
            <ac:cxnSpMk id="30" creationId="{EADD3F5B-D79C-4340-B614-DE8E36DA2323}"/>
          </ac:cxnSpMkLst>
        </pc:cxnChg>
      </pc:sldChg>
      <pc:sldChg chg="addSp delSp modSp add mod delAnim modAnim">
        <pc:chgData name="Biersach, David" userId="14a9feb0-85a7-4da4-be8a-c1e22b637acc" providerId="ADAL" clId="{25FA69AE-7C5D-45A1-8F95-72C502A00E31}" dt="2021-07-01T16:42:36.449" v="2207"/>
        <pc:sldMkLst>
          <pc:docMk/>
          <pc:sldMk cId="2603917057" sldId="1088"/>
        </pc:sldMkLst>
        <pc:spChg chg="mod">
          <ac:chgData name="Biersach, David" userId="14a9feb0-85a7-4da4-be8a-c1e22b637acc" providerId="ADAL" clId="{25FA69AE-7C5D-45A1-8F95-72C502A00E31}" dt="2021-07-01T16:39:16.333" v="2119" actId="207"/>
          <ac:spMkLst>
            <pc:docMk/>
            <pc:sldMk cId="2603917057" sldId="1088"/>
            <ac:spMk id="2" creationId="{00000000-0000-0000-0000-000000000000}"/>
          </ac:spMkLst>
        </pc:spChg>
        <pc:spChg chg="add mod">
          <ac:chgData name="Biersach, David" userId="14a9feb0-85a7-4da4-be8a-c1e22b637acc" providerId="ADAL" clId="{25FA69AE-7C5D-45A1-8F95-72C502A00E31}" dt="2021-07-01T16:41:36.294" v="2187" actId="1582"/>
          <ac:spMkLst>
            <pc:docMk/>
            <pc:sldMk cId="2603917057" sldId="1088"/>
            <ac:spMk id="8" creationId="{6DC4E9DD-2378-4BBB-8C5A-93405FF43143}"/>
          </ac:spMkLst>
        </pc:spChg>
        <pc:spChg chg="add mod">
          <ac:chgData name="Biersach, David" userId="14a9feb0-85a7-4da4-be8a-c1e22b637acc" providerId="ADAL" clId="{25FA69AE-7C5D-45A1-8F95-72C502A00E31}" dt="2021-07-01T16:41:36.294" v="2187" actId="1582"/>
          <ac:spMkLst>
            <pc:docMk/>
            <pc:sldMk cId="2603917057" sldId="1088"/>
            <ac:spMk id="28" creationId="{CC59CEC2-09ED-4467-A4FE-B17F10963459}"/>
          </ac:spMkLst>
        </pc:spChg>
        <pc:grpChg chg="del">
          <ac:chgData name="Biersach, David" userId="14a9feb0-85a7-4da4-be8a-c1e22b637acc" providerId="ADAL" clId="{25FA69AE-7C5D-45A1-8F95-72C502A00E31}" dt="2021-07-01T16:39:46.786" v="2160" actId="478"/>
          <ac:grpSpMkLst>
            <pc:docMk/>
            <pc:sldMk cId="2603917057" sldId="1088"/>
            <ac:grpSpMk id="10" creationId="{CD4A7112-D8BD-4026-8CB3-639A8F01F5A2}"/>
          </ac:grpSpMkLst>
        </pc:grpChg>
        <pc:grpChg chg="del mod">
          <ac:chgData name="Biersach, David" userId="14a9feb0-85a7-4da4-be8a-c1e22b637acc" providerId="ADAL" clId="{25FA69AE-7C5D-45A1-8F95-72C502A00E31}" dt="2021-07-01T16:39:48.986" v="2161" actId="478"/>
          <ac:grpSpMkLst>
            <pc:docMk/>
            <pc:sldMk cId="2603917057" sldId="1088"/>
            <ac:grpSpMk id="13" creationId="{155F4371-14C9-44E1-9434-0A3398F27557}"/>
          </ac:grpSpMkLst>
        </pc:grpChg>
        <pc:grpChg chg="del mod">
          <ac:chgData name="Biersach, David" userId="14a9feb0-85a7-4da4-be8a-c1e22b637acc" providerId="ADAL" clId="{25FA69AE-7C5D-45A1-8F95-72C502A00E31}" dt="2021-07-01T16:39:49.594" v="2162" actId="478"/>
          <ac:grpSpMkLst>
            <pc:docMk/>
            <pc:sldMk cId="2603917057" sldId="1088"/>
            <ac:grpSpMk id="16" creationId="{61A3F88A-9E0E-401B-8E49-CA1C0A177BB0}"/>
          </ac:grpSpMkLst>
        </pc:grpChg>
        <pc:grpChg chg="del mod">
          <ac:chgData name="Biersach, David" userId="14a9feb0-85a7-4da4-be8a-c1e22b637acc" providerId="ADAL" clId="{25FA69AE-7C5D-45A1-8F95-72C502A00E31}" dt="2021-07-01T16:39:50.424" v="2163" actId="478"/>
          <ac:grpSpMkLst>
            <pc:docMk/>
            <pc:sldMk cId="2603917057" sldId="1088"/>
            <ac:grpSpMk id="19" creationId="{06FC1E1F-89A1-4C65-8CDA-EC1A04D79008}"/>
          </ac:grpSpMkLst>
        </pc:grpChg>
        <pc:grpChg chg="del mod">
          <ac:chgData name="Biersach, David" userId="14a9feb0-85a7-4da4-be8a-c1e22b637acc" providerId="ADAL" clId="{25FA69AE-7C5D-45A1-8F95-72C502A00E31}" dt="2021-07-01T16:39:51.360" v="2164" actId="478"/>
          <ac:grpSpMkLst>
            <pc:docMk/>
            <pc:sldMk cId="2603917057" sldId="1088"/>
            <ac:grpSpMk id="22" creationId="{15F999BA-D7BC-4515-826F-A26239486822}"/>
          </ac:grpSpMkLst>
        </pc:grpChg>
        <pc:grpChg chg="del mod">
          <ac:chgData name="Biersach, David" userId="14a9feb0-85a7-4da4-be8a-c1e22b637acc" providerId="ADAL" clId="{25FA69AE-7C5D-45A1-8F95-72C502A00E31}" dt="2021-07-01T16:39:51.919" v="2165" actId="478"/>
          <ac:grpSpMkLst>
            <pc:docMk/>
            <pc:sldMk cId="2603917057" sldId="1088"/>
            <ac:grpSpMk id="25" creationId="{4C87B3D5-3372-4205-8C7F-5004E01DD018}"/>
          </ac:grpSpMkLst>
        </pc:grpChg>
        <pc:picChg chg="add mod">
          <ac:chgData name="Biersach, David" userId="14a9feb0-85a7-4da4-be8a-c1e22b637acc" providerId="ADAL" clId="{25FA69AE-7C5D-45A1-8F95-72C502A00E31}" dt="2021-07-01T16:40:23.674" v="2173" actId="1076"/>
          <ac:picMkLst>
            <pc:docMk/>
            <pc:sldMk cId="2603917057" sldId="1088"/>
            <ac:picMk id="5" creationId="{97581BFF-322B-4FB3-833E-0529A1D6821C}"/>
          </ac:picMkLst>
        </pc:picChg>
        <pc:picChg chg="add mod">
          <ac:chgData name="Biersach, David" userId="14a9feb0-85a7-4da4-be8a-c1e22b637acc" providerId="ADAL" clId="{25FA69AE-7C5D-45A1-8F95-72C502A00E31}" dt="2021-07-01T16:40:25.470" v="2174" actId="1076"/>
          <ac:picMkLst>
            <pc:docMk/>
            <pc:sldMk cId="2603917057" sldId="1088"/>
            <ac:picMk id="7" creationId="{FCC1E9A6-8F2C-40E5-91B4-34906D0871E8}"/>
          </ac:picMkLst>
        </pc:picChg>
        <pc:picChg chg="mod">
          <ac:chgData name="Biersach, David" userId="14a9feb0-85a7-4da4-be8a-c1e22b637acc" providerId="ADAL" clId="{25FA69AE-7C5D-45A1-8F95-72C502A00E31}" dt="2021-07-01T16:39:43.981" v="2159" actId="1037"/>
          <ac:picMkLst>
            <pc:docMk/>
            <pc:sldMk cId="2603917057" sldId="1088"/>
            <ac:picMk id="9" creationId="{89A9DAD9-2A0A-4FF3-80F9-CB49306364E6}"/>
          </ac:picMkLst>
        </pc:picChg>
        <pc:cxnChg chg="add mod">
          <ac:chgData name="Biersach, David" userId="14a9feb0-85a7-4da4-be8a-c1e22b637acc" providerId="ADAL" clId="{25FA69AE-7C5D-45A1-8F95-72C502A00E31}" dt="2021-07-01T16:41:36.294" v="2187" actId="1582"/>
          <ac:cxnSpMkLst>
            <pc:docMk/>
            <pc:sldMk cId="2603917057" sldId="1088"/>
            <ac:cxnSpMk id="30" creationId="{950E44D2-A754-4F56-ADAE-A974274BA730}"/>
          </ac:cxnSpMkLst>
        </pc:cxnChg>
      </pc:sldChg>
    </pc:docChg>
  </pc:docChgLst>
  <pc:docChgLst>
    <pc:chgData name="Biersach, David" userId="14a9feb0-85a7-4da4-be8a-c1e22b637acc" providerId="ADAL" clId="{8A9C54EE-2D1F-449D-BD09-D721B56BDFBE}"/>
    <pc:docChg chg="custSel modSld">
      <pc:chgData name="Biersach, David" userId="14a9feb0-85a7-4da4-be8a-c1e22b637acc" providerId="ADAL" clId="{8A9C54EE-2D1F-449D-BD09-D721B56BDFBE}" dt="2022-07-14T16:56:21.620" v="88"/>
      <pc:docMkLst>
        <pc:docMk/>
      </pc:docMkLst>
      <pc:sldChg chg="modSp">
        <pc:chgData name="Biersach, David" userId="14a9feb0-85a7-4da4-be8a-c1e22b637acc" providerId="ADAL" clId="{8A9C54EE-2D1F-449D-BD09-D721B56BDFBE}" dt="2022-07-14T16:31:48.391" v="76" actId="208"/>
        <pc:sldMkLst>
          <pc:docMk/>
          <pc:sldMk cId="697654483" sldId="945"/>
        </pc:sldMkLst>
        <pc:spChg chg="mod">
          <ac:chgData name="Biersach, David" userId="14a9feb0-85a7-4da4-be8a-c1e22b637acc" providerId="ADAL" clId="{8A9C54EE-2D1F-449D-BD09-D721B56BDFBE}" dt="2022-07-14T16:31:48.391" v="76" actId="208"/>
          <ac:spMkLst>
            <pc:docMk/>
            <pc:sldMk cId="697654483" sldId="945"/>
            <ac:spMk id="9" creationId="{00975667-8E84-4E62-9648-AFC33BDBB73B}"/>
          </ac:spMkLst>
        </pc:spChg>
      </pc:sldChg>
      <pc:sldChg chg="addSp modSp mod modAnim">
        <pc:chgData name="Biersach, David" userId="14a9feb0-85a7-4da4-be8a-c1e22b637acc" providerId="ADAL" clId="{8A9C54EE-2D1F-449D-BD09-D721B56BDFBE}" dt="2022-07-14T16:56:21.620" v="88"/>
        <pc:sldMkLst>
          <pc:docMk/>
          <pc:sldMk cId="1949702425" sldId="1122"/>
        </pc:sldMkLst>
        <pc:picChg chg="add mod">
          <ac:chgData name="Biersach, David" userId="14a9feb0-85a7-4da4-be8a-c1e22b637acc" providerId="ADAL" clId="{8A9C54EE-2D1F-449D-BD09-D721B56BDFBE}" dt="2022-07-14T16:56:01.222" v="84" actId="208"/>
          <ac:picMkLst>
            <pc:docMk/>
            <pc:sldMk cId="1949702425" sldId="1122"/>
            <ac:picMk id="5" creationId="{5ED99189-77D8-5E3F-1A3C-72F3726B84C7}"/>
          </ac:picMkLst>
        </pc:picChg>
      </pc:sldChg>
      <pc:sldChg chg="addSp delSp modSp mod modAnim">
        <pc:chgData name="Biersach, David" userId="14a9feb0-85a7-4da4-be8a-c1e22b637acc" providerId="ADAL" clId="{8A9C54EE-2D1F-449D-BD09-D721B56BDFBE}" dt="2022-07-14T16:32:04.520" v="79"/>
        <pc:sldMkLst>
          <pc:docMk/>
          <pc:sldMk cId="2269831647" sldId="1195"/>
        </pc:sldMkLst>
        <pc:spChg chg="del mod">
          <ac:chgData name="Biersach, David" userId="14a9feb0-85a7-4da4-be8a-c1e22b637acc" providerId="ADAL" clId="{8A9C54EE-2D1F-449D-BD09-D721B56BDFBE}" dt="2022-07-14T16:25:28.347" v="55" actId="478"/>
          <ac:spMkLst>
            <pc:docMk/>
            <pc:sldMk cId="2269831647" sldId="1195"/>
            <ac:spMk id="9" creationId="{00975667-8E84-4E62-9648-AFC33BDBB73B}"/>
          </ac:spMkLst>
        </pc:spChg>
        <pc:spChg chg="add del mod">
          <ac:chgData name="Biersach, David" userId="14a9feb0-85a7-4da4-be8a-c1e22b637acc" providerId="ADAL" clId="{8A9C54EE-2D1F-449D-BD09-D721B56BDFBE}" dt="2022-07-14T16:25:26.002" v="54"/>
          <ac:spMkLst>
            <pc:docMk/>
            <pc:sldMk cId="2269831647" sldId="1195"/>
            <ac:spMk id="21" creationId="{982BEAAA-6A65-1CED-8DE0-EC3C37E16E67}"/>
          </ac:spMkLst>
        </pc:spChg>
        <pc:spChg chg="add del mod">
          <ac:chgData name="Biersach, David" userId="14a9feb0-85a7-4da4-be8a-c1e22b637acc" providerId="ADAL" clId="{8A9C54EE-2D1F-449D-BD09-D721B56BDFBE}" dt="2022-07-14T16:32:00.178" v="77" actId="478"/>
          <ac:spMkLst>
            <pc:docMk/>
            <pc:sldMk cId="2269831647" sldId="1195"/>
            <ac:spMk id="25" creationId="{1155D9B0-BF1F-44E3-5664-4DA23104DCA2}"/>
          </ac:spMkLst>
        </pc:spChg>
        <pc:spChg chg="add mod">
          <ac:chgData name="Biersach, David" userId="14a9feb0-85a7-4da4-be8a-c1e22b637acc" providerId="ADAL" clId="{8A9C54EE-2D1F-449D-BD09-D721B56BDFBE}" dt="2022-07-14T16:32:00.705" v="78"/>
          <ac:spMkLst>
            <pc:docMk/>
            <pc:sldMk cId="2269831647" sldId="1195"/>
            <ac:spMk id="26" creationId="{BBFE1812-B147-8832-5E0D-569CB4E86286}"/>
          </ac:spMkLst>
        </pc:spChg>
      </pc:sldChg>
      <pc:sldChg chg="addSp modSp mod modAnim">
        <pc:chgData name="Biersach, David" userId="14a9feb0-85a7-4da4-be8a-c1e22b637acc" providerId="ADAL" clId="{8A9C54EE-2D1F-449D-BD09-D721B56BDFBE}" dt="2022-07-14T13:53:49.172" v="8"/>
        <pc:sldMkLst>
          <pc:docMk/>
          <pc:sldMk cId="3944595431" sldId="1207"/>
        </pc:sldMkLst>
        <pc:picChg chg="add mod">
          <ac:chgData name="Biersach, David" userId="14a9feb0-85a7-4da4-be8a-c1e22b637acc" providerId="ADAL" clId="{8A9C54EE-2D1F-449D-BD09-D721B56BDFBE}" dt="2022-07-14T13:53:00.180" v="4" actId="1076"/>
          <ac:picMkLst>
            <pc:docMk/>
            <pc:sldMk cId="3944595431" sldId="1207"/>
            <ac:picMk id="3" creationId="{8D4F19A4-6475-4C2F-9B2A-EE988B269E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6/28/24</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6/28/24</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dirty="0"/>
          </a:p>
        </p:txBody>
      </p:sp>
    </p:spTree>
    <p:extLst>
      <p:ext uri="{BB962C8B-B14F-4D97-AF65-F5344CB8AC3E}">
        <p14:creationId xmlns:p14="http://schemas.microsoft.com/office/powerpoint/2010/main" val="9108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dirty="0"/>
          </a:p>
        </p:txBody>
      </p:sp>
    </p:spTree>
    <p:extLst>
      <p:ext uri="{BB962C8B-B14F-4D97-AF65-F5344CB8AC3E}">
        <p14:creationId xmlns:p14="http://schemas.microsoft.com/office/powerpoint/2010/main" val="357409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dirty="0"/>
          </a:p>
        </p:txBody>
      </p:sp>
    </p:spTree>
    <p:extLst>
      <p:ext uri="{BB962C8B-B14F-4D97-AF65-F5344CB8AC3E}">
        <p14:creationId xmlns:p14="http://schemas.microsoft.com/office/powerpoint/2010/main" val="297916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dirty="0"/>
          </a:p>
        </p:txBody>
      </p:sp>
    </p:spTree>
    <p:extLst>
      <p:ext uri="{BB962C8B-B14F-4D97-AF65-F5344CB8AC3E}">
        <p14:creationId xmlns:p14="http://schemas.microsoft.com/office/powerpoint/2010/main" val="783701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dirty="0"/>
          </a:p>
        </p:txBody>
      </p:sp>
    </p:spTree>
    <p:extLst>
      <p:ext uri="{BB962C8B-B14F-4D97-AF65-F5344CB8AC3E}">
        <p14:creationId xmlns:p14="http://schemas.microsoft.com/office/powerpoint/2010/main" val="4160165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30</a:t>
            </a:fld>
            <a:endParaRPr lang="en-US" dirty="0"/>
          </a:p>
        </p:txBody>
      </p:sp>
    </p:spTree>
    <p:extLst>
      <p:ext uri="{BB962C8B-B14F-4D97-AF65-F5344CB8AC3E}">
        <p14:creationId xmlns:p14="http://schemas.microsoft.com/office/powerpoint/2010/main" val="1002912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31</a:t>
            </a:fld>
            <a:endParaRPr lang="en-US" dirty="0"/>
          </a:p>
        </p:txBody>
      </p:sp>
    </p:spTree>
    <p:extLst>
      <p:ext uri="{BB962C8B-B14F-4D97-AF65-F5344CB8AC3E}">
        <p14:creationId xmlns:p14="http://schemas.microsoft.com/office/powerpoint/2010/main" val="402338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32</a:t>
            </a:fld>
            <a:endParaRPr lang="en-US" dirty="0"/>
          </a:p>
        </p:txBody>
      </p:sp>
    </p:spTree>
    <p:extLst>
      <p:ext uri="{BB962C8B-B14F-4D97-AF65-F5344CB8AC3E}">
        <p14:creationId xmlns:p14="http://schemas.microsoft.com/office/powerpoint/2010/main" val="310483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58962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34</a:t>
            </a:fld>
            <a:endParaRPr lang="en-US" dirty="0"/>
          </a:p>
        </p:txBody>
      </p:sp>
    </p:spTree>
    <p:extLst>
      <p:ext uri="{BB962C8B-B14F-4D97-AF65-F5344CB8AC3E}">
        <p14:creationId xmlns:p14="http://schemas.microsoft.com/office/powerpoint/2010/main" val="2072247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35</a:t>
            </a:fld>
            <a:endParaRPr lang="en-US" dirty="0"/>
          </a:p>
        </p:txBody>
      </p:sp>
    </p:spTree>
    <p:extLst>
      <p:ext uri="{BB962C8B-B14F-4D97-AF65-F5344CB8AC3E}">
        <p14:creationId xmlns:p14="http://schemas.microsoft.com/office/powerpoint/2010/main" val="272848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dirty="0"/>
          </a:p>
        </p:txBody>
      </p:sp>
    </p:spTree>
    <p:extLst>
      <p:ext uri="{BB962C8B-B14F-4D97-AF65-F5344CB8AC3E}">
        <p14:creationId xmlns:p14="http://schemas.microsoft.com/office/powerpoint/2010/main" val="2588902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36</a:t>
            </a:fld>
            <a:endParaRPr lang="en-US" dirty="0"/>
          </a:p>
        </p:txBody>
      </p:sp>
    </p:spTree>
    <p:extLst>
      <p:ext uri="{BB962C8B-B14F-4D97-AF65-F5344CB8AC3E}">
        <p14:creationId xmlns:p14="http://schemas.microsoft.com/office/powerpoint/2010/main" val="2238932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dirty="0"/>
          </a:p>
        </p:txBody>
      </p:sp>
    </p:spTree>
    <p:extLst>
      <p:ext uri="{BB962C8B-B14F-4D97-AF65-F5344CB8AC3E}">
        <p14:creationId xmlns:p14="http://schemas.microsoft.com/office/powerpoint/2010/main" val="1545528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dirty="0"/>
          </a:p>
        </p:txBody>
      </p:sp>
    </p:spTree>
    <p:extLst>
      <p:ext uri="{BB962C8B-B14F-4D97-AF65-F5344CB8AC3E}">
        <p14:creationId xmlns:p14="http://schemas.microsoft.com/office/powerpoint/2010/main" val="253899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41</a:t>
            </a:fld>
            <a:endParaRPr lang="en-US" dirty="0"/>
          </a:p>
        </p:txBody>
      </p:sp>
    </p:spTree>
    <p:extLst>
      <p:ext uri="{BB962C8B-B14F-4D97-AF65-F5344CB8AC3E}">
        <p14:creationId xmlns:p14="http://schemas.microsoft.com/office/powerpoint/2010/main" val="190223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42</a:t>
            </a:fld>
            <a:endParaRPr lang="en-US" dirty="0"/>
          </a:p>
        </p:txBody>
      </p:sp>
    </p:spTree>
    <p:extLst>
      <p:ext uri="{BB962C8B-B14F-4D97-AF65-F5344CB8AC3E}">
        <p14:creationId xmlns:p14="http://schemas.microsoft.com/office/powerpoint/2010/main" val="3753042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43</a:t>
            </a:fld>
            <a:endParaRPr lang="en-US" dirty="0"/>
          </a:p>
        </p:txBody>
      </p:sp>
    </p:spTree>
    <p:extLst>
      <p:ext uri="{BB962C8B-B14F-4D97-AF65-F5344CB8AC3E}">
        <p14:creationId xmlns:p14="http://schemas.microsoft.com/office/powerpoint/2010/main" val="421396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44</a:t>
            </a:fld>
            <a:endParaRPr lang="en-US" dirty="0"/>
          </a:p>
        </p:txBody>
      </p:sp>
    </p:spTree>
    <p:extLst>
      <p:ext uri="{BB962C8B-B14F-4D97-AF65-F5344CB8AC3E}">
        <p14:creationId xmlns:p14="http://schemas.microsoft.com/office/powerpoint/2010/main" val="400777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45</a:t>
            </a:fld>
            <a:endParaRPr lang="en-US" dirty="0"/>
          </a:p>
        </p:txBody>
      </p:sp>
    </p:spTree>
    <p:extLst>
      <p:ext uri="{BB962C8B-B14F-4D97-AF65-F5344CB8AC3E}">
        <p14:creationId xmlns:p14="http://schemas.microsoft.com/office/powerpoint/2010/main" val="3718255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46</a:t>
            </a:fld>
            <a:endParaRPr lang="en-US" dirty="0"/>
          </a:p>
        </p:txBody>
      </p:sp>
    </p:spTree>
    <p:extLst>
      <p:ext uri="{BB962C8B-B14F-4D97-AF65-F5344CB8AC3E}">
        <p14:creationId xmlns:p14="http://schemas.microsoft.com/office/powerpoint/2010/main" val="1614774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47</a:t>
            </a:fld>
            <a:endParaRPr lang="en-US" dirty="0"/>
          </a:p>
        </p:txBody>
      </p:sp>
    </p:spTree>
    <p:extLst>
      <p:ext uri="{BB962C8B-B14F-4D97-AF65-F5344CB8AC3E}">
        <p14:creationId xmlns:p14="http://schemas.microsoft.com/office/powerpoint/2010/main" val="11640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dirty="0"/>
          </a:p>
        </p:txBody>
      </p:sp>
    </p:spTree>
    <p:extLst>
      <p:ext uri="{BB962C8B-B14F-4D97-AF65-F5344CB8AC3E}">
        <p14:creationId xmlns:p14="http://schemas.microsoft.com/office/powerpoint/2010/main" val="305592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dirty="0"/>
          </a:p>
        </p:txBody>
      </p:sp>
    </p:spTree>
    <p:extLst>
      <p:ext uri="{BB962C8B-B14F-4D97-AF65-F5344CB8AC3E}">
        <p14:creationId xmlns:p14="http://schemas.microsoft.com/office/powerpoint/2010/main" val="3934141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dirty="0"/>
          </a:p>
        </p:txBody>
      </p:sp>
    </p:spTree>
    <p:extLst>
      <p:ext uri="{BB962C8B-B14F-4D97-AF65-F5344CB8AC3E}">
        <p14:creationId xmlns:p14="http://schemas.microsoft.com/office/powerpoint/2010/main" val="2667915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3435556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2614440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dirty="0"/>
          </a:p>
        </p:txBody>
      </p:sp>
    </p:spTree>
    <p:extLst>
      <p:ext uri="{BB962C8B-B14F-4D97-AF65-F5344CB8AC3E}">
        <p14:creationId xmlns:p14="http://schemas.microsoft.com/office/powerpoint/2010/main" val="1287621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dirty="0"/>
          </a:p>
        </p:txBody>
      </p:sp>
    </p:spTree>
    <p:extLst>
      <p:ext uri="{BB962C8B-B14F-4D97-AF65-F5344CB8AC3E}">
        <p14:creationId xmlns:p14="http://schemas.microsoft.com/office/powerpoint/2010/main" val="3545748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58</a:t>
            </a:fld>
            <a:endParaRPr lang="en-US" dirty="0"/>
          </a:p>
        </p:txBody>
      </p:sp>
    </p:spTree>
    <p:extLst>
      <p:ext uri="{BB962C8B-B14F-4D97-AF65-F5344CB8AC3E}">
        <p14:creationId xmlns:p14="http://schemas.microsoft.com/office/powerpoint/2010/main" val="175852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59</a:t>
            </a:fld>
            <a:endParaRPr lang="en-US" dirty="0"/>
          </a:p>
        </p:txBody>
      </p:sp>
    </p:spTree>
    <p:extLst>
      <p:ext uri="{BB962C8B-B14F-4D97-AF65-F5344CB8AC3E}">
        <p14:creationId xmlns:p14="http://schemas.microsoft.com/office/powerpoint/2010/main" val="1548308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60</a:t>
            </a:fld>
            <a:endParaRPr lang="en-US" dirty="0"/>
          </a:p>
        </p:txBody>
      </p:sp>
    </p:spTree>
    <p:extLst>
      <p:ext uri="{BB962C8B-B14F-4D97-AF65-F5344CB8AC3E}">
        <p14:creationId xmlns:p14="http://schemas.microsoft.com/office/powerpoint/2010/main" val="1646743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dirty="0"/>
          </a:p>
        </p:txBody>
      </p:sp>
    </p:spTree>
    <p:extLst>
      <p:ext uri="{BB962C8B-B14F-4D97-AF65-F5344CB8AC3E}">
        <p14:creationId xmlns:p14="http://schemas.microsoft.com/office/powerpoint/2010/main" val="128307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dirty="0"/>
          </a:p>
        </p:txBody>
      </p:sp>
    </p:spTree>
    <p:extLst>
      <p:ext uri="{BB962C8B-B14F-4D97-AF65-F5344CB8AC3E}">
        <p14:creationId xmlns:p14="http://schemas.microsoft.com/office/powerpoint/2010/main" val="3266764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dirty="0"/>
          </a:p>
        </p:txBody>
      </p:sp>
    </p:spTree>
    <p:extLst>
      <p:ext uri="{BB962C8B-B14F-4D97-AF65-F5344CB8AC3E}">
        <p14:creationId xmlns:p14="http://schemas.microsoft.com/office/powerpoint/2010/main" val="2661006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dirty="0"/>
          </a:p>
        </p:txBody>
      </p:sp>
    </p:spTree>
    <p:extLst>
      <p:ext uri="{BB962C8B-B14F-4D97-AF65-F5344CB8AC3E}">
        <p14:creationId xmlns:p14="http://schemas.microsoft.com/office/powerpoint/2010/main" val="2698425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dirty="0"/>
          </a:p>
        </p:txBody>
      </p:sp>
    </p:spTree>
    <p:extLst>
      <p:ext uri="{BB962C8B-B14F-4D97-AF65-F5344CB8AC3E}">
        <p14:creationId xmlns:p14="http://schemas.microsoft.com/office/powerpoint/2010/main" val="3993174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dirty="0"/>
          </a:p>
        </p:txBody>
      </p:sp>
    </p:spTree>
    <p:extLst>
      <p:ext uri="{BB962C8B-B14F-4D97-AF65-F5344CB8AC3E}">
        <p14:creationId xmlns:p14="http://schemas.microsoft.com/office/powerpoint/2010/main" val="1479465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dirty="0"/>
          </a:p>
        </p:txBody>
      </p:sp>
    </p:spTree>
    <p:extLst>
      <p:ext uri="{BB962C8B-B14F-4D97-AF65-F5344CB8AC3E}">
        <p14:creationId xmlns:p14="http://schemas.microsoft.com/office/powerpoint/2010/main" val="3684170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dirty="0"/>
          </a:p>
        </p:txBody>
      </p:sp>
    </p:spTree>
    <p:extLst>
      <p:ext uri="{BB962C8B-B14F-4D97-AF65-F5344CB8AC3E}">
        <p14:creationId xmlns:p14="http://schemas.microsoft.com/office/powerpoint/2010/main" val="2159046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dirty="0"/>
          </a:p>
        </p:txBody>
      </p:sp>
    </p:spTree>
    <p:extLst>
      <p:ext uri="{BB962C8B-B14F-4D97-AF65-F5344CB8AC3E}">
        <p14:creationId xmlns:p14="http://schemas.microsoft.com/office/powerpoint/2010/main" val="101565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dirty="0"/>
          </a:p>
        </p:txBody>
      </p:sp>
    </p:spTree>
    <p:extLst>
      <p:ext uri="{BB962C8B-B14F-4D97-AF65-F5344CB8AC3E}">
        <p14:creationId xmlns:p14="http://schemas.microsoft.com/office/powerpoint/2010/main" val="85852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70</a:t>
            </a:fld>
            <a:endParaRPr lang="en-US" dirty="0"/>
          </a:p>
        </p:txBody>
      </p:sp>
    </p:spTree>
    <p:extLst>
      <p:ext uri="{BB962C8B-B14F-4D97-AF65-F5344CB8AC3E}">
        <p14:creationId xmlns:p14="http://schemas.microsoft.com/office/powerpoint/2010/main" val="799104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dirty="0"/>
          </a:p>
        </p:txBody>
      </p:sp>
    </p:spTree>
    <p:extLst>
      <p:ext uri="{BB962C8B-B14F-4D97-AF65-F5344CB8AC3E}">
        <p14:creationId xmlns:p14="http://schemas.microsoft.com/office/powerpoint/2010/main" val="172188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dirty="0"/>
          </a:p>
        </p:txBody>
      </p:sp>
    </p:spTree>
    <p:extLst>
      <p:ext uri="{BB962C8B-B14F-4D97-AF65-F5344CB8AC3E}">
        <p14:creationId xmlns:p14="http://schemas.microsoft.com/office/powerpoint/2010/main" val="1067919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dirty="0"/>
          </a:p>
        </p:txBody>
      </p:sp>
    </p:spTree>
    <p:extLst>
      <p:ext uri="{BB962C8B-B14F-4D97-AF65-F5344CB8AC3E}">
        <p14:creationId xmlns:p14="http://schemas.microsoft.com/office/powerpoint/2010/main" val="26312962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dirty="0"/>
          </a:p>
        </p:txBody>
      </p:sp>
    </p:spTree>
    <p:extLst>
      <p:ext uri="{BB962C8B-B14F-4D97-AF65-F5344CB8AC3E}">
        <p14:creationId xmlns:p14="http://schemas.microsoft.com/office/powerpoint/2010/main" val="697438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dirty="0"/>
          </a:p>
        </p:txBody>
      </p:sp>
    </p:spTree>
    <p:extLst>
      <p:ext uri="{BB962C8B-B14F-4D97-AF65-F5344CB8AC3E}">
        <p14:creationId xmlns:p14="http://schemas.microsoft.com/office/powerpoint/2010/main" val="3757933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dirty="0"/>
          </a:p>
        </p:txBody>
      </p:sp>
    </p:spTree>
    <p:extLst>
      <p:ext uri="{BB962C8B-B14F-4D97-AF65-F5344CB8AC3E}">
        <p14:creationId xmlns:p14="http://schemas.microsoft.com/office/powerpoint/2010/main" val="1979962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dirty="0"/>
          </a:p>
        </p:txBody>
      </p:sp>
    </p:spTree>
    <p:extLst>
      <p:ext uri="{BB962C8B-B14F-4D97-AF65-F5344CB8AC3E}">
        <p14:creationId xmlns:p14="http://schemas.microsoft.com/office/powerpoint/2010/main" val="830968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dirty="0"/>
          </a:p>
        </p:txBody>
      </p:sp>
    </p:spTree>
    <p:extLst>
      <p:ext uri="{BB962C8B-B14F-4D97-AF65-F5344CB8AC3E}">
        <p14:creationId xmlns:p14="http://schemas.microsoft.com/office/powerpoint/2010/main" val="2340658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dirty="0"/>
          </a:p>
        </p:txBody>
      </p:sp>
    </p:spTree>
    <p:extLst>
      <p:ext uri="{BB962C8B-B14F-4D97-AF65-F5344CB8AC3E}">
        <p14:creationId xmlns:p14="http://schemas.microsoft.com/office/powerpoint/2010/main" val="2779434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dirty="0"/>
          </a:p>
        </p:txBody>
      </p:sp>
    </p:spTree>
    <p:extLst>
      <p:ext uri="{BB962C8B-B14F-4D97-AF65-F5344CB8AC3E}">
        <p14:creationId xmlns:p14="http://schemas.microsoft.com/office/powerpoint/2010/main" val="31512778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dirty="0"/>
          </a:p>
        </p:txBody>
      </p:sp>
    </p:spTree>
    <p:extLst>
      <p:ext uri="{BB962C8B-B14F-4D97-AF65-F5344CB8AC3E}">
        <p14:creationId xmlns:p14="http://schemas.microsoft.com/office/powerpoint/2010/main" val="1667210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dirty="0"/>
          </a:p>
        </p:txBody>
      </p:sp>
    </p:spTree>
    <p:extLst>
      <p:ext uri="{BB962C8B-B14F-4D97-AF65-F5344CB8AC3E}">
        <p14:creationId xmlns:p14="http://schemas.microsoft.com/office/powerpoint/2010/main" val="79124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dirty="0"/>
          </a:p>
        </p:txBody>
      </p:sp>
    </p:spTree>
    <p:extLst>
      <p:ext uri="{BB962C8B-B14F-4D97-AF65-F5344CB8AC3E}">
        <p14:creationId xmlns:p14="http://schemas.microsoft.com/office/powerpoint/2010/main" val="69001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dirty="0"/>
          </a:p>
        </p:txBody>
      </p:sp>
    </p:spTree>
    <p:extLst>
      <p:ext uri="{BB962C8B-B14F-4D97-AF65-F5344CB8AC3E}">
        <p14:creationId xmlns:p14="http://schemas.microsoft.com/office/powerpoint/2010/main" val="26598404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dirty="0"/>
          </a:p>
        </p:txBody>
      </p:sp>
    </p:spTree>
    <p:extLst>
      <p:ext uri="{BB962C8B-B14F-4D97-AF65-F5344CB8AC3E}">
        <p14:creationId xmlns:p14="http://schemas.microsoft.com/office/powerpoint/2010/main" val="2490862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dirty="0"/>
          </a:p>
        </p:txBody>
      </p:sp>
    </p:spTree>
    <p:extLst>
      <p:ext uri="{BB962C8B-B14F-4D97-AF65-F5344CB8AC3E}">
        <p14:creationId xmlns:p14="http://schemas.microsoft.com/office/powerpoint/2010/main" val="3178108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dirty="0"/>
          </a:p>
        </p:txBody>
      </p:sp>
    </p:spTree>
    <p:extLst>
      <p:ext uri="{BB962C8B-B14F-4D97-AF65-F5344CB8AC3E}">
        <p14:creationId xmlns:p14="http://schemas.microsoft.com/office/powerpoint/2010/main" val="1141587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dirty="0"/>
          </a:p>
        </p:txBody>
      </p:sp>
    </p:spTree>
    <p:extLst>
      <p:ext uri="{BB962C8B-B14F-4D97-AF65-F5344CB8AC3E}">
        <p14:creationId xmlns:p14="http://schemas.microsoft.com/office/powerpoint/2010/main" val="3836134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dirty="0"/>
          </a:p>
        </p:txBody>
      </p:sp>
    </p:spTree>
    <p:extLst>
      <p:ext uri="{BB962C8B-B14F-4D97-AF65-F5344CB8AC3E}">
        <p14:creationId xmlns:p14="http://schemas.microsoft.com/office/powerpoint/2010/main" val="1008186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88</a:t>
            </a:fld>
            <a:endParaRPr lang="en-US" dirty="0"/>
          </a:p>
        </p:txBody>
      </p:sp>
    </p:spTree>
    <p:extLst>
      <p:ext uri="{BB962C8B-B14F-4D97-AF65-F5344CB8AC3E}">
        <p14:creationId xmlns:p14="http://schemas.microsoft.com/office/powerpoint/2010/main" val="9659935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dirty="0"/>
          </a:p>
        </p:txBody>
      </p:sp>
    </p:spTree>
    <p:extLst>
      <p:ext uri="{BB962C8B-B14F-4D97-AF65-F5344CB8AC3E}">
        <p14:creationId xmlns:p14="http://schemas.microsoft.com/office/powerpoint/2010/main" val="3120020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dirty="0"/>
          </a:p>
        </p:txBody>
      </p:sp>
    </p:spTree>
    <p:extLst>
      <p:ext uri="{BB962C8B-B14F-4D97-AF65-F5344CB8AC3E}">
        <p14:creationId xmlns:p14="http://schemas.microsoft.com/office/powerpoint/2010/main" val="19746915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dirty="0"/>
          </a:p>
        </p:txBody>
      </p:sp>
    </p:spTree>
    <p:extLst>
      <p:ext uri="{BB962C8B-B14F-4D97-AF65-F5344CB8AC3E}">
        <p14:creationId xmlns:p14="http://schemas.microsoft.com/office/powerpoint/2010/main" val="224037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1773053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dirty="0"/>
          </a:p>
        </p:txBody>
      </p:sp>
    </p:spTree>
    <p:extLst>
      <p:ext uri="{BB962C8B-B14F-4D97-AF65-F5344CB8AC3E}">
        <p14:creationId xmlns:p14="http://schemas.microsoft.com/office/powerpoint/2010/main" val="38676587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dirty="0"/>
          </a:p>
        </p:txBody>
      </p:sp>
    </p:spTree>
    <p:extLst>
      <p:ext uri="{BB962C8B-B14F-4D97-AF65-F5344CB8AC3E}">
        <p14:creationId xmlns:p14="http://schemas.microsoft.com/office/powerpoint/2010/main" val="3804745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dirty="0"/>
          </a:p>
        </p:txBody>
      </p:sp>
    </p:spTree>
    <p:extLst>
      <p:ext uri="{BB962C8B-B14F-4D97-AF65-F5344CB8AC3E}">
        <p14:creationId xmlns:p14="http://schemas.microsoft.com/office/powerpoint/2010/main" val="3265238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95</a:t>
            </a:fld>
            <a:endParaRPr lang="en-US" dirty="0"/>
          </a:p>
        </p:txBody>
      </p:sp>
    </p:spTree>
    <p:extLst>
      <p:ext uri="{BB962C8B-B14F-4D97-AF65-F5344CB8AC3E}">
        <p14:creationId xmlns:p14="http://schemas.microsoft.com/office/powerpoint/2010/main" val="1360645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96</a:t>
            </a:fld>
            <a:endParaRPr lang="en-US" dirty="0"/>
          </a:p>
        </p:txBody>
      </p:sp>
    </p:spTree>
    <p:extLst>
      <p:ext uri="{BB962C8B-B14F-4D97-AF65-F5344CB8AC3E}">
        <p14:creationId xmlns:p14="http://schemas.microsoft.com/office/powerpoint/2010/main" val="2481459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97</a:t>
            </a:fld>
            <a:endParaRPr lang="en-US" dirty="0"/>
          </a:p>
        </p:txBody>
      </p:sp>
    </p:spTree>
    <p:extLst>
      <p:ext uri="{BB962C8B-B14F-4D97-AF65-F5344CB8AC3E}">
        <p14:creationId xmlns:p14="http://schemas.microsoft.com/office/powerpoint/2010/main" val="244667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98</a:t>
            </a:fld>
            <a:endParaRPr lang="en-US" dirty="0"/>
          </a:p>
        </p:txBody>
      </p:sp>
    </p:spTree>
    <p:extLst>
      <p:ext uri="{BB962C8B-B14F-4D97-AF65-F5344CB8AC3E}">
        <p14:creationId xmlns:p14="http://schemas.microsoft.com/office/powerpoint/2010/main" val="22993084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99</a:t>
            </a:fld>
            <a:endParaRPr lang="en-US" dirty="0"/>
          </a:p>
        </p:txBody>
      </p:sp>
    </p:spTree>
    <p:extLst>
      <p:ext uri="{BB962C8B-B14F-4D97-AF65-F5344CB8AC3E}">
        <p14:creationId xmlns:p14="http://schemas.microsoft.com/office/powerpoint/2010/main" val="23746076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100</a:t>
            </a:fld>
            <a:endParaRPr lang="en-US" dirty="0"/>
          </a:p>
        </p:txBody>
      </p:sp>
    </p:spTree>
    <p:extLst>
      <p:ext uri="{BB962C8B-B14F-4D97-AF65-F5344CB8AC3E}">
        <p14:creationId xmlns:p14="http://schemas.microsoft.com/office/powerpoint/2010/main" val="3921624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dirty="0"/>
          </a:p>
        </p:txBody>
      </p:sp>
    </p:spTree>
    <p:extLst>
      <p:ext uri="{BB962C8B-B14F-4D97-AF65-F5344CB8AC3E}">
        <p14:creationId xmlns:p14="http://schemas.microsoft.com/office/powerpoint/2010/main" val="3455209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dirty="0"/>
          </a:p>
        </p:txBody>
      </p:sp>
    </p:spTree>
    <p:extLst>
      <p:ext uri="{BB962C8B-B14F-4D97-AF65-F5344CB8AC3E}">
        <p14:creationId xmlns:p14="http://schemas.microsoft.com/office/powerpoint/2010/main" val="19374436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dirty="0"/>
          </a:p>
        </p:txBody>
      </p:sp>
    </p:spTree>
    <p:extLst>
      <p:ext uri="{BB962C8B-B14F-4D97-AF65-F5344CB8AC3E}">
        <p14:creationId xmlns:p14="http://schemas.microsoft.com/office/powerpoint/2010/main" val="3189961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dirty="0"/>
          </a:p>
        </p:txBody>
      </p:sp>
    </p:spTree>
    <p:extLst>
      <p:ext uri="{BB962C8B-B14F-4D97-AF65-F5344CB8AC3E}">
        <p14:creationId xmlns:p14="http://schemas.microsoft.com/office/powerpoint/2010/main" val="730147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6/28/24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9.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91.png"/><Relationship Id="rId4" Type="http://schemas.openxmlformats.org/officeDocument/2006/relationships/image" Target="../media/image82.jpe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82.jpe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70.png"/><Relationship Id="rId10" Type="http://schemas.openxmlformats.org/officeDocument/2006/relationships/image" Target="../media/image93.png"/><Relationship Id="rId4" Type="http://schemas.openxmlformats.org/officeDocument/2006/relationships/image" Target="../media/image89.png"/><Relationship Id="rId9"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9.pn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0.png"/><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70.png"/><Relationship Id="rId4" Type="http://schemas.openxmlformats.org/officeDocument/2006/relationships/image" Target="../media/image82.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530.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680.png"/><Relationship Id="rId3" Type="http://schemas.openxmlformats.org/officeDocument/2006/relationships/image" Target="../media/image124.png"/><Relationship Id="rId7" Type="http://schemas.openxmlformats.org/officeDocument/2006/relationships/image" Target="../media/image129.png"/><Relationship Id="rId12" Type="http://schemas.openxmlformats.org/officeDocument/2006/relationships/image" Target="../media/image6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660.png"/><Relationship Id="rId5" Type="http://schemas.openxmlformats.org/officeDocument/2006/relationships/image" Target="../media/image128.png"/><Relationship Id="rId10" Type="http://schemas.openxmlformats.org/officeDocument/2006/relationships/image" Target="../media/image650.png"/><Relationship Id="rId9" Type="http://schemas.openxmlformats.org/officeDocument/2006/relationships/image" Target="../media/image620.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image" Target="../media/image131.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Qiskit/textbook/blob/main/notebooks/ch-algorithms/deutsch-jozsa.ipynb"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7.png"/><Relationship Id="rId4" Type="http://schemas.openxmlformats.org/officeDocument/2006/relationships/image" Target="../media/image860.png"/></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860.png"/><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860.png"/><Relationship Id="rId4" Type="http://schemas.openxmlformats.org/officeDocument/2006/relationships/image" Target="../media/image144.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5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72.png"/></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5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6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3" Type="http://schemas.openxmlformats.org/officeDocument/2006/relationships/hyperlink" Target="https://www.ibm.com/account/reg/us-en/signup?formid=urx-1977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6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quantum-computing.ibm.com/account"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quantum-computing.ibm.com/admin/docs/admin/runtim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6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hyperlink" Target="https://quantum-computing.ibm.com/services/resources?tab=system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quantum-computing.ibm.com/services/resources?tab=system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en.wikipedia.org/wiki/Bell_state" TargetMode="External"/><Relationship Id="rId4" Type="http://schemas.openxmlformats.org/officeDocument/2006/relationships/image" Target="../media/image199.png"/></Relationships>
</file>

<file path=ppt/slides/_rels/slide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2.jpeg"/></Relationships>
</file>

<file path=ppt/slides/_rels/slide7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quantum-computing.ibm.com/job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hyperlink" Target="https://en.wikipedia.org/wiki/Noisy_intermediate-scale_quantum_era" TargetMode="External"/><Relationship Id="rId4" Type="http://schemas.openxmlformats.org/officeDocument/2006/relationships/image" Target="../media/image206.png"/></Relationships>
</file>

<file path=ppt/slides/_rels/slide78.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hyperlink" Target="https://quantum-computing.ibm.com/job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09.png"/><Relationship Id="rId4" Type="http://schemas.openxmlformats.org/officeDocument/2006/relationships/hyperlink" Target="https://www.ibm.com/quantum/access-plan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8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12.png"/><Relationship Id="rId7"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215.png"/><Relationship Id="rId4" Type="http://schemas.openxmlformats.org/officeDocument/2006/relationships/image" Target="../media/image213.png"/><Relationship Id="rId9" Type="http://schemas.openxmlformats.org/officeDocument/2006/relationships/image" Target="../media/image214.png"/></Relationships>
</file>

<file path=ppt/slides/_rels/slide8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9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hyperlink" Target="https://learn.qiskit.org/course/ch-applications/simulating-molecules-using-vq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229.png"/><Relationship Id="rId3" Type="http://schemas.openxmlformats.org/officeDocument/2006/relationships/image" Target="NULL"/><Relationship Id="rId21" Type="http://schemas.openxmlformats.org/officeDocument/2006/relationships/image" Target="../media/image232.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228.png"/><Relationship Id="rId25" Type="http://schemas.openxmlformats.org/officeDocument/2006/relationships/image" Target="../media/image233.png"/><Relationship Id="rId2" Type="http://schemas.openxmlformats.org/officeDocument/2006/relationships/notesSlide" Target="../notesSlides/notesSlide73.xml"/><Relationship Id="rId16" Type="http://schemas.openxmlformats.org/officeDocument/2006/relationships/image" Target="NULL"/><Relationship Id="rId20"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230.png"/><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102)</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22</a:t>
              </a:r>
            </a:p>
            <a:p>
              <a:pPr algn="ctr"/>
              <a:r>
                <a:rPr lang="en-US" dirty="0"/>
                <a:t>Quantum Algorithms</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285708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D3229D-0EA6-1F0A-180A-FC391CA2669C}"/>
              </a:ext>
            </a:extLst>
          </p:cNvPr>
          <p:cNvPicPr>
            <a:picLocks noChangeAspect="1"/>
          </p:cNvPicPr>
          <p:nvPr/>
        </p:nvPicPr>
        <p:blipFill>
          <a:blip r:embed="rId2"/>
          <a:stretch>
            <a:fillRect/>
          </a:stretch>
        </p:blipFill>
        <p:spPr>
          <a:xfrm>
            <a:off x="383078" y="332642"/>
            <a:ext cx="3656655" cy="277539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4980481" y="321457"/>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6</a:t>
            </a:r>
            <a:br>
              <a:rPr lang="en-US" sz="2400" b="1" dirty="0">
                <a:solidFill>
                  <a:srgbClr val="0070C0"/>
                </a:solidFill>
                <a:latin typeface="+mn-lt"/>
              </a:rPr>
            </a:br>
            <a:r>
              <a:rPr lang="en-US" sz="2400" dirty="0">
                <a:latin typeface="+mn-lt"/>
              </a:rPr>
              <a:t>phase_kickback.ipynb</a:t>
            </a:r>
          </a:p>
        </p:txBody>
      </p:sp>
      <p:pic>
        <p:nvPicPr>
          <p:cNvPr id="9" name="Picture 8">
            <a:extLst>
              <a:ext uri="{FF2B5EF4-FFF2-40B4-BE49-F238E27FC236}">
                <a16:creationId xmlns:a16="http://schemas.microsoft.com/office/drawing/2014/main" id="{A2673813-98B2-FD3E-E416-1503229790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827" y="1564904"/>
            <a:ext cx="4188095" cy="1158490"/>
          </a:xfrm>
          <a:prstGeom prst="rect">
            <a:avLst/>
          </a:prstGeom>
        </p:spPr>
      </p:pic>
      <p:pic>
        <p:nvPicPr>
          <p:cNvPr id="11" name="Picture 10">
            <a:extLst>
              <a:ext uri="{FF2B5EF4-FFF2-40B4-BE49-F238E27FC236}">
                <a16:creationId xmlns:a16="http://schemas.microsoft.com/office/drawing/2014/main" id="{57F54A41-9439-352C-C74D-4E2BE82374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001" y="3198201"/>
            <a:ext cx="3230380" cy="1732070"/>
          </a:xfrm>
          <a:prstGeom prst="rect">
            <a:avLst/>
          </a:prstGeom>
          <a:ln>
            <a:noFill/>
          </a:ln>
        </p:spPr>
      </p:pic>
      <p:pic>
        <p:nvPicPr>
          <p:cNvPr id="13" name="Picture 12">
            <a:extLst>
              <a:ext uri="{FF2B5EF4-FFF2-40B4-BE49-F238E27FC236}">
                <a16:creationId xmlns:a16="http://schemas.microsoft.com/office/drawing/2014/main" id="{960052A7-2C7F-E610-7B8D-7304DAE62E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001" y="4997727"/>
            <a:ext cx="3230380" cy="1732070"/>
          </a:xfrm>
          <a:prstGeom prst="rect">
            <a:avLst/>
          </a:prstGeom>
          <a:ln>
            <a:noFill/>
          </a:ln>
        </p:spPr>
      </p:pic>
      <p:pic>
        <p:nvPicPr>
          <p:cNvPr id="15" name="Picture 14">
            <a:extLst>
              <a:ext uri="{FF2B5EF4-FFF2-40B4-BE49-F238E27FC236}">
                <a16:creationId xmlns:a16="http://schemas.microsoft.com/office/drawing/2014/main" id="{A2472DA8-BE13-D59B-FA6A-059985AA90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70620" y="3198201"/>
            <a:ext cx="3230380" cy="1732070"/>
          </a:xfrm>
          <a:prstGeom prst="rect">
            <a:avLst/>
          </a:prstGeom>
          <a:ln>
            <a:noFill/>
          </a:ln>
        </p:spPr>
      </p:pic>
      <p:grpSp>
        <p:nvGrpSpPr>
          <p:cNvPr id="19" name="Group 18">
            <a:extLst>
              <a:ext uri="{FF2B5EF4-FFF2-40B4-BE49-F238E27FC236}">
                <a16:creationId xmlns:a16="http://schemas.microsoft.com/office/drawing/2014/main" id="{56561D88-6346-D934-76E9-33435B6CF41D}"/>
              </a:ext>
            </a:extLst>
          </p:cNvPr>
          <p:cNvGrpSpPr/>
          <p:nvPr/>
        </p:nvGrpSpPr>
        <p:grpSpPr>
          <a:xfrm>
            <a:off x="4024862" y="250196"/>
            <a:ext cx="1076632" cy="369332"/>
            <a:chOff x="4968362" y="2079211"/>
            <a:chExt cx="1076632" cy="369332"/>
          </a:xfrm>
        </p:grpSpPr>
        <p:cxnSp>
          <p:nvCxnSpPr>
            <p:cNvPr id="20" name="Straight Arrow Connector 19">
              <a:extLst>
                <a:ext uri="{FF2B5EF4-FFF2-40B4-BE49-F238E27FC236}">
                  <a16:creationId xmlns:a16="http://schemas.microsoft.com/office/drawing/2014/main" id="{CA20808D-EB36-A6BF-F857-4935CE87575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1A63D34-5159-9E64-91CE-B55AFE4CED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3347CAC9-4244-78A1-F78C-09FCAADEE982}"/>
              </a:ext>
            </a:extLst>
          </p:cNvPr>
          <p:cNvGrpSpPr/>
          <p:nvPr/>
        </p:nvGrpSpPr>
        <p:grpSpPr>
          <a:xfrm>
            <a:off x="2201382" y="726451"/>
            <a:ext cx="1076632" cy="369332"/>
            <a:chOff x="4704120" y="2356972"/>
            <a:chExt cx="1076632" cy="369332"/>
          </a:xfrm>
        </p:grpSpPr>
        <p:cxnSp>
          <p:nvCxnSpPr>
            <p:cNvPr id="23" name="Straight Arrow Connector 22">
              <a:extLst>
                <a:ext uri="{FF2B5EF4-FFF2-40B4-BE49-F238E27FC236}">
                  <a16:creationId xmlns:a16="http://schemas.microsoft.com/office/drawing/2014/main" id="{1F167549-46F9-323C-6EBE-CCF354488B0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513F84E-D82D-F5E3-B3DF-99CF89704E6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983FCECB-B1EC-FADB-894C-61B64D6BA097}"/>
              </a:ext>
            </a:extLst>
          </p:cNvPr>
          <p:cNvGrpSpPr/>
          <p:nvPr/>
        </p:nvGrpSpPr>
        <p:grpSpPr>
          <a:xfrm>
            <a:off x="2117338" y="1048085"/>
            <a:ext cx="1068643" cy="369332"/>
            <a:chOff x="3647644" y="4910075"/>
            <a:chExt cx="1068643" cy="369332"/>
          </a:xfrm>
        </p:grpSpPr>
        <p:sp>
          <p:nvSpPr>
            <p:cNvPr id="26" name="TextBox 25">
              <a:extLst>
                <a:ext uri="{FF2B5EF4-FFF2-40B4-BE49-F238E27FC236}">
                  <a16:creationId xmlns:a16="http://schemas.microsoft.com/office/drawing/2014/main" id="{4C2D83A4-EE5C-60A5-D5C6-39743EDE0E5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ADCAFC04-B465-C08C-0DF9-0ADA6F4ADDC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4EF64AD-4F21-B3B6-B5A0-DD3E3BCA93D4}"/>
              </a:ext>
            </a:extLst>
          </p:cNvPr>
          <p:cNvGrpSpPr/>
          <p:nvPr/>
        </p:nvGrpSpPr>
        <p:grpSpPr>
          <a:xfrm>
            <a:off x="2094828" y="1711633"/>
            <a:ext cx="1064340" cy="369332"/>
            <a:chOff x="3647644" y="5421073"/>
            <a:chExt cx="1064340" cy="369332"/>
          </a:xfrm>
        </p:grpSpPr>
        <p:sp>
          <p:nvSpPr>
            <p:cNvPr id="29" name="TextBox 28">
              <a:extLst>
                <a:ext uri="{FF2B5EF4-FFF2-40B4-BE49-F238E27FC236}">
                  <a16:creationId xmlns:a16="http://schemas.microsoft.com/office/drawing/2014/main" id="{603F6A34-9D11-0636-E4FB-04C25A31D05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40CBC1B6-1CD2-CB2B-718B-41D4658610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0453547-9F0D-C5F7-86E5-2B5CBF663CBA}"/>
              </a:ext>
            </a:extLst>
          </p:cNvPr>
          <p:cNvGrpSpPr/>
          <p:nvPr/>
        </p:nvGrpSpPr>
        <p:grpSpPr>
          <a:xfrm>
            <a:off x="2067995" y="2179579"/>
            <a:ext cx="1068643" cy="369332"/>
            <a:chOff x="3647644" y="5359159"/>
            <a:chExt cx="1068643" cy="369332"/>
          </a:xfrm>
        </p:grpSpPr>
        <p:sp>
          <p:nvSpPr>
            <p:cNvPr id="32" name="TextBox 31">
              <a:extLst>
                <a:ext uri="{FF2B5EF4-FFF2-40B4-BE49-F238E27FC236}">
                  <a16:creationId xmlns:a16="http://schemas.microsoft.com/office/drawing/2014/main" id="{944A73BE-54F5-F469-AC18-3F8A9E37CF6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9C9F673-AB4A-A3D4-84CA-7AE4C2088A4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8B44237D-9165-ADD6-9636-96AA9C42AA7C}"/>
              </a:ext>
            </a:extLst>
          </p:cNvPr>
          <p:cNvPicPr>
            <a:picLocks noChangeAspect="1"/>
          </p:cNvPicPr>
          <p:nvPr/>
        </p:nvPicPr>
        <p:blipFill>
          <a:blip r:embed="rId7"/>
          <a:stretch>
            <a:fillRect/>
          </a:stretch>
        </p:blipFill>
        <p:spPr>
          <a:xfrm>
            <a:off x="5069642" y="5194301"/>
            <a:ext cx="3067050" cy="1162050"/>
          </a:xfrm>
          <a:prstGeom prst="rect">
            <a:avLst/>
          </a:prstGeom>
        </p:spPr>
      </p:pic>
      <p:cxnSp>
        <p:nvCxnSpPr>
          <p:cNvPr id="43" name="Straight Arrow Connector 42">
            <a:extLst>
              <a:ext uri="{FF2B5EF4-FFF2-40B4-BE49-F238E27FC236}">
                <a16:creationId xmlns:a16="http://schemas.microsoft.com/office/drawing/2014/main" id="{D456FF3B-0F77-12AC-643A-FD53098D3F36}"/>
              </a:ext>
            </a:extLst>
          </p:cNvPr>
          <p:cNvCxnSpPr>
            <a:cxnSpLocks/>
          </p:cNvCxnSpPr>
          <p:nvPr/>
        </p:nvCxnSpPr>
        <p:spPr>
          <a:xfrm flipH="1">
            <a:off x="5473517" y="5880431"/>
            <a:ext cx="419725"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FC3A276-CCD8-BF25-1B83-617998D93BB1}"/>
              </a:ext>
            </a:extLst>
          </p:cNvPr>
          <p:cNvCxnSpPr>
            <a:cxnSpLocks/>
          </p:cNvCxnSpPr>
          <p:nvPr/>
        </p:nvCxnSpPr>
        <p:spPr>
          <a:xfrm flipH="1">
            <a:off x="5473517" y="6266193"/>
            <a:ext cx="419725"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A5F0F80-9083-4F1A-EF7F-C91020D083D5}"/>
              </a:ext>
            </a:extLst>
          </p:cNvPr>
          <p:cNvSpPr txBox="1"/>
          <p:nvPr/>
        </p:nvSpPr>
        <p:spPr>
          <a:xfrm>
            <a:off x="5100482" y="5726543"/>
            <a:ext cx="188118" cy="307777"/>
          </a:xfrm>
          <a:prstGeom prst="rect">
            <a:avLst/>
          </a:prstGeom>
          <a:noFill/>
        </p:spPr>
        <p:txBody>
          <a:bodyPr wrap="square" rtlCol="0">
            <a:spAutoFit/>
          </a:bodyPr>
          <a:lstStyle/>
          <a:p>
            <a:pPr algn="ctr"/>
            <a:r>
              <a:rPr lang="en-US" sz="1400" b="1" dirty="0">
                <a:solidFill>
                  <a:srgbClr val="7030A0"/>
                </a:solidFill>
              </a:rPr>
              <a:t>1</a:t>
            </a:r>
          </a:p>
        </p:txBody>
      </p:sp>
      <p:sp>
        <p:nvSpPr>
          <p:cNvPr id="46" name="TextBox 45">
            <a:extLst>
              <a:ext uri="{FF2B5EF4-FFF2-40B4-BE49-F238E27FC236}">
                <a16:creationId xmlns:a16="http://schemas.microsoft.com/office/drawing/2014/main" id="{62B636AF-D82C-BD89-ADDD-93B1BE38D850}"/>
              </a:ext>
            </a:extLst>
          </p:cNvPr>
          <p:cNvSpPr txBox="1"/>
          <p:nvPr/>
        </p:nvSpPr>
        <p:spPr>
          <a:xfrm>
            <a:off x="5100482" y="6112305"/>
            <a:ext cx="188118" cy="307777"/>
          </a:xfrm>
          <a:prstGeom prst="rect">
            <a:avLst/>
          </a:prstGeom>
          <a:noFill/>
        </p:spPr>
        <p:txBody>
          <a:bodyPr wrap="square" rtlCol="0">
            <a:spAutoFit/>
          </a:bodyPr>
          <a:lstStyle/>
          <a:p>
            <a:pPr algn="ctr"/>
            <a:r>
              <a:rPr lang="en-US" sz="1400" b="1" dirty="0">
                <a:solidFill>
                  <a:srgbClr val="7030A0"/>
                </a:solidFill>
              </a:rPr>
              <a:t>0</a:t>
            </a:r>
          </a:p>
        </p:txBody>
      </p:sp>
      <p:cxnSp>
        <p:nvCxnSpPr>
          <p:cNvPr id="50" name="Straight Connector 49">
            <a:extLst>
              <a:ext uri="{FF2B5EF4-FFF2-40B4-BE49-F238E27FC236}">
                <a16:creationId xmlns:a16="http://schemas.microsoft.com/office/drawing/2014/main" id="{B47E5FE5-736F-F66F-279A-837FE5831EF7}"/>
              </a:ext>
            </a:extLst>
          </p:cNvPr>
          <p:cNvCxnSpPr/>
          <p:nvPr/>
        </p:nvCxnSpPr>
        <p:spPr>
          <a:xfrm flipV="1">
            <a:off x="5331619" y="5829300"/>
            <a:ext cx="92869" cy="904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5E03C3-F9ED-FBEB-F3AC-F99260F78405}"/>
              </a:ext>
            </a:extLst>
          </p:cNvPr>
          <p:cNvCxnSpPr/>
          <p:nvPr/>
        </p:nvCxnSpPr>
        <p:spPr>
          <a:xfrm flipV="1">
            <a:off x="5331618" y="6220949"/>
            <a:ext cx="92869" cy="904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0CF94D4-6E2C-FE80-0A40-0D76BAE25518}"/>
              </a:ext>
            </a:extLst>
          </p:cNvPr>
          <p:cNvSpPr/>
          <p:nvPr/>
        </p:nvSpPr>
        <p:spPr>
          <a:xfrm>
            <a:off x="6910466" y="5775326"/>
            <a:ext cx="134859" cy="18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022C40-9351-2B4D-A3D6-F281C3ED1C0C}"/>
              </a:ext>
            </a:extLst>
          </p:cNvPr>
          <p:cNvSpPr/>
          <p:nvPr/>
        </p:nvSpPr>
        <p:spPr>
          <a:xfrm>
            <a:off x="6666874" y="6528307"/>
            <a:ext cx="134859" cy="18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1C01F68-1A92-E505-F05B-92E71F4AF290}"/>
              </a:ext>
            </a:extLst>
          </p:cNvPr>
          <p:cNvSpPr/>
          <p:nvPr/>
        </p:nvSpPr>
        <p:spPr>
          <a:xfrm>
            <a:off x="5074802" y="5775326"/>
            <a:ext cx="134859" cy="18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E8D7BCE-FFBE-AD0F-4365-774C89482238}"/>
              </a:ext>
            </a:extLst>
          </p:cNvPr>
          <p:cNvSpPr/>
          <p:nvPr/>
        </p:nvSpPr>
        <p:spPr>
          <a:xfrm>
            <a:off x="5074802" y="6162798"/>
            <a:ext cx="134859" cy="18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or: Elbow 56">
            <a:extLst>
              <a:ext uri="{FF2B5EF4-FFF2-40B4-BE49-F238E27FC236}">
                <a16:creationId xmlns:a16="http://schemas.microsoft.com/office/drawing/2014/main" id="{B8F0F0C2-DF4A-86D3-740A-85AA15962D51}"/>
              </a:ext>
            </a:extLst>
          </p:cNvPr>
          <p:cNvCxnSpPr>
            <a:cxnSpLocks/>
            <a:stCxn id="54" idx="1"/>
            <a:endCxn id="53" idx="1"/>
          </p:cNvCxnSpPr>
          <p:nvPr/>
        </p:nvCxnSpPr>
        <p:spPr>
          <a:xfrm rot="10800000" flipH="1" flipV="1">
            <a:off x="5074802" y="5867399"/>
            <a:ext cx="1592072" cy="752981"/>
          </a:xfrm>
          <a:prstGeom prst="bentConnector3">
            <a:avLst>
              <a:gd name="adj1" fmla="val -14359"/>
            </a:avLst>
          </a:prstGeom>
          <a:ln w="19050">
            <a:solidFill>
              <a:srgbClr val="7030A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12A60726-59CD-00CC-69A4-8C3E5FAC435B}"/>
              </a:ext>
            </a:extLst>
          </p:cNvPr>
          <p:cNvCxnSpPr>
            <a:cxnSpLocks/>
            <a:stCxn id="55" idx="2"/>
            <a:endCxn id="52" idx="1"/>
          </p:cNvCxnSpPr>
          <p:nvPr/>
        </p:nvCxnSpPr>
        <p:spPr>
          <a:xfrm rot="5400000" flipH="1" flipV="1">
            <a:off x="5786576" y="5223056"/>
            <a:ext cx="479545" cy="1768234"/>
          </a:xfrm>
          <a:prstGeom prst="bentConnector4">
            <a:avLst>
              <a:gd name="adj1" fmla="val -25788"/>
              <a:gd name="adj2" fmla="val 76068"/>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30FBA64-29EF-87F0-32F2-CF0CCACFDB4C}"/>
              </a:ext>
            </a:extLst>
          </p:cNvPr>
          <p:cNvSpPr/>
          <p:nvPr/>
        </p:nvSpPr>
        <p:spPr>
          <a:xfrm>
            <a:off x="6910465" y="6156704"/>
            <a:ext cx="134859" cy="184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Connector: Elbow 79">
            <a:extLst>
              <a:ext uri="{FF2B5EF4-FFF2-40B4-BE49-F238E27FC236}">
                <a16:creationId xmlns:a16="http://schemas.microsoft.com/office/drawing/2014/main" id="{3C5CE0A8-A4BA-3F2C-79F9-E46241E7ED1F}"/>
              </a:ext>
            </a:extLst>
          </p:cNvPr>
          <p:cNvCxnSpPr>
            <a:cxnSpLocks/>
            <a:stCxn id="53" idx="1"/>
            <a:endCxn id="75" idx="1"/>
          </p:cNvCxnSpPr>
          <p:nvPr/>
        </p:nvCxnSpPr>
        <p:spPr>
          <a:xfrm rot="10800000" flipH="1">
            <a:off x="6666873" y="6248779"/>
            <a:ext cx="243591" cy="371603"/>
          </a:xfrm>
          <a:prstGeom prst="bentConnector3">
            <a:avLst>
              <a:gd name="adj1" fmla="val 13846"/>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433271-2A12-0684-4D9D-16B3C7C80326}"/>
                  </a:ext>
                </a:extLst>
              </p:cNvPr>
              <p:cNvSpPr txBox="1"/>
              <p:nvPr/>
            </p:nvSpPr>
            <p:spPr>
              <a:xfrm>
                <a:off x="5611290" y="2633740"/>
                <a:ext cx="2389710" cy="523220"/>
              </a:xfrm>
              <a:prstGeom prst="rect">
                <a:avLst/>
              </a:prstGeom>
              <a:noFill/>
            </p:spPr>
            <p:txBody>
              <a:bodyPr wrap="square" rtlCol="0">
                <a:spAutoFit/>
              </a:bodyPr>
              <a:lstStyle/>
              <a:p>
                <a:pPr algn="ctr"/>
                <a:r>
                  <a:rPr lang="en-US" sz="1400" dirty="0">
                    <a:solidFill>
                      <a:srgbClr val="00B050"/>
                    </a:solidFill>
                  </a:rPr>
                  <a:t>In this case, the </a:t>
                </a:r>
                <a:r>
                  <a:rPr lang="en-US" sz="1400" b="1" dirty="0">
                    <a:solidFill>
                      <a:srgbClr val="00B050"/>
                    </a:solidFill>
                  </a:rPr>
                  <a:t>CNOT</a:t>
                </a:r>
                <a:r>
                  <a:rPr lang="en-US" sz="1400" dirty="0">
                    <a:solidFill>
                      <a:srgbClr val="00B050"/>
                    </a:solidFill>
                  </a:rPr>
                  <a:t> gate</a:t>
                </a:r>
              </a:p>
              <a:p>
                <a:pPr algn="ctr"/>
                <a:r>
                  <a:rPr lang="en-US" sz="1400" u="sng" dirty="0">
                    <a:solidFill>
                      <a:srgbClr val="00B050"/>
                    </a:solidFill>
                  </a:rPr>
                  <a:t>does not</a:t>
                </a:r>
                <a:r>
                  <a:rPr lang="en-US" sz="1400" dirty="0">
                    <a:solidFill>
                      <a:srgbClr val="00B050"/>
                    </a:solidFill>
                  </a:rPr>
                  <a:t> </a:t>
                </a:r>
                <a:r>
                  <a:rPr lang="en-US" sz="1400" i="1" dirty="0">
                    <a:solidFill>
                      <a:srgbClr val="00B050"/>
                    </a:solidFill>
                  </a:rPr>
                  <a:t>entangle</a:t>
                </a:r>
                <a:r>
                  <a:rPr lang="en-US" sz="1400" dirty="0">
                    <a:solidFill>
                      <a:srgbClr val="00B050"/>
                    </a:solidFill>
                  </a:rPr>
                  <a:t>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𝑞</m:t>
                        </m:r>
                      </m:e>
                      <m:sub>
                        <m:r>
                          <a:rPr lang="en-US" sz="1400" b="0" i="1" smtClean="0">
                            <a:solidFill>
                              <a:srgbClr val="00B050"/>
                            </a:solidFill>
                            <a:latin typeface="Cambria Math" panose="02040503050406030204" pitchFamily="18" charset="0"/>
                          </a:rPr>
                          <m:t>0</m:t>
                        </m:r>
                      </m:sub>
                    </m:sSub>
                  </m:oMath>
                </a14:m>
                <a:r>
                  <a:rPr lang="en-US" sz="1400" dirty="0">
                    <a:solidFill>
                      <a:srgbClr val="00B050"/>
                    </a:solidFill>
                  </a:rPr>
                  <a:t> and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𝑞</m:t>
                        </m:r>
                      </m:e>
                      <m:sub>
                        <m:r>
                          <a:rPr lang="en-US" sz="1400" b="0" i="1" smtClean="0">
                            <a:solidFill>
                              <a:srgbClr val="00B050"/>
                            </a:solidFill>
                            <a:latin typeface="Cambria Math" panose="02040503050406030204" pitchFamily="18" charset="0"/>
                          </a:rPr>
                          <m:t>1</m:t>
                        </m:r>
                      </m:sub>
                    </m:sSub>
                  </m:oMath>
                </a14:m>
                <a:endParaRPr lang="en-US" sz="1400" dirty="0">
                  <a:solidFill>
                    <a:srgbClr val="00B050"/>
                  </a:solidFill>
                </a:endParaRPr>
              </a:p>
            </p:txBody>
          </p:sp>
        </mc:Choice>
        <mc:Fallback xmlns="">
          <p:sp>
            <p:nvSpPr>
              <p:cNvPr id="6" name="TextBox 5">
                <a:extLst>
                  <a:ext uri="{FF2B5EF4-FFF2-40B4-BE49-F238E27FC236}">
                    <a16:creationId xmlns:a16="http://schemas.microsoft.com/office/drawing/2014/main" id="{5C433271-2A12-0684-4D9D-16B3C7C80326}"/>
                  </a:ext>
                </a:extLst>
              </p:cNvPr>
              <p:cNvSpPr txBox="1">
                <a:spLocks noRot="1" noChangeAspect="1" noMove="1" noResize="1" noEditPoints="1" noAdjustHandles="1" noChangeArrowheads="1" noChangeShapeType="1" noTextEdit="1"/>
              </p:cNvSpPr>
              <p:nvPr/>
            </p:nvSpPr>
            <p:spPr>
              <a:xfrm>
                <a:off x="5611290" y="2633740"/>
                <a:ext cx="2389710" cy="523220"/>
              </a:xfrm>
              <a:prstGeom prst="rect">
                <a:avLst/>
              </a:prstGeom>
              <a:blipFill>
                <a:blip r:embed="rId8"/>
                <a:stretch>
                  <a:fillRect t="-2326" b="-11628"/>
                </a:stretch>
              </a:blipFill>
            </p:spPr>
            <p:txBody>
              <a:bodyPr/>
              <a:lstStyle/>
              <a:p>
                <a:r>
                  <a:rPr lang="en-US">
                    <a:noFill/>
                  </a:rPr>
                  <a:t> </a:t>
                </a:r>
              </a:p>
            </p:txBody>
          </p:sp>
        </mc:Fallback>
      </mc:AlternateContent>
    </p:spTree>
    <p:extLst>
      <p:ext uri="{BB962C8B-B14F-4D97-AF65-F5344CB8AC3E}">
        <p14:creationId xmlns:p14="http://schemas.microsoft.com/office/powerpoint/2010/main" val="128050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right)">
                                      <p:cBhvr>
                                        <p:cTn id="16" dur="500"/>
                                        <p:tgtEl>
                                          <p:spTgt spid="2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right)">
                                      <p:cBhvr>
                                        <p:cTn id="25" dur="500"/>
                                        <p:tgtEl>
                                          <p:spTgt spid="25"/>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right)">
                                      <p:cBhvr>
                                        <p:cTn id="57" dur="500"/>
                                        <p:tgtEl>
                                          <p:spTgt spid="43"/>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right)">
                                      <p:cBhvr>
                                        <p:cTn id="61" dur="500"/>
                                        <p:tgtEl>
                                          <p:spTgt spid="50"/>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up)">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right)">
                                      <p:cBhvr>
                                        <p:cTn id="70" dur="500"/>
                                        <p:tgtEl>
                                          <p:spTgt spid="44"/>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right)">
                                      <p:cBhvr>
                                        <p:cTn id="74" dur="500"/>
                                        <p:tgtEl>
                                          <p:spTgt spid="5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up)">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wipe(left)">
                                      <p:cBhvr>
                                        <p:cTn id="83" dur="500"/>
                                        <p:tgtEl>
                                          <p:spTgt spid="57"/>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wipe(left)">
                                      <p:cBhvr>
                                        <p:cTn id="92" dur="500"/>
                                        <p:tgtEl>
                                          <p:spTgt spid="58"/>
                                        </p:tgtEl>
                                      </p:cBhvr>
                                    </p:animEffect>
                                  </p:childTnLst>
                                </p:cTn>
                              </p:par>
                            </p:childTnLst>
                          </p:cTn>
                        </p:par>
                        <p:par>
                          <p:cTn id="93" fill="hold">
                            <p:stCondLst>
                              <p:cond delay="500"/>
                            </p:stCondLst>
                            <p:childTnLst>
                              <p:par>
                                <p:cTn id="94" presetID="22" presetClass="entr" presetSubtype="8" fill="hold" grpId="0" nodeType="after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left)">
                                      <p:cBhvr>
                                        <p:cTn id="9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22</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Superdense coding allows us to transmit </a:t>
            </a:r>
            <a:r>
              <a:rPr lang="en-US" sz="2400" b="1" dirty="0">
                <a:solidFill>
                  <a:srgbClr val="FF0000"/>
                </a:solidFill>
              </a:rPr>
              <a:t>two</a:t>
            </a:r>
            <a:r>
              <a:rPr lang="en-US" sz="2400" dirty="0"/>
              <a:t> classical bits in just </a:t>
            </a:r>
            <a:r>
              <a:rPr lang="en-US" sz="2400" u="sng" dirty="0"/>
              <a:t>one</a:t>
            </a:r>
            <a:r>
              <a:rPr lang="en-US" sz="2400" dirty="0"/>
              <a:t> qubit, effectively doubling information density – but </a:t>
            </a:r>
            <a:r>
              <a:rPr lang="en-US" sz="2400" i="1" dirty="0"/>
              <a:t>requires</a:t>
            </a:r>
            <a:r>
              <a:rPr lang="en-US" sz="2400" dirty="0"/>
              <a:t> the physical splitting of an entangled Bell pair</a:t>
            </a:r>
          </a:p>
          <a:p>
            <a:pPr>
              <a:spcBef>
                <a:spcPts val="0"/>
              </a:spcBef>
              <a:spcAft>
                <a:spcPts val="1200"/>
              </a:spcAft>
            </a:pPr>
            <a:r>
              <a:rPr lang="en-US" sz="2400" dirty="0"/>
              <a:t>You need a personal </a:t>
            </a:r>
            <a:r>
              <a:rPr lang="en-US" sz="2400" b="1" dirty="0" err="1"/>
              <a:t>IBM</a:t>
            </a:r>
            <a:r>
              <a:rPr lang="en-US" sz="2400" b="1" dirty="0" err="1">
                <a:solidFill>
                  <a:srgbClr val="0070C0"/>
                </a:solidFill>
              </a:rPr>
              <a:t>id</a:t>
            </a:r>
            <a:r>
              <a:rPr lang="en-US" sz="2400" dirty="0"/>
              <a:t> to access IBM's quantum hardware and IBM's cloud services – be sure to enable MFA!</a:t>
            </a:r>
          </a:p>
          <a:p>
            <a:pPr>
              <a:spcBef>
                <a:spcPts val="0"/>
              </a:spcBef>
              <a:spcAft>
                <a:spcPts val="1200"/>
              </a:spcAft>
            </a:pPr>
            <a:r>
              <a:rPr lang="en-US" sz="2400" dirty="0"/>
              <a:t>The </a:t>
            </a:r>
            <a:r>
              <a:rPr lang="en-US" sz="2400" b="1" dirty="0"/>
              <a:t>QiskitRunTimeService</a:t>
            </a:r>
            <a:r>
              <a:rPr lang="en-US" sz="2400" dirty="0"/>
              <a:t> is the coordinator between your local Python script and the execution of that circuit on remote IBM hardware quantum devices</a:t>
            </a:r>
          </a:p>
          <a:p>
            <a:pPr>
              <a:spcBef>
                <a:spcPts val="0"/>
              </a:spcBef>
              <a:spcAft>
                <a:spcPts val="1200"/>
              </a:spcAft>
            </a:pPr>
            <a:r>
              <a:rPr lang="en-US" sz="2400" dirty="0"/>
              <a:t>The Qiskit </a:t>
            </a:r>
            <a:r>
              <a:rPr lang="en-US" sz="2400" b="1" dirty="0">
                <a:solidFill>
                  <a:srgbClr val="00B050"/>
                </a:solidFill>
              </a:rPr>
              <a:t>Sampler</a:t>
            </a:r>
            <a:r>
              <a:rPr lang="en-US" sz="2400" dirty="0"/>
              <a:t> primitive is used for obtaining </a:t>
            </a:r>
            <a:r>
              <a:rPr lang="en-US" sz="2400" u="sng" dirty="0"/>
              <a:t>measurements</a:t>
            </a:r>
            <a:r>
              <a:rPr lang="en-US" sz="2400" dirty="0"/>
              <a:t> from a quantum circuit</a:t>
            </a:r>
          </a:p>
          <a:p>
            <a:pPr>
              <a:spcBef>
                <a:spcPts val="0"/>
              </a:spcBef>
              <a:spcAft>
                <a:spcPts val="1200"/>
              </a:spcAft>
            </a:pPr>
            <a:r>
              <a:rPr lang="en-US" sz="2400" dirty="0"/>
              <a:t>The Qiskit </a:t>
            </a:r>
            <a:r>
              <a:rPr lang="en-US" sz="2400" b="1" dirty="0">
                <a:solidFill>
                  <a:srgbClr val="7030A0"/>
                </a:solidFill>
              </a:rPr>
              <a:t>Estimator</a:t>
            </a:r>
            <a:r>
              <a:rPr lang="en-US" sz="2400" dirty="0"/>
              <a:t> primitive calculates </a:t>
            </a:r>
            <a:r>
              <a:rPr lang="en-US" sz="2400" i="1" dirty="0"/>
              <a:t>expectation values</a:t>
            </a:r>
            <a:r>
              <a:rPr lang="en-US" sz="2400" dirty="0"/>
              <a:t> from input circuits and </a:t>
            </a:r>
            <a:r>
              <a:rPr lang="en-US" sz="2400" b="1" dirty="0"/>
              <a:t>observables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100</a:t>
            </a:fld>
            <a:endParaRPr lang="en-US" dirty="0"/>
          </a:p>
        </p:txBody>
      </p:sp>
    </p:spTree>
    <p:extLst>
      <p:ext uri="{BB962C8B-B14F-4D97-AF65-F5344CB8AC3E}">
        <p14:creationId xmlns:p14="http://schemas.microsoft.com/office/powerpoint/2010/main" val="33814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22</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The main goal of </a:t>
            </a:r>
            <a:r>
              <a:rPr lang="en-US" sz="2400" b="1" dirty="0">
                <a:solidFill>
                  <a:srgbClr val="0070C0"/>
                </a:solidFill>
              </a:rPr>
              <a:t>Quantum Phase Estimation</a:t>
            </a:r>
            <a:r>
              <a:rPr lang="en-US" sz="2400" dirty="0"/>
              <a:t> (QPE) is to find a good approximation for the eigenvalue associated with a given eigenvector. It does this by applying a series of controlled unitary operations and inverse the Quantum Fourier Transforms (QFT)</a:t>
            </a:r>
          </a:p>
          <a:p>
            <a:pPr>
              <a:spcBef>
                <a:spcPts val="0"/>
              </a:spcBef>
              <a:spcAft>
                <a:spcPts val="1200"/>
              </a:spcAft>
            </a:pPr>
            <a:r>
              <a:rPr lang="en-US" sz="2400" dirty="0"/>
              <a:t>The </a:t>
            </a:r>
            <a:r>
              <a:rPr lang="en-US" sz="2400" b="1" dirty="0">
                <a:solidFill>
                  <a:srgbClr val="00B050"/>
                </a:solidFill>
              </a:rPr>
              <a:t>Variational Quantum Eigensolve</a:t>
            </a:r>
            <a:r>
              <a:rPr lang="en-US" sz="2400" dirty="0"/>
              <a:t>r (VQE) is a hybrid classical-quantum algorithm that's often used in quantum chemistry, where determining the ground state energy of a molecule can give insights into its properties and behavior</a:t>
            </a:r>
          </a:p>
          <a:p>
            <a:pPr>
              <a:spcBef>
                <a:spcPts val="0"/>
              </a:spcBef>
              <a:spcAft>
                <a:spcPts val="1200"/>
              </a:spcAft>
            </a:pPr>
            <a:r>
              <a:rPr lang="en-US" sz="2400" dirty="0"/>
              <a:t>Our approach to solving the </a:t>
            </a:r>
            <a:r>
              <a:rPr lang="en-US" sz="2400" b="1" dirty="0">
                <a:solidFill>
                  <a:srgbClr val="7030A0"/>
                </a:solidFill>
              </a:rPr>
              <a:t>Boolean Satisfiability Problem</a:t>
            </a:r>
            <a:r>
              <a:rPr lang="en-US" sz="2400" dirty="0"/>
              <a:t> in </a:t>
            </a:r>
            <a:r>
              <a:rPr lang="en-US" sz="2400" b="1" i="1" dirty="0"/>
              <a:t>polynomial</a:t>
            </a:r>
            <a:r>
              <a:rPr lang="en-US" sz="2400" dirty="0"/>
              <a:t> time using a quantum circuit reveals that superposition </a:t>
            </a:r>
            <a:r>
              <a:rPr lang="en-US" sz="2400" b="1" dirty="0">
                <a:solidFill>
                  <a:srgbClr val="FF0000"/>
                </a:solidFill>
              </a:rPr>
              <a:t>does not mean </a:t>
            </a:r>
            <a:r>
              <a:rPr lang="en-US" sz="2400" dirty="0"/>
              <a:t>a qubit has simultaneously assumed every possible value at every possible instant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2291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What about QIS</a:t>
            </a:r>
            <a:r>
              <a:rPr lang="en-US" sz="3200" b="1" dirty="0">
                <a:solidFill>
                  <a:srgbClr val="FF0000"/>
                </a:solidFill>
                <a:latin typeface="+mn-lt"/>
              </a:rPr>
              <a:t>201</a:t>
            </a:r>
            <a:r>
              <a:rPr lang="en-US" sz="3200" dirty="0">
                <a:latin typeface="+mn-lt"/>
              </a:rPr>
              <a:t>?</a:t>
            </a:r>
          </a:p>
        </p:txBody>
      </p:sp>
      <p:sp>
        <p:nvSpPr>
          <p:cNvPr id="7" name="Content Placeholder 2">
            <a:extLst>
              <a:ext uri="{FF2B5EF4-FFF2-40B4-BE49-F238E27FC236}">
                <a16:creationId xmlns:a16="http://schemas.microsoft.com/office/drawing/2014/main" id="{181BC133-AA9D-3369-CCBC-BFAEA6F49903}"/>
              </a:ext>
            </a:extLst>
          </p:cNvPr>
          <p:cNvSpPr>
            <a:spLocks noGrp="1"/>
          </p:cNvSpPr>
          <p:nvPr>
            <p:ph sz="half" idx="1"/>
          </p:nvPr>
        </p:nvSpPr>
        <p:spPr>
          <a:xfrm>
            <a:off x="628650" y="1825625"/>
            <a:ext cx="3886200" cy="4612650"/>
          </a:xfrm>
        </p:spPr>
        <p:txBody>
          <a:bodyPr>
            <a:noAutofit/>
          </a:bodyPr>
          <a:lstStyle/>
          <a:p>
            <a:pPr>
              <a:spcBef>
                <a:spcPts val="0"/>
              </a:spcBef>
              <a:spcAft>
                <a:spcPts val="1200"/>
              </a:spcAft>
            </a:pPr>
            <a:r>
              <a:rPr lang="en-US" dirty="0"/>
              <a:t>Mixed States</a:t>
            </a:r>
          </a:p>
          <a:p>
            <a:pPr>
              <a:spcBef>
                <a:spcPts val="0"/>
              </a:spcBef>
              <a:spcAft>
                <a:spcPts val="1200"/>
              </a:spcAft>
            </a:pPr>
            <a:r>
              <a:rPr lang="en-US" b="1" dirty="0"/>
              <a:t>Density Matrices</a:t>
            </a:r>
          </a:p>
          <a:p>
            <a:pPr>
              <a:spcBef>
                <a:spcPts val="0"/>
              </a:spcBef>
              <a:spcAft>
                <a:spcPts val="1200"/>
              </a:spcAft>
            </a:pPr>
            <a:r>
              <a:rPr lang="en-US" dirty="0"/>
              <a:t>State Fidelity</a:t>
            </a:r>
          </a:p>
          <a:p>
            <a:pPr>
              <a:spcBef>
                <a:spcPts val="0"/>
              </a:spcBef>
              <a:spcAft>
                <a:spcPts val="1200"/>
              </a:spcAft>
            </a:pPr>
            <a:r>
              <a:rPr lang="en-US" dirty="0"/>
              <a:t>Trotterization</a:t>
            </a:r>
          </a:p>
          <a:p>
            <a:pPr>
              <a:spcBef>
                <a:spcPts val="0"/>
              </a:spcBef>
              <a:spcAft>
                <a:spcPts val="1200"/>
              </a:spcAft>
            </a:pPr>
            <a:r>
              <a:rPr lang="en-US" dirty="0"/>
              <a:t>Noise Models</a:t>
            </a:r>
          </a:p>
          <a:p>
            <a:pPr>
              <a:spcBef>
                <a:spcPts val="0"/>
              </a:spcBef>
              <a:spcAft>
                <a:spcPts val="1200"/>
              </a:spcAft>
            </a:pPr>
            <a:r>
              <a:rPr lang="en-US" dirty="0"/>
              <a:t>OpenQASM</a:t>
            </a:r>
          </a:p>
          <a:p>
            <a:pPr>
              <a:spcBef>
                <a:spcPts val="0"/>
              </a:spcBef>
              <a:spcAft>
                <a:spcPts val="1200"/>
              </a:spcAft>
            </a:pPr>
            <a:r>
              <a:rPr lang="en-US" dirty="0"/>
              <a:t>Qiskit Transpiler</a:t>
            </a:r>
          </a:p>
          <a:p>
            <a:pPr>
              <a:spcBef>
                <a:spcPts val="0"/>
              </a:spcBef>
              <a:spcAft>
                <a:spcPts val="1200"/>
              </a:spcAft>
            </a:pPr>
            <a:r>
              <a:rPr lang="en-US" dirty="0"/>
              <a:t>Qiskit Pulses &amp; Calibration</a:t>
            </a:r>
          </a:p>
        </p:txBody>
      </p:sp>
      <p:sp>
        <p:nvSpPr>
          <p:cNvPr id="8" name="Content Placeholder 7">
            <a:extLst>
              <a:ext uri="{FF2B5EF4-FFF2-40B4-BE49-F238E27FC236}">
                <a16:creationId xmlns:a16="http://schemas.microsoft.com/office/drawing/2014/main" id="{08D5E43D-7746-1D31-6FA2-9CBA477E5F16}"/>
              </a:ext>
            </a:extLst>
          </p:cNvPr>
          <p:cNvSpPr>
            <a:spLocks noGrp="1"/>
          </p:cNvSpPr>
          <p:nvPr>
            <p:ph sz="half" idx="2"/>
          </p:nvPr>
        </p:nvSpPr>
        <p:spPr/>
        <p:txBody>
          <a:bodyPr/>
          <a:lstStyle/>
          <a:p>
            <a:r>
              <a:rPr lang="en-US" dirty="0"/>
              <a:t>Quantum Error Correction</a:t>
            </a:r>
          </a:p>
          <a:p>
            <a:r>
              <a:rPr lang="en-US" sz="2800" dirty="0"/>
              <a:t>Quantum Fourier Transform (QFT)</a:t>
            </a:r>
          </a:p>
          <a:p>
            <a:r>
              <a:rPr lang="en-US" sz="2800" dirty="0"/>
              <a:t>Quantum Approximate Optimization Algorithm (QAOA)</a:t>
            </a:r>
          </a:p>
          <a:p>
            <a:r>
              <a:rPr lang="en-US" sz="2800" dirty="0"/>
              <a:t>Quantum Tomography</a:t>
            </a:r>
          </a:p>
          <a:p>
            <a:r>
              <a:rPr lang="en-US" dirty="0"/>
              <a:t>Quantum Machine Learning</a:t>
            </a:r>
            <a:endParaRPr lang="en-US" sz="2800"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79522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grpId="0" nodeType="after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8">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 calcmode="lin" valueType="num">
                                      <p:cBhvr additive="base">
                                        <p:cTn id="4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8">
                                            <p:txEl>
                                              <p:pRg st="1" end="1"/>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 calcmode="lin" valueType="num">
                                      <p:cBhvr additive="base">
                                        <p:cTn id="48"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txEl>
                                              <p:pRg st="2" end="2"/>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 calcmode="lin" valueType="num">
                                      <p:cBhvr additive="base">
                                        <p:cTn id="52"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txEl>
                                              <p:pRg st="3" end="3"/>
                                            </p:tx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8">
                                            <p:txEl>
                                              <p:pRg st="4" end="4"/>
                                            </p:txEl>
                                          </p:spTgt>
                                        </p:tgtEl>
                                        <p:attrNameLst>
                                          <p:attrName>style.visibility</p:attrName>
                                        </p:attrNameLst>
                                      </p:cBhvr>
                                      <p:to>
                                        <p:strVal val="visible"/>
                                      </p:to>
                                    </p:set>
                                    <p:anim calcmode="lin" valueType="num">
                                      <p:cBhvr additive="base">
                                        <p:cTn id="5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396C7-091B-2494-AA18-EC8454C737EE}"/>
              </a:ext>
            </a:extLst>
          </p:cNvPr>
          <p:cNvSpPr>
            <a:spLocks noGrp="1"/>
          </p:cNvSpPr>
          <p:nvPr>
            <p:ph type="sldNum" sz="quarter" idx="12"/>
          </p:nvPr>
        </p:nvSpPr>
        <p:spPr/>
        <p:txBody>
          <a:bodyPr/>
          <a:lstStyle/>
          <a:p>
            <a:fld id="{650AD656-6FF9-465D-B7B0-1CD0DD39CD23}" type="slidenum">
              <a:rPr lang="en-US" smtClean="0"/>
              <a:pPr/>
              <a:t>103</a:t>
            </a:fld>
            <a:endParaRPr lang="en-US" dirty="0"/>
          </a:p>
        </p:txBody>
      </p:sp>
      <p:grpSp>
        <p:nvGrpSpPr>
          <p:cNvPr id="4" name="Group 3">
            <a:extLst>
              <a:ext uri="{FF2B5EF4-FFF2-40B4-BE49-F238E27FC236}">
                <a16:creationId xmlns:a16="http://schemas.microsoft.com/office/drawing/2014/main" id="{85C5FC30-84F1-3610-9353-5A33DAFD0E65}"/>
              </a:ext>
            </a:extLst>
          </p:cNvPr>
          <p:cNvGrpSpPr/>
          <p:nvPr/>
        </p:nvGrpSpPr>
        <p:grpSpPr>
          <a:xfrm>
            <a:off x="523875" y="1524000"/>
            <a:ext cx="8096250" cy="3810000"/>
            <a:chOff x="523875" y="1524000"/>
            <a:chExt cx="8096250" cy="3810000"/>
          </a:xfrm>
        </p:grpSpPr>
        <p:pic>
          <p:nvPicPr>
            <p:cNvPr id="1026" name="Picture 2" descr="Richard P. Feynman quote: What I cannot create, I do not understand.">
              <a:extLst>
                <a:ext uri="{FF2B5EF4-FFF2-40B4-BE49-F238E27FC236}">
                  <a16:creationId xmlns:a16="http://schemas.microsoft.com/office/drawing/2014/main" id="{5A991D90-C7FC-D38D-A1B1-41355FCDB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524000"/>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4E2D6B-124A-09B2-0D82-558614176D40}"/>
                </a:ext>
              </a:extLst>
            </p:cNvPr>
            <p:cNvSpPr/>
            <p:nvPr/>
          </p:nvSpPr>
          <p:spPr>
            <a:xfrm>
              <a:off x="5291527" y="4768382"/>
              <a:ext cx="1603947" cy="374754"/>
            </a:xfrm>
            <a:prstGeom prst="rect">
              <a:avLst/>
            </a:prstGeom>
            <a:solidFill>
              <a:srgbClr val="0C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FDEFF06B-AA85-609C-07A5-3608CB8BDFCD}"/>
              </a:ext>
            </a:extLst>
          </p:cNvPr>
          <p:cNvSpPr txBox="1"/>
          <p:nvPr/>
        </p:nvSpPr>
        <p:spPr>
          <a:xfrm>
            <a:off x="2570813" y="5793699"/>
            <a:ext cx="4002373" cy="461665"/>
          </a:xfrm>
          <a:prstGeom prst="rect">
            <a:avLst/>
          </a:prstGeom>
          <a:noFill/>
        </p:spPr>
        <p:txBody>
          <a:bodyPr wrap="square" rtlCol="0">
            <a:spAutoFit/>
          </a:bodyPr>
          <a:lstStyle/>
          <a:p>
            <a:pPr algn="ctr"/>
            <a:r>
              <a:rPr lang="en-US" sz="2400" b="1" dirty="0">
                <a:solidFill>
                  <a:srgbClr val="7030A0"/>
                </a:solidFill>
              </a:rPr>
              <a:t>THANK YOU!</a:t>
            </a:r>
          </a:p>
        </p:txBody>
      </p:sp>
    </p:spTree>
    <p:extLst>
      <p:ext uri="{BB962C8B-B14F-4D97-AF65-F5344CB8AC3E}">
        <p14:creationId xmlns:p14="http://schemas.microsoft.com/office/powerpoint/2010/main" val="306461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4980481" y="321457"/>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6</a:t>
            </a:r>
            <a:br>
              <a:rPr lang="en-US" sz="2400" b="1" dirty="0">
                <a:solidFill>
                  <a:srgbClr val="0070C0"/>
                </a:solidFill>
                <a:latin typeface="+mn-lt"/>
              </a:rPr>
            </a:br>
            <a:r>
              <a:rPr lang="en-US" sz="2400" dirty="0">
                <a:latin typeface="+mn-lt"/>
              </a:rPr>
              <a:t>phase_kickback.ipynb</a:t>
            </a:r>
          </a:p>
        </p:txBody>
      </p:sp>
      <p:pic>
        <p:nvPicPr>
          <p:cNvPr id="9" name="Picture 8">
            <a:extLst>
              <a:ext uri="{FF2B5EF4-FFF2-40B4-BE49-F238E27FC236}">
                <a16:creationId xmlns:a16="http://schemas.microsoft.com/office/drawing/2014/main" id="{A2673813-98B2-FD3E-E416-1503229790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827" y="1564904"/>
            <a:ext cx="4188095" cy="1158490"/>
          </a:xfrm>
          <a:prstGeom prst="rect">
            <a:avLst/>
          </a:prstGeom>
        </p:spPr>
      </p:pic>
      <p:pic>
        <p:nvPicPr>
          <p:cNvPr id="11" name="Picture 10">
            <a:extLst>
              <a:ext uri="{FF2B5EF4-FFF2-40B4-BE49-F238E27FC236}">
                <a16:creationId xmlns:a16="http://schemas.microsoft.com/office/drawing/2014/main" id="{57F54A41-9439-352C-C74D-4E2BE82374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1" y="3198201"/>
            <a:ext cx="3230380" cy="1732070"/>
          </a:xfrm>
          <a:prstGeom prst="rect">
            <a:avLst/>
          </a:prstGeom>
          <a:ln>
            <a:noFill/>
          </a:ln>
        </p:spPr>
      </p:pic>
      <p:pic>
        <p:nvPicPr>
          <p:cNvPr id="13" name="Picture 12">
            <a:extLst>
              <a:ext uri="{FF2B5EF4-FFF2-40B4-BE49-F238E27FC236}">
                <a16:creationId xmlns:a16="http://schemas.microsoft.com/office/drawing/2014/main" id="{960052A7-2C7F-E610-7B8D-7304DAE62E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3001" y="4997727"/>
            <a:ext cx="3230380" cy="1732070"/>
          </a:xfrm>
          <a:prstGeom prst="rect">
            <a:avLst/>
          </a:prstGeom>
          <a:ln>
            <a:noFill/>
          </a:ln>
        </p:spPr>
      </p:pic>
      <p:pic>
        <p:nvPicPr>
          <p:cNvPr id="15" name="Picture 14">
            <a:extLst>
              <a:ext uri="{FF2B5EF4-FFF2-40B4-BE49-F238E27FC236}">
                <a16:creationId xmlns:a16="http://schemas.microsoft.com/office/drawing/2014/main" id="{A2472DA8-BE13-D59B-FA6A-059985AA90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70620" y="3198201"/>
            <a:ext cx="3230380" cy="1732070"/>
          </a:xfrm>
          <a:prstGeom prst="rect">
            <a:avLst/>
          </a:prstGeom>
          <a:ln>
            <a:noFill/>
          </a:ln>
        </p:spPr>
      </p:pic>
      <p:pic>
        <p:nvPicPr>
          <p:cNvPr id="17" name="Picture 16">
            <a:extLst>
              <a:ext uri="{FF2B5EF4-FFF2-40B4-BE49-F238E27FC236}">
                <a16:creationId xmlns:a16="http://schemas.microsoft.com/office/drawing/2014/main" id="{632184B3-B8F1-D11D-0B8B-556BD586A5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70620" y="4989406"/>
            <a:ext cx="3230380" cy="1732070"/>
          </a:xfrm>
          <a:prstGeom prst="rect">
            <a:avLst/>
          </a:prstGeom>
          <a:ln>
            <a:noFill/>
          </a:ln>
        </p:spPr>
      </p:pic>
      <p:pic>
        <p:nvPicPr>
          <p:cNvPr id="83" name="Picture 82">
            <a:extLst>
              <a:ext uri="{FF2B5EF4-FFF2-40B4-BE49-F238E27FC236}">
                <a16:creationId xmlns:a16="http://schemas.microsoft.com/office/drawing/2014/main" id="{4BABAD1A-E42D-1333-443F-0D90E1FEECB3}"/>
              </a:ext>
            </a:extLst>
          </p:cNvPr>
          <p:cNvPicPr>
            <a:picLocks noChangeAspect="1"/>
          </p:cNvPicPr>
          <p:nvPr/>
        </p:nvPicPr>
        <p:blipFill>
          <a:blip r:embed="rId7"/>
          <a:stretch>
            <a:fillRect/>
          </a:stretch>
        </p:blipFill>
        <p:spPr>
          <a:xfrm>
            <a:off x="383078" y="332642"/>
            <a:ext cx="3656655" cy="2775396"/>
          </a:xfrm>
          <a:prstGeom prst="rect">
            <a:avLst/>
          </a:prstGeom>
          <a:ln>
            <a:solidFill>
              <a:schemeClr val="tx1"/>
            </a:solidFill>
          </a:ln>
        </p:spPr>
      </p:pic>
      <p:grpSp>
        <p:nvGrpSpPr>
          <p:cNvPr id="84" name="Group 83">
            <a:extLst>
              <a:ext uri="{FF2B5EF4-FFF2-40B4-BE49-F238E27FC236}">
                <a16:creationId xmlns:a16="http://schemas.microsoft.com/office/drawing/2014/main" id="{5F93B907-7450-952F-0958-59AAC034EB13}"/>
              </a:ext>
            </a:extLst>
          </p:cNvPr>
          <p:cNvGrpSpPr/>
          <p:nvPr/>
        </p:nvGrpSpPr>
        <p:grpSpPr>
          <a:xfrm>
            <a:off x="4024862" y="250196"/>
            <a:ext cx="1076632" cy="369332"/>
            <a:chOff x="4968362" y="2079211"/>
            <a:chExt cx="1076632" cy="369332"/>
          </a:xfrm>
        </p:grpSpPr>
        <p:cxnSp>
          <p:nvCxnSpPr>
            <p:cNvPr id="85" name="Straight Arrow Connector 84">
              <a:extLst>
                <a:ext uri="{FF2B5EF4-FFF2-40B4-BE49-F238E27FC236}">
                  <a16:creationId xmlns:a16="http://schemas.microsoft.com/office/drawing/2014/main" id="{EDD5F760-730D-00B6-E30B-8C024262C03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E42EC62-632A-295B-1B01-8C17DEBE84B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7" name="Group 86">
            <a:extLst>
              <a:ext uri="{FF2B5EF4-FFF2-40B4-BE49-F238E27FC236}">
                <a16:creationId xmlns:a16="http://schemas.microsoft.com/office/drawing/2014/main" id="{BD089AA1-282D-C850-4DB2-5BC382F10C16}"/>
              </a:ext>
            </a:extLst>
          </p:cNvPr>
          <p:cNvGrpSpPr/>
          <p:nvPr/>
        </p:nvGrpSpPr>
        <p:grpSpPr>
          <a:xfrm>
            <a:off x="2201382" y="726451"/>
            <a:ext cx="1076632" cy="369332"/>
            <a:chOff x="4704120" y="2356972"/>
            <a:chExt cx="1076632" cy="369332"/>
          </a:xfrm>
        </p:grpSpPr>
        <p:cxnSp>
          <p:nvCxnSpPr>
            <p:cNvPr id="88" name="Straight Arrow Connector 87">
              <a:extLst>
                <a:ext uri="{FF2B5EF4-FFF2-40B4-BE49-F238E27FC236}">
                  <a16:creationId xmlns:a16="http://schemas.microsoft.com/office/drawing/2014/main" id="{A628281F-E26C-A205-759C-6221B752E05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288FB34-1874-BE20-E9C7-80CFD09570C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0" name="Group 89">
            <a:extLst>
              <a:ext uri="{FF2B5EF4-FFF2-40B4-BE49-F238E27FC236}">
                <a16:creationId xmlns:a16="http://schemas.microsoft.com/office/drawing/2014/main" id="{913EDBF3-41C0-AD22-1AF5-34A53B768D1C}"/>
              </a:ext>
            </a:extLst>
          </p:cNvPr>
          <p:cNvGrpSpPr/>
          <p:nvPr/>
        </p:nvGrpSpPr>
        <p:grpSpPr>
          <a:xfrm>
            <a:off x="2117338" y="1048085"/>
            <a:ext cx="1068643" cy="369332"/>
            <a:chOff x="3647644" y="4910075"/>
            <a:chExt cx="1068643" cy="369332"/>
          </a:xfrm>
        </p:grpSpPr>
        <p:sp>
          <p:nvSpPr>
            <p:cNvPr id="91" name="TextBox 90">
              <a:extLst>
                <a:ext uri="{FF2B5EF4-FFF2-40B4-BE49-F238E27FC236}">
                  <a16:creationId xmlns:a16="http://schemas.microsoft.com/office/drawing/2014/main" id="{D0294FE6-0098-CF16-4802-46F731E8192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2" name="Straight Arrow Connector 91">
              <a:extLst>
                <a:ext uri="{FF2B5EF4-FFF2-40B4-BE49-F238E27FC236}">
                  <a16:creationId xmlns:a16="http://schemas.microsoft.com/office/drawing/2014/main" id="{C854C637-16B5-EB6B-DC37-8A389B495B7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33D6A911-BA32-DDDF-F275-12FFA9E1D0B3}"/>
              </a:ext>
            </a:extLst>
          </p:cNvPr>
          <p:cNvGrpSpPr/>
          <p:nvPr/>
        </p:nvGrpSpPr>
        <p:grpSpPr>
          <a:xfrm>
            <a:off x="2094828" y="1711633"/>
            <a:ext cx="1064340" cy="369332"/>
            <a:chOff x="3647644" y="5421073"/>
            <a:chExt cx="1064340" cy="369332"/>
          </a:xfrm>
        </p:grpSpPr>
        <p:sp>
          <p:nvSpPr>
            <p:cNvPr id="94" name="TextBox 93">
              <a:extLst>
                <a:ext uri="{FF2B5EF4-FFF2-40B4-BE49-F238E27FC236}">
                  <a16:creationId xmlns:a16="http://schemas.microsoft.com/office/drawing/2014/main" id="{6B1B1A3A-5AF9-6223-8571-B6DB3E0EFD7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227B4590-1B45-2B32-1FB4-2CF6681239F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D8B5475F-4C4F-4572-5AC2-D918AF86C50A}"/>
              </a:ext>
            </a:extLst>
          </p:cNvPr>
          <p:cNvGrpSpPr/>
          <p:nvPr/>
        </p:nvGrpSpPr>
        <p:grpSpPr>
          <a:xfrm>
            <a:off x="2067995" y="2179579"/>
            <a:ext cx="1068643" cy="369332"/>
            <a:chOff x="3647644" y="5359159"/>
            <a:chExt cx="1068643" cy="369332"/>
          </a:xfrm>
        </p:grpSpPr>
        <p:sp>
          <p:nvSpPr>
            <p:cNvPr id="97" name="TextBox 96">
              <a:extLst>
                <a:ext uri="{FF2B5EF4-FFF2-40B4-BE49-F238E27FC236}">
                  <a16:creationId xmlns:a16="http://schemas.microsoft.com/office/drawing/2014/main" id="{3270CD48-B33C-BEDA-0FD4-E0A030C4A48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8" name="Straight Arrow Connector 97">
              <a:extLst>
                <a:ext uri="{FF2B5EF4-FFF2-40B4-BE49-F238E27FC236}">
                  <a16:creationId xmlns:a16="http://schemas.microsoft.com/office/drawing/2014/main" id="{CE6B8058-1D72-2C07-F505-38645A70680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1D017194-C021-077A-C224-4DF947F7ADA9}"/>
                  </a:ext>
                </a:extLst>
              </p:cNvPr>
              <p:cNvSpPr txBox="1"/>
              <p:nvPr/>
            </p:nvSpPr>
            <p:spPr>
              <a:xfrm>
                <a:off x="5483873" y="2645414"/>
                <a:ext cx="2610816" cy="523220"/>
              </a:xfrm>
              <a:prstGeom prst="rect">
                <a:avLst/>
              </a:prstGeom>
              <a:noFill/>
            </p:spPr>
            <p:txBody>
              <a:bodyPr wrap="square" rtlCol="0">
                <a:spAutoFit/>
              </a:bodyPr>
              <a:lstStyle/>
              <a:p>
                <a:pPr algn="ctr"/>
                <a:r>
                  <a:rPr lang="en-US" sz="1400" dirty="0">
                    <a:solidFill>
                      <a:srgbClr val="00B050"/>
                    </a:solidFill>
                  </a:rPr>
                  <a:t>The final </a:t>
                </a:r>
                <a:r>
                  <a:rPr lang="en-US" sz="1400" b="1" dirty="0">
                    <a:solidFill>
                      <a:srgbClr val="00B050"/>
                    </a:solidFill>
                  </a:rPr>
                  <a:t>H</a:t>
                </a:r>
                <a:r>
                  <a:rPr lang="en-US" sz="1400" dirty="0">
                    <a:solidFill>
                      <a:srgbClr val="00B050"/>
                    </a:solidFill>
                  </a:rPr>
                  <a:t> gates applied to each qubit returns the state to </a:t>
                </a:r>
                <a14:m>
                  <m:oMath xmlns:m="http://schemas.openxmlformats.org/officeDocument/2006/math">
                    <m:d>
                      <m:dPr>
                        <m:begChr m:val="|"/>
                        <m:endChr m:val=""/>
                        <m:ctrlPr>
                          <a:rPr lang="en-US" sz="1400" i="1">
                            <a:ln>
                              <a:solidFill>
                                <a:srgbClr val="00B050"/>
                              </a:solidFill>
                            </a:ln>
                            <a:solidFill>
                              <a:srgbClr val="00B050"/>
                            </a:solidFill>
                            <a:latin typeface="Cambria Math" panose="02040503050406030204" pitchFamily="18" charset="0"/>
                          </a:rPr>
                        </m:ctrlPr>
                      </m:dPr>
                      <m:e>
                        <m:d>
                          <m:dPr>
                            <m:begChr m:val=""/>
                            <m:endChr m:val="⟩"/>
                            <m:ctrlPr>
                              <a:rPr lang="en-US" sz="1400" i="1">
                                <a:ln>
                                  <a:solidFill>
                                    <a:srgbClr val="00B050"/>
                                  </a:solidFill>
                                </a:ln>
                                <a:solidFill>
                                  <a:srgbClr val="00B050"/>
                                </a:solidFill>
                                <a:latin typeface="Cambria Math" panose="02040503050406030204" pitchFamily="18" charset="0"/>
                              </a:rPr>
                            </m:ctrlPr>
                          </m:dPr>
                          <m:e>
                            <m:r>
                              <a:rPr lang="en-US" sz="1400" i="1">
                                <a:ln>
                                  <a:solidFill>
                                    <a:srgbClr val="00B050"/>
                                  </a:solidFill>
                                </a:ln>
                                <a:solidFill>
                                  <a:srgbClr val="00B050"/>
                                </a:solidFill>
                                <a:latin typeface="Cambria Math" panose="02040503050406030204" pitchFamily="18" charset="0"/>
                              </a:rPr>
                              <m:t>00</m:t>
                            </m:r>
                          </m:e>
                        </m:d>
                      </m:e>
                    </m:d>
                  </m:oMath>
                </a14:m>
                <a:endParaRPr lang="en-US" sz="1400" b="1" dirty="0">
                  <a:solidFill>
                    <a:srgbClr val="00B050"/>
                  </a:solidFill>
                </a:endParaRPr>
              </a:p>
            </p:txBody>
          </p:sp>
        </mc:Choice>
        <mc:Fallback xmlns="">
          <p:sp>
            <p:nvSpPr>
              <p:cNvPr id="99" name="TextBox 98">
                <a:extLst>
                  <a:ext uri="{FF2B5EF4-FFF2-40B4-BE49-F238E27FC236}">
                    <a16:creationId xmlns:a16="http://schemas.microsoft.com/office/drawing/2014/main" id="{1D017194-C021-077A-C224-4DF947F7ADA9}"/>
                  </a:ext>
                </a:extLst>
              </p:cNvPr>
              <p:cNvSpPr txBox="1">
                <a:spLocks noRot="1" noChangeAspect="1" noMove="1" noResize="1" noEditPoints="1" noAdjustHandles="1" noChangeArrowheads="1" noChangeShapeType="1" noTextEdit="1"/>
              </p:cNvSpPr>
              <p:nvPr/>
            </p:nvSpPr>
            <p:spPr>
              <a:xfrm>
                <a:off x="5483873" y="2645414"/>
                <a:ext cx="2610816" cy="523220"/>
              </a:xfrm>
              <a:prstGeom prst="rect">
                <a:avLst/>
              </a:prstGeom>
              <a:blipFill>
                <a:blip r:embed="rId8"/>
                <a:stretch>
                  <a:fillRect t="-2326" r="-701" b="-10465"/>
                </a:stretch>
              </a:blipFill>
            </p:spPr>
            <p:txBody>
              <a:bodyPr/>
              <a:lstStyle/>
              <a:p>
                <a:r>
                  <a:rPr lang="en-US">
                    <a:noFill/>
                  </a:rPr>
                  <a:t> </a:t>
                </a:r>
              </a:p>
            </p:txBody>
          </p:sp>
        </mc:Fallback>
      </mc:AlternateContent>
    </p:spTree>
    <p:extLst>
      <p:ext uri="{BB962C8B-B14F-4D97-AF65-F5344CB8AC3E}">
        <p14:creationId xmlns:p14="http://schemas.microsoft.com/office/powerpoint/2010/main" val="37246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5CCC1-6690-2EA2-219B-597370455188}"/>
              </a:ext>
            </a:extLst>
          </p:cNvPr>
          <p:cNvPicPr>
            <a:picLocks noGrp="1" noRot="1" noChangeAspect="1" noMove="1" noResize="1" noEditPoints="1" noAdjustHandles="1" noChangeArrowheads="1" noChangeShapeType="1" noCrop="1"/>
          </p:cNvPicPr>
          <p:nvPr/>
        </p:nvPicPr>
        <p:blipFill>
          <a:blip r:embed="rId2"/>
          <a:stretch>
            <a:fillRect/>
          </a:stretch>
        </p:blipFill>
        <p:spPr>
          <a:xfrm>
            <a:off x="371834" y="321457"/>
            <a:ext cx="3451012" cy="2844302"/>
          </a:xfrm>
          <a:prstGeom prst="rect">
            <a:avLst/>
          </a:prstGeom>
          <a:ln>
            <a:solidFill>
              <a:schemeClr val="tx1"/>
            </a:solidFill>
          </a:ln>
        </p:spPr>
      </p:pic>
      <p:pic>
        <p:nvPicPr>
          <p:cNvPr id="35" name="Picture 34">
            <a:extLst>
              <a:ext uri="{FF2B5EF4-FFF2-40B4-BE49-F238E27FC236}">
                <a16:creationId xmlns:a16="http://schemas.microsoft.com/office/drawing/2014/main" id="{A7632A30-9B7A-5FEA-43DD-A12965BF76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1615" y="1623447"/>
            <a:ext cx="4316045" cy="1041404"/>
          </a:xfrm>
          <a:prstGeom prst="rect">
            <a:avLst/>
          </a:prstGeom>
        </p:spPr>
      </p:pic>
      <p:pic>
        <p:nvPicPr>
          <p:cNvPr id="18" name="Picture 17">
            <a:extLst>
              <a:ext uri="{FF2B5EF4-FFF2-40B4-BE49-F238E27FC236}">
                <a16:creationId xmlns:a16="http://schemas.microsoft.com/office/drawing/2014/main" id="{0BEC38D1-FD56-E00C-5E6B-4A2BA73FAD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9595" y="5041871"/>
            <a:ext cx="3251405" cy="1743343"/>
          </a:xfrm>
          <a:prstGeom prst="rect">
            <a:avLst/>
          </a:prstGeom>
          <a:ln>
            <a:noFill/>
          </a:ln>
        </p:spPr>
      </p:pic>
      <p:pic>
        <p:nvPicPr>
          <p:cNvPr id="14" name="Picture 13">
            <a:extLst>
              <a:ext uri="{FF2B5EF4-FFF2-40B4-BE49-F238E27FC236}">
                <a16:creationId xmlns:a16="http://schemas.microsoft.com/office/drawing/2014/main" id="{C6841C34-FBCC-0795-14B0-DEA8766CA2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9112" y="3259683"/>
            <a:ext cx="3232370" cy="1733137"/>
          </a:xfrm>
          <a:prstGeom prst="rect">
            <a:avLst/>
          </a:prstGeom>
          <a:ln>
            <a:noFill/>
          </a:ln>
        </p:spPr>
      </p:pic>
      <p:pic>
        <p:nvPicPr>
          <p:cNvPr id="10" name="Picture 9">
            <a:extLst>
              <a:ext uri="{FF2B5EF4-FFF2-40B4-BE49-F238E27FC236}">
                <a16:creationId xmlns:a16="http://schemas.microsoft.com/office/drawing/2014/main" id="{90CA5576-0F0C-B882-3A2C-F22249FDEA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2253" y="5046031"/>
            <a:ext cx="3235886" cy="1735022"/>
          </a:xfrm>
          <a:prstGeom prst="rect">
            <a:avLst/>
          </a:prstGeom>
          <a:ln>
            <a:noFill/>
          </a:ln>
        </p:spPr>
      </p:pic>
      <p:pic>
        <p:nvPicPr>
          <p:cNvPr id="6" name="Picture 5">
            <a:extLst>
              <a:ext uri="{FF2B5EF4-FFF2-40B4-BE49-F238E27FC236}">
                <a16:creationId xmlns:a16="http://schemas.microsoft.com/office/drawing/2014/main" id="{74EA5BED-D642-FC2D-F9DA-13FDB499E9C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43000" y="3253779"/>
            <a:ext cx="3254393" cy="1744945"/>
          </a:xfrm>
          <a:prstGeom prst="rect">
            <a:avLst/>
          </a:prstGeom>
          <a:ln>
            <a:noFill/>
          </a:ln>
        </p:spPr>
      </p:pic>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4980481" y="321457"/>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7</a:t>
            </a:r>
            <a:br>
              <a:rPr lang="en-US" sz="2400" b="1" dirty="0">
                <a:solidFill>
                  <a:srgbClr val="0070C0"/>
                </a:solidFill>
                <a:latin typeface="+mn-lt"/>
              </a:rPr>
            </a:br>
            <a:r>
              <a:rPr lang="en-US" sz="2400" dirty="0">
                <a:latin typeface="+mn-lt"/>
              </a:rPr>
              <a:t>phase_kickback.ipynb</a:t>
            </a:r>
          </a:p>
        </p:txBody>
      </p:sp>
      <p:grpSp>
        <p:nvGrpSpPr>
          <p:cNvPr id="19" name="Group 18">
            <a:extLst>
              <a:ext uri="{FF2B5EF4-FFF2-40B4-BE49-F238E27FC236}">
                <a16:creationId xmlns:a16="http://schemas.microsoft.com/office/drawing/2014/main" id="{56561D88-6346-D934-76E9-33435B6CF41D}"/>
              </a:ext>
            </a:extLst>
          </p:cNvPr>
          <p:cNvGrpSpPr/>
          <p:nvPr/>
        </p:nvGrpSpPr>
        <p:grpSpPr>
          <a:xfrm>
            <a:off x="3742706" y="240096"/>
            <a:ext cx="1076632" cy="369332"/>
            <a:chOff x="4968362" y="2079211"/>
            <a:chExt cx="1076632" cy="369332"/>
          </a:xfrm>
        </p:grpSpPr>
        <p:cxnSp>
          <p:nvCxnSpPr>
            <p:cNvPr id="20" name="Straight Arrow Connector 19">
              <a:extLst>
                <a:ext uri="{FF2B5EF4-FFF2-40B4-BE49-F238E27FC236}">
                  <a16:creationId xmlns:a16="http://schemas.microsoft.com/office/drawing/2014/main" id="{CA20808D-EB36-A6BF-F857-4935CE87575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1A63D34-5159-9E64-91CE-B55AFE4CED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3347CAC9-4244-78A1-F78C-09FCAADEE982}"/>
              </a:ext>
            </a:extLst>
          </p:cNvPr>
          <p:cNvGrpSpPr/>
          <p:nvPr/>
        </p:nvGrpSpPr>
        <p:grpSpPr>
          <a:xfrm>
            <a:off x="2082037" y="711003"/>
            <a:ext cx="1076632" cy="369332"/>
            <a:chOff x="4704120" y="2356972"/>
            <a:chExt cx="1076632" cy="369332"/>
          </a:xfrm>
        </p:grpSpPr>
        <p:cxnSp>
          <p:nvCxnSpPr>
            <p:cNvPr id="23" name="Straight Arrow Connector 22">
              <a:extLst>
                <a:ext uri="{FF2B5EF4-FFF2-40B4-BE49-F238E27FC236}">
                  <a16:creationId xmlns:a16="http://schemas.microsoft.com/office/drawing/2014/main" id="{1F167549-46F9-323C-6EBE-CCF354488B0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513F84E-D82D-F5E3-B3DF-99CF89704E6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983FCECB-B1EC-FADB-894C-61B64D6BA097}"/>
              </a:ext>
            </a:extLst>
          </p:cNvPr>
          <p:cNvGrpSpPr/>
          <p:nvPr/>
        </p:nvGrpSpPr>
        <p:grpSpPr>
          <a:xfrm>
            <a:off x="2082037" y="1172653"/>
            <a:ext cx="1068643" cy="369332"/>
            <a:chOff x="3647644" y="4910075"/>
            <a:chExt cx="1068643" cy="369332"/>
          </a:xfrm>
        </p:grpSpPr>
        <p:sp>
          <p:nvSpPr>
            <p:cNvPr id="26" name="TextBox 25">
              <a:extLst>
                <a:ext uri="{FF2B5EF4-FFF2-40B4-BE49-F238E27FC236}">
                  <a16:creationId xmlns:a16="http://schemas.microsoft.com/office/drawing/2014/main" id="{4C2D83A4-EE5C-60A5-D5C6-39743EDE0E5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ADCAFC04-B465-C08C-0DF9-0ADA6F4ADDC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4EF64AD-4F21-B3B6-B5A0-DD3E3BCA93D4}"/>
              </a:ext>
            </a:extLst>
          </p:cNvPr>
          <p:cNvGrpSpPr/>
          <p:nvPr/>
        </p:nvGrpSpPr>
        <p:grpSpPr>
          <a:xfrm>
            <a:off x="2082037" y="1803697"/>
            <a:ext cx="1064340" cy="369332"/>
            <a:chOff x="3647644" y="5421073"/>
            <a:chExt cx="1064340" cy="369332"/>
          </a:xfrm>
        </p:grpSpPr>
        <p:sp>
          <p:nvSpPr>
            <p:cNvPr id="29" name="TextBox 28">
              <a:extLst>
                <a:ext uri="{FF2B5EF4-FFF2-40B4-BE49-F238E27FC236}">
                  <a16:creationId xmlns:a16="http://schemas.microsoft.com/office/drawing/2014/main" id="{603F6A34-9D11-0636-E4FB-04C25A31D05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40CBC1B6-1CD2-CB2B-718B-41D4658610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0453547-9F0D-C5F7-86E5-2B5CBF663CBA}"/>
              </a:ext>
            </a:extLst>
          </p:cNvPr>
          <p:cNvGrpSpPr/>
          <p:nvPr/>
        </p:nvGrpSpPr>
        <p:grpSpPr>
          <a:xfrm>
            <a:off x="2082037" y="2267206"/>
            <a:ext cx="1068643" cy="369332"/>
            <a:chOff x="3647644" y="5359159"/>
            <a:chExt cx="1068643" cy="369332"/>
          </a:xfrm>
        </p:grpSpPr>
        <p:sp>
          <p:nvSpPr>
            <p:cNvPr id="32" name="TextBox 31">
              <a:extLst>
                <a:ext uri="{FF2B5EF4-FFF2-40B4-BE49-F238E27FC236}">
                  <a16:creationId xmlns:a16="http://schemas.microsoft.com/office/drawing/2014/main" id="{944A73BE-54F5-F469-AC18-3F8A9E37CF6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9C9F673-AB4A-A3D4-84CA-7AE4C2088A4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6DB01CC-6C23-71FD-38CD-698C16930814}"/>
              </a:ext>
            </a:extLst>
          </p:cNvPr>
          <p:cNvGrpSpPr/>
          <p:nvPr/>
        </p:nvGrpSpPr>
        <p:grpSpPr>
          <a:xfrm>
            <a:off x="2082037" y="2870293"/>
            <a:ext cx="1076632" cy="369332"/>
            <a:chOff x="2157212" y="5356391"/>
            <a:chExt cx="1076632" cy="369332"/>
          </a:xfrm>
        </p:grpSpPr>
        <p:sp>
          <p:nvSpPr>
            <p:cNvPr id="38" name="TextBox 37">
              <a:extLst>
                <a:ext uri="{FF2B5EF4-FFF2-40B4-BE49-F238E27FC236}">
                  <a16:creationId xmlns:a16="http://schemas.microsoft.com/office/drawing/2014/main" id="{5ECC5283-C1DD-FDA1-65E2-AB65C35A1DC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BD3E9B23-073B-FC9E-2C16-DF73740BECB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99ACE150-F503-032B-E42A-78D3057E33C8}"/>
              </a:ext>
            </a:extLst>
          </p:cNvPr>
          <p:cNvSpPr/>
          <p:nvPr/>
        </p:nvSpPr>
        <p:spPr>
          <a:xfrm>
            <a:off x="4928093" y="2138066"/>
            <a:ext cx="409967" cy="4691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C17A915-DC6D-91D8-228B-DAA51D16ABC9}"/>
              </a:ext>
            </a:extLst>
          </p:cNvPr>
          <p:cNvSpPr/>
          <p:nvPr/>
        </p:nvSpPr>
        <p:spPr>
          <a:xfrm>
            <a:off x="2469356" y="342887"/>
            <a:ext cx="292894" cy="1667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55CADE2-9EF3-8618-2F79-B51645B947A6}"/>
              </a:ext>
            </a:extLst>
          </p:cNvPr>
          <p:cNvSpPr/>
          <p:nvPr/>
        </p:nvSpPr>
        <p:spPr>
          <a:xfrm>
            <a:off x="2352131" y="5039490"/>
            <a:ext cx="449424" cy="230431"/>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108B2E-AB7C-8553-976C-EB2B2C8DA46A}"/>
              </a:ext>
            </a:extLst>
          </p:cNvPr>
          <p:cNvSpPr/>
          <p:nvPr/>
        </p:nvSpPr>
        <p:spPr>
          <a:xfrm>
            <a:off x="5793831" y="3253779"/>
            <a:ext cx="449424" cy="230431"/>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A79DB466-87AF-F0DF-4AAC-9298E43CB66A}"/>
              </a:ext>
            </a:extLst>
          </p:cNvPr>
          <p:cNvCxnSpPr>
            <a:stCxn id="43" idx="0"/>
            <a:endCxn id="44" idx="0"/>
          </p:cNvCxnSpPr>
          <p:nvPr/>
        </p:nvCxnSpPr>
        <p:spPr>
          <a:xfrm rot="5400000" flipH="1" flipV="1">
            <a:off x="3404838" y="2425785"/>
            <a:ext cx="1785711" cy="3441700"/>
          </a:xfrm>
          <a:prstGeom prst="bentConnector3">
            <a:avLst>
              <a:gd name="adj1" fmla="val 122759"/>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E7D549-13A1-C331-66E3-73666C8A9E24}"/>
                  </a:ext>
                </a:extLst>
              </p:cNvPr>
              <p:cNvSpPr txBox="1"/>
              <p:nvPr/>
            </p:nvSpPr>
            <p:spPr>
              <a:xfrm>
                <a:off x="6444838" y="2793349"/>
                <a:ext cx="2389710" cy="523220"/>
              </a:xfrm>
              <a:prstGeom prst="rect">
                <a:avLst/>
              </a:prstGeom>
              <a:noFill/>
            </p:spPr>
            <p:txBody>
              <a:bodyPr wrap="square" rtlCol="0">
                <a:spAutoFit/>
              </a:bodyPr>
              <a:lstStyle/>
              <a:p>
                <a:pPr algn="ctr"/>
                <a:r>
                  <a:rPr lang="en-US" sz="1400" dirty="0">
                    <a:solidFill>
                      <a:srgbClr val="00B050"/>
                    </a:solidFill>
                  </a:rPr>
                  <a:t>The state of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𝑞</m:t>
                        </m:r>
                      </m:e>
                      <m:sub>
                        <m:r>
                          <a:rPr lang="en-US" sz="1400" b="0" i="1" smtClean="0">
                            <a:solidFill>
                              <a:srgbClr val="00B050"/>
                            </a:solidFill>
                            <a:latin typeface="Cambria Math" panose="02040503050406030204" pitchFamily="18" charset="0"/>
                          </a:rPr>
                          <m:t>1</m:t>
                        </m:r>
                      </m:sub>
                    </m:sSub>
                  </m:oMath>
                </a14:m>
                <a:r>
                  <a:rPr lang="en-US" sz="1400" dirty="0">
                    <a:solidFill>
                      <a:srgbClr val="00B050"/>
                    </a:solidFill>
                  </a:rPr>
                  <a:t> </a:t>
                </a:r>
                <a:r>
                  <a:rPr lang="en-US" sz="1400" u="sng" dirty="0">
                    <a:solidFill>
                      <a:srgbClr val="00B050"/>
                    </a:solidFill>
                  </a:rPr>
                  <a:t>affected</a:t>
                </a:r>
                <a:r>
                  <a:rPr lang="en-US" sz="1400" dirty="0">
                    <a:solidFill>
                      <a:srgbClr val="00B050"/>
                    </a:solidFill>
                  </a:rPr>
                  <a:t>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𝑞</m:t>
                        </m:r>
                      </m:e>
                      <m:sub>
                        <m:r>
                          <a:rPr lang="en-US" sz="1400" b="0" i="1" smtClean="0">
                            <a:solidFill>
                              <a:srgbClr val="00B050"/>
                            </a:solidFill>
                            <a:latin typeface="Cambria Math" panose="02040503050406030204" pitchFamily="18" charset="0"/>
                          </a:rPr>
                          <m:t>0</m:t>
                        </m:r>
                      </m:sub>
                    </m:sSub>
                  </m:oMath>
                </a14:m>
                <a:r>
                  <a:rPr lang="en-US" sz="1400" dirty="0">
                    <a:solidFill>
                      <a:srgbClr val="00B050"/>
                    </a:solidFill>
                  </a:rPr>
                  <a:t> even though </a:t>
                </a:r>
                <a14:m>
                  <m:oMath xmlns:m="http://schemas.openxmlformats.org/officeDocument/2006/math">
                    <m:sSub>
                      <m:sSubPr>
                        <m:ctrlPr>
                          <a:rPr lang="en-US" sz="1400" i="1" smtClean="0">
                            <a:solidFill>
                              <a:srgbClr val="00B050"/>
                            </a:solidFill>
                            <a:latin typeface="Cambria Math" panose="02040503050406030204" pitchFamily="18" charset="0"/>
                          </a:rPr>
                        </m:ctrlPr>
                      </m:sSubPr>
                      <m:e>
                        <m:r>
                          <a:rPr lang="en-US" sz="1400" b="0" i="1" smtClean="0">
                            <a:solidFill>
                              <a:srgbClr val="00B050"/>
                            </a:solidFill>
                            <a:latin typeface="Cambria Math" panose="02040503050406030204" pitchFamily="18" charset="0"/>
                          </a:rPr>
                          <m:t>𝑞</m:t>
                        </m:r>
                      </m:e>
                      <m:sub>
                        <m:r>
                          <a:rPr lang="en-US" sz="1400" b="0" i="1" smtClean="0">
                            <a:solidFill>
                              <a:srgbClr val="00B050"/>
                            </a:solidFill>
                            <a:latin typeface="Cambria Math" panose="02040503050406030204" pitchFamily="18" charset="0"/>
                          </a:rPr>
                          <m:t>1</m:t>
                        </m:r>
                      </m:sub>
                    </m:sSub>
                  </m:oMath>
                </a14:m>
                <a:r>
                  <a:rPr lang="en-US" sz="1400" dirty="0">
                    <a:solidFill>
                      <a:srgbClr val="00B050"/>
                    </a:solidFill>
                  </a:rPr>
                  <a:t> was the </a:t>
                </a:r>
                <a:r>
                  <a:rPr lang="en-US" sz="1400" b="1" dirty="0">
                    <a:solidFill>
                      <a:srgbClr val="00B050"/>
                    </a:solidFill>
                  </a:rPr>
                  <a:t>target</a:t>
                </a:r>
              </a:p>
            </p:txBody>
          </p:sp>
        </mc:Choice>
        <mc:Fallback xmlns="">
          <p:sp>
            <p:nvSpPr>
              <p:cNvPr id="7" name="TextBox 6">
                <a:extLst>
                  <a:ext uri="{FF2B5EF4-FFF2-40B4-BE49-F238E27FC236}">
                    <a16:creationId xmlns:a16="http://schemas.microsoft.com/office/drawing/2014/main" id="{2CE7D549-13A1-C331-66E3-73666C8A9E24}"/>
                  </a:ext>
                </a:extLst>
              </p:cNvPr>
              <p:cNvSpPr txBox="1">
                <a:spLocks noRot="1" noChangeAspect="1" noMove="1" noResize="1" noEditPoints="1" noAdjustHandles="1" noChangeArrowheads="1" noChangeShapeType="1" noTextEdit="1"/>
              </p:cNvSpPr>
              <p:nvPr/>
            </p:nvSpPr>
            <p:spPr>
              <a:xfrm>
                <a:off x="6444838" y="2793349"/>
                <a:ext cx="2389710" cy="523220"/>
              </a:xfrm>
              <a:prstGeom prst="rect">
                <a:avLst/>
              </a:prstGeom>
              <a:blipFill>
                <a:blip r:embed="rId8"/>
                <a:stretch>
                  <a:fillRect l="-765" t="-2326" r="-765"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4134DB-AF84-6D06-4386-A6B8605366C3}"/>
                  </a:ext>
                </a:extLst>
              </p:cNvPr>
              <p:cNvSpPr txBox="1"/>
              <p:nvPr/>
            </p:nvSpPr>
            <p:spPr>
              <a:xfrm>
                <a:off x="4831944" y="1488972"/>
                <a:ext cx="602263" cy="33855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sz="1600" i="1" smtClean="0">
                              <a:ln>
                                <a:solidFill>
                                  <a:srgbClr val="FF0000"/>
                                </a:solidFill>
                              </a:ln>
                              <a:solidFill>
                                <a:srgbClr val="FF0000"/>
                              </a:solidFill>
                              <a:latin typeface="Cambria Math" panose="02040503050406030204" pitchFamily="18" charset="0"/>
                            </a:rPr>
                          </m:ctrlPr>
                        </m:dPr>
                        <m:e>
                          <m:d>
                            <m:dPr>
                              <m:begChr m:val=""/>
                              <m:endChr m:val="⟩"/>
                              <m:ctrlPr>
                                <a:rPr lang="en-US" sz="1600" i="1" smtClean="0">
                                  <a:ln>
                                    <a:solidFill>
                                      <a:srgbClr val="FF0000"/>
                                    </a:solidFill>
                                  </a:ln>
                                  <a:solidFill>
                                    <a:srgbClr val="FF0000"/>
                                  </a:solidFill>
                                  <a:latin typeface="Cambria Math" panose="02040503050406030204" pitchFamily="18" charset="0"/>
                                </a:rPr>
                              </m:ctrlPr>
                            </m:dPr>
                            <m:e>
                              <m:r>
                                <a:rPr lang="en-US" sz="1600" b="0" i="1" smtClean="0">
                                  <a:ln>
                                    <a:solidFill>
                                      <a:srgbClr val="FF0000"/>
                                    </a:solidFill>
                                  </a:ln>
                                  <a:solidFill>
                                    <a:srgbClr val="FF0000"/>
                                  </a:solidFill>
                                  <a:latin typeface="Cambria Math" panose="02040503050406030204" pitchFamily="18" charset="0"/>
                                </a:rPr>
                                <m:t>10</m:t>
                              </m:r>
                            </m:e>
                          </m:d>
                        </m:e>
                      </m:d>
                    </m:oMath>
                  </m:oMathPara>
                </a14:m>
                <a:endParaRPr lang="en-US" dirty="0"/>
              </a:p>
            </p:txBody>
          </p:sp>
        </mc:Choice>
        <mc:Fallback xmlns="">
          <p:sp>
            <p:nvSpPr>
              <p:cNvPr id="8" name="TextBox 7">
                <a:extLst>
                  <a:ext uri="{FF2B5EF4-FFF2-40B4-BE49-F238E27FC236}">
                    <a16:creationId xmlns:a16="http://schemas.microsoft.com/office/drawing/2014/main" id="{084134DB-AF84-6D06-4386-A6B8605366C3}"/>
                  </a:ext>
                </a:extLst>
              </p:cNvPr>
              <p:cNvSpPr txBox="1">
                <a:spLocks noRot="1" noChangeAspect="1" noMove="1" noResize="1" noEditPoints="1" noAdjustHandles="1" noChangeArrowheads="1" noChangeShapeType="1" noTextEdit="1"/>
              </p:cNvSpPr>
              <p:nvPr/>
            </p:nvSpPr>
            <p:spPr>
              <a:xfrm>
                <a:off x="4831944" y="1488972"/>
                <a:ext cx="602263" cy="338554"/>
              </a:xfrm>
              <a:prstGeom prst="rect">
                <a:avLst/>
              </a:prstGeom>
              <a:blipFill>
                <a:blip r:embed="rId9"/>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617676F-CDC0-4618-6190-50F4B3D5329C}"/>
              </a:ext>
            </a:extLst>
          </p:cNvPr>
          <p:cNvSpPr/>
          <p:nvPr/>
        </p:nvSpPr>
        <p:spPr>
          <a:xfrm>
            <a:off x="1806315" y="3762531"/>
            <a:ext cx="302066" cy="62209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D6DEA6-96CA-8B84-009A-610D9457851F}"/>
              </a:ext>
            </a:extLst>
          </p:cNvPr>
          <p:cNvSpPr/>
          <p:nvPr/>
        </p:nvSpPr>
        <p:spPr>
          <a:xfrm>
            <a:off x="5407847" y="5974411"/>
            <a:ext cx="302066" cy="622092"/>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6EA86F4-8BC7-E08C-06C6-471F40005BAF}"/>
              </a:ext>
            </a:extLst>
          </p:cNvPr>
          <p:cNvSpPr txBox="1"/>
          <p:nvPr/>
        </p:nvSpPr>
        <p:spPr>
          <a:xfrm>
            <a:off x="3545867" y="2681508"/>
            <a:ext cx="1793724" cy="523220"/>
          </a:xfrm>
          <a:prstGeom prst="rect">
            <a:avLst/>
          </a:prstGeom>
          <a:solidFill>
            <a:schemeClr val="bg1"/>
          </a:solidFill>
          <a:ln w="19050">
            <a:solidFill>
              <a:srgbClr val="7030A0"/>
            </a:solidFill>
          </a:ln>
        </p:spPr>
        <p:txBody>
          <a:bodyPr wrap="square" rtlCol="0">
            <a:spAutoFit/>
          </a:bodyPr>
          <a:lstStyle/>
          <a:p>
            <a:pPr algn="ctr"/>
            <a:r>
              <a:rPr lang="en-US" sz="1400" dirty="0">
                <a:solidFill>
                  <a:srgbClr val="7030A0"/>
                </a:solidFill>
              </a:rPr>
              <a:t>The negative phase moved backwards</a:t>
            </a:r>
          </a:p>
        </p:txBody>
      </p:sp>
      <p:cxnSp>
        <p:nvCxnSpPr>
          <p:cNvPr id="13" name="Connector: Elbow 12">
            <a:extLst>
              <a:ext uri="{FF2B5EF4-FFF2-40B4-BE49-F238E27FC236}">
                <a16:creationId xmlns:a16="http://schemas.microsoft.com/office/drawing/2014/main" id="{C6BB5293-9A79-2966-2445-071D02947BDB}"/>
              </a:ext>
            </a:extLst>
          </p:cNvPr>
          <p:cNvCxnSpPr>
            <a:cxnSpLocks/>
            <a:stCxn id="9" idx="1"/>
            <a:endCxn id="11" idx="1"/>
          </p:cNvCxnSpPr>
          <p:nvPr/>
        </p:nvCxnSpPr>
        <p:spPr>
          <a:xfrm rot="10800000" flipH="1" flipV="1">
            <a:off x="1806315" y="4073577"/>
            <a:ext cx="3601532" cy="2211880"/>
          </a:xfrm>
          <a:prstGeom prst="bentConnector3">
            <a:avLst>
              <a:gd name="adj1" fmla="val -3971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5302CEE-60E9-9189-05AF-6C673C71ACD1}"/>
              </a:ext>
            </a:extLst>
          </p:cNvPr>
          <p:cNvGrpSpPr/>
          <p:nvPr/>
        </p:nvGrpSpPr>
        <p:grpSpPr>
          <a:xfrm>
            <a:off x="4452975" y="4630552"/>
            <a:ext cx="2179922" cy="794623"/>
            <a:chOff x="6478376" y="4475298"/>
            <a:chExt cx="2179922" cy="794623"/>
          </a:xfrm>
        </p:grpSpPr>
        <p:sp>
          <p:nvSpPr>
            <p:cNvPr id="48" name="Rectangle 47">
              <a:extLst>
                <a:ext uri="{FF2B5EF4-FFF2-40B4-BE49-F238E27FC236}">
                  <a16:creationId xmlns:a16="http://schemas.microsoft.com/office/drawing/2014/main" id="{47FB7B4E-346F-3BAF-C26B-ED7907E18BE7}"/>
                </a:ext>
              </a:extLst>
            </p:cNvPr>
            <p:cNvSpPr/>
            <p:nvPr/>
          </p:nvSpPr>
          <p:spPr>
            <a:xfrm>
              <a:off x="6574612" y="4475298"/>
              <a:ext cx="1940738" cy="79462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5CC73BE-F461-20E6-7017-913F7B2EE6DE}"/>
                    </a:ext>
                  </a:extLst>
                </p:cNvPr>
                <p:cNvSpPr txBox="1"/>
                <p:nvPr/>
              </p:nvSpPr>
              <p:spPr>
                <a:xfrm>
                  <a:off x="6675107" y="4496562"/>
                  <a:ext cx="1274176" cy="38010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panose="02040503050406030204" pitchFamily="18" charset="0"/>
                          </a:rPr>
                          <m:t>𝐻</m:t>
                        </m:r>
                        <m:r>
                          <a:rPr lang="en-US" sz="1600" b="0" i="1" smtClean="0">
                            <a:solidFill>
                              <a:srgbClr val="7030A0"/>
                            </a:solidFill>
                            <a:latin typeface="Cambria Math" panose="02040503050406030204" pitchFamily="18" charset="0"/>
                            <a:ea typeface="Cambria Math" panose="02040503050406030204" pitchFamily="18" charset="0"/>
                          </a:rPr>
                          <m:t>≠</m:t>
                        </m:r>
                        <m:sSub>
                          <m:sSubPr>
                            <m:ctrlPr>
                              <a:rPr lang="en-US" sz="1600" b="0" i="1" smtClean="0">
                                <a:solidFill>
                                  <a:srgbClr val="7030A0"/>
                                </a:solidFill>
                                <a:latin typeface="Cambria Math" panose="02040503050406030204" pitchFamily="18" charset="0"/>
                                <a:ea typeface="Cambria Math" panose="02040503050406030204" pitchFamily="18" charset="0"/>
                              </a:rPr>
                            </m:ctrlPr>
                          </m:sSubPr>
                          <m:e>
                            <m:r>
                              <a:rPr lang="en-US" sz="1600" b="0" i="1" smtClean="0">
                                <a:solidFill>
                                  <a:srgbClr val="7030A0"/>
                                </a:solidFill>
                                <a:latin typeface="Cambria Math" panose="02040503050406030204" pitchFamily="18" charset="0"/>
                                <a:ea typeface="Cambria Math" panose="02040503050406030204" pitchFamily="18" charset="0"/>
                              </a:rPr>
                              <m:t>𝑅</m:t>
                            </m:r>
                          </m:e>
                          <m:sub>
                            <m:r>
                              <a:rPr lang="en-US" sz="1600" b="0" i="1" smtClean="0">
                                <a:solidFill>
                                  <a:srgbClr val="7030A0"/>
                                </a:solidFill>
                                <a:latin typeface="Cambria Math" panose="02040503050406030204" pitchFamily="18" charset="0"/>
                                <a:ea typeface="Cambria Math" panose="02040503050406030204" pitchFamily="18" charset="0"/>
                              </a:rPr>
                              <m:t>𝑌</m:t>
                            </m:r>
                          </m:sub>
                        </m:sSub>
                        <m:d>
                          <m:dPr>
                            <m:ctrlPr>
                              <a:rPr lang="en-US" sz="1600" b="0" i="1" smtClean="0">
                                <a:solidFill>
                                  <a:srgbClr val="7030A0"/>
                                </a:solidFill>
                                <a:latin typeface="Cambria Math" panose="02040503050406030204" pitchFamily="18" charset="0"/>
                                <a:ea typeface="Cambria Math" panose="02040503050406030204" pitchFamily="18" charset="0"/>
                              </a:rPr>
                            </m:ctrlPr>
                          </m:dPr>
                          <m:e>
                            <m:box>
                              <m:boxPr>
                                <m:ctrlPr>
                                  <a:rPr lang="en-US" sz="1600"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sz="1600" b="0" i="1" smtClean="0">
                                        <a:solidFill>
                                          <a:srgbClr val="7030A0"/>
                                        </a:solidFill>
                                        <a:latin typeface="Cambria Math" panose="02040503050406030204" pitchFamily="18" charset="0"/>
                                        <a:ea typeface="Cambria Math" panose="02040503050406030204" pitchFamily="18" charset="0"/>
                                      </a:rPr>
                                    </m:ctrlPr>
                                  </m:fPr>
                                  <m:num>
                                    <m:r>
                                      <a:rPr lang="en-US" sz="1600" b="0" i="1" smtClean="0">
                                        <a:solidFill>
                                          <a:srgbClr val="7030A0"/>
                                        </a:solidFill>
                                        <a:latin typeface="Cambria Math" panose="02040503050406030204" pitchFamily="18" charset="0"/>
                                        <a:ea typeface="Cambria Math" panose="02040503050406030204" pitchFamily="18" charset="0"/>
                                      </a:rPr>
                                      <m:t>𝜋</m:t>
                                    </m:r>
                                  </m:num>
                                  <m:den>
                                    <m:r>
                                      <a:rPr lang="en-US" sz="1600" b="0" i="1" smtClean="0">
                                        <a:solidFill>
                                          <a:srgbClr val="7030A0"/>
                                        </a:solidFill>
                                        <a:latin typeface="Cambria Math" panose="02040503050406030204" pitchFamily="18" charset="0"/>
                                        <a:ea typeface="Cambria Math" panose="02040503050406030204" pitchFamily="18" charset="0"/>
                                      </a:rPr>
                                      <m:t>2</m:t>
                                    </m:r>
                                  </m:den>
                                </m:f>
                              </m:e>
                            </m:box>
                          </m:e>
                        </m:d>
                      </m:oMath>
                    </m:oMathPara>
                  </a14:m>
                  <a:endParaRPr lang="en-US" dirty="0">
                    <a:solidFill>
                      <a:srgbClr val="7030A0"/>
                    </a:solidFill>
                  </a:endParaRPr>
                </a:p>
              </p:txBody>
            </p:sp>
          </mc:Choice>
          <mc:Fallback xmlns="">
            <p:sp>
              <p:nvSpPr>
                <p:cNvPr id="40" name="TextBox 39">
                  <a:extLst>
                    <a:ext uri="{FF2B5EF4-FFF2-40B4-BE49-F238E27FC236}">
                      <a16:creationId xmlns:a16="http://schemas.microsoft.com/office/drawing/2014/main" id="{15CC73BE-F461-20E6-7017-913F7B2EE6DE}"/>
                    </a:ext>
                  </a:extLst>
                </p:cNvPr>
                <p:cNvSpPr txBox="1">
                  <a:spLocks noRot="1" noChangeAspect="1" noMove="1" noResize="1" noEditPoints="1" noAdjustHandles="1" noChangeArrowheads="1" noChangeShapeType="1" noTextEdit="1"/>
                </p:cNvSpPr>
                <p:nvPr/>
              </p:nvSpPr>
              <p:spPr>
                <a:xfrm>
                  <a:off x="6675107" y="4496562"/>
                  <a:ext cx="1274176" cy="380104"/>
                </a:xfrm>
                <a:prstGeom prst="rect">
                  <a:avLst/>
                </a:prstGeom>
                <a:blipFill>
                  <a:blip r:embed="rId10"/>
                  <a:stretch>
                    <a:fillRect b="-161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3942DBE-BB59-97E6-F37B-73557C3F684F}"/>
                    </a:ext>
                  </a:extLst>
                </p:cNvPr>
                <p:cNvSpPr txBox="1"/>
                <p:nvPr/>
              </p:nvSpPr>
              <p:spPr>
                <a:xfrm>
                  <a:off x="6478376" y="4834637"/>
                  <a:ext cx="2179922" cy="380104"/>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panose="02040503050406030204" pitchFamily="18" charset="0"/>
                          </a:rPr>
                          <m:t>𝐻𝐻</m:t>
                        </m:r>
                        <m:r>
                          <a:rPr lang="en-US" sz="1600" b="0" i="1" smtClean="0">
                            <a:solidFill>
                              <a:srgbClr val="7030A0"/>
                            </a:solidFill>
                            <a:latin typeface="Cambria Math" panose="02040503050406030204" pitchFamily="18" charset="0"/>
                            <a:ea typeface="Cambria Math" panose="02040503050406030204" pitchFamily="18" charset="0"/>
                          </a:rPr>
                          <m:t>=</m:t>
                        </m:r>
                        <m:sSub>
                          <m:sSubPr>
                            <m:ctrlPr>
                              <a:rPr lang="en-US" sz="1600" b="0" i="1" smtClean="0">
                                <a:solidFill>
                                  <a:srgbClr val="7030A0"/>
                                </a:solidFill>
                                <a:latin typeface="Cambria Math" panose="02040503050406030204" pitchFamily="18" charset="0"/>
                                <a:ea typeface="Cambria Math" panose="02040503050406030204" pitchFamily="18" charset="0"/>
                              </a:rPr>
                            </m:ctrlPr>
                          </m:sSubPr>
                          <m:e>
                            <m:r>
                              <a:rPr lang="en-US" sz="1600" b="0" i="1" smtClean="0">
                                <a:solidFill>
                                  <a:srgbClr val="7030A0"/>
                                </a:solidFill>
                                <a:latin typeface="Cambria Math" panose="02040503050406030204" pitchFamily="18" charset="0"/>
                                <a:ea typeface="Cambria Math" panose="02040503050406030204" pitchFamily="18" charset="0"/>
                              </a:rPr>
                              <m:t>𝑅</m:t>
                            </m:r>
                          </m:e>
                          <m:sub>
                            <m:r>
                              <a:rPr lang="en-US" sz="1600" b="0" i="1" smtClean="0">
                                <a:solidFill>
                                  <a:srgbClr val="7030A0"/>
                                </a:solidFill>
                                <a:latin typeface="Cambria Math" panose="02040503050406030204" pitchFamily="18" charset="0"/>
                                <a:ea typeface="Cambria Math" panose="02040503050406030204" pitchFamily="18" charset="0"/>
                              </a:rPr>
                              <m:t>𝑌</m:t>
                            </m:r>
                          </m:sub>
                        </m:sSub>
                        <m:d>
                          <m:dPr>
                            <m:ctrlPr>
                              <a:rPr lang="en-US" sz="1600" b="0" i="1" smtClean="0">
                                <a:solidFill>
                                  <a:srgbClr val="7030A0"/>
                                </a:solidFill>
                                <a:latin typeface="Cambria Math" panose="02040503050406030204" pitchFamily="18" charset="0"/>
                                <a:ea typeface="Cambria Math" panose="02040503050406030204" pitchFamily="18" charset="0"/>
                              </a:rPr>
                            </m:ctrlPr>
                          </m:dPr>
                          <m:e>
                            <m:box>
                              <m:boxPr>
                                <m:ctrlPr>
                                  <a:rPr lang="en-US" sz="1600"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sz="1600" b="0" i="1" smtClean="0">
                                        <a:solidFill>
                                          <a:srgbClr val="7030A0"/>
                                        </a:solidFill>
                                        <a:latin typeface="Cambria Math" panose="02040503050406030204" pitchFamily="18" charset="0"/>
                                        <a:ea typeface="Cambria Math" panose="02040503050406030204" pitchFamily="18" charset="0"/>
                                      </a:rPr>
                                    </m:ctrlPr>
                                  </m:fPr>
                                  <m:num>
                                    <m:r>
                                      <a:rPr lang="en-US" sz="1600" b="0" i="1" smtClean="0">
                                        <a:solidFill>
                                          <a:srgbClr val="7030A0"/>
                                        </a:solidFill>
                                        <a:latin typeface="Cambria Math" panose="02040503050406030204" pitchFamily="18" charset="0"/>
                                        <a:ea typeface="Cambria Math" panose="02040503050406030204" pitchFamily="18" charset="0"/>
                                      </a:rPr>
                                      <m:t>𝜋</m:t>
                                    </m:r>
                                  </m:num>
                                  <m:den>
                                    <m:r>
                                      <a:rPr lang="en-US" sz="1600" b="0" i="1" smtClean="0">
                                        <a:solidFill>
                                          <a:srgbClr val="7030A0"/>
                                        </a:solidFill>
                                        <a:latin typeface="Cambria Math" panose="02040503050406030204" pitchFamily="18" charset="0"/>
                                        <a:ea typeface="Cambria Math" panose="02040503050406030204" pitchFamily="18" charset="0"/>
                                      </a:rPr>
                                      <m:t>2</m:t>
                                    </m:r>
                                  </m:den>
                                </m:f>
                              </m:e>
                            </m:box>
                          </m:e>
                        </m:d>
                        <m:sSub>
                          <m:sSubPr>
                            <m:ctrlPr>
                              <a:rPr lang="en-US" sz="1600" i="1">
                                <a:solidFill>
                                  <a:srgbClr val="7030A0"/>
                                </a:solidFill>
                                <a:latin typeface="Cambria Math" panose="02040503050406030204" pitchFamily="18" charset="0"/>
                                <a:ea typeface="Cambria Math" panose="02040503050406030204" pitchFamily="18" charset="0"/>
                              </a:rPr>
                            </m:ctrlPr>
                          </m:sSubPr>
                          <m:e>
                            <m:r>
                              <a:rPr lang="en-US" sz="1600" i="1">
                                <a:solidFill>
                                  <a:srgbClr val="7030A0"/>
                                </a:solidFill>
                                <a:latin typeface="Cambria Math" panose="02040503050406030204" pitchFamily="18" charset="0"/>
                                <a:ea typeface="Cambria Math" panose="02040503050406030204" pitchFamily="18" charset="0"/>
                              </a:rPr>
                              <m:t>𝑅</m:t>
                            </m:r>
                          </m:e>
                          <m:sub>
                            <m:r>
                              <a:rPr lang="en-US" sz="1600" i="1">
                                <a:solidFill>
                                  <a:srgbClr val="7030A0"/>
                                </a:solidFill>
                                <a:latin typeface="Cambria Math" panose="02040503050406030204" pitchFamily="18" charset="0"/>
                                <a:ea typeface="Cambria Math" panose="02040503050406030204" pitchFamily="18" charset="0"/>
                              </a:rPr>
                              <m:t>𝑌</m:t>
                            </m:r>
                          </m:sub>
                        </m:sSub>
                        <m:d>
                          <m:dPr>
                            <m:ctrlPr>
                              <a:rPr lang="en-US" sz="1600" i="1">
                                <a:solidFill>
                                  <a:srgbClr val="7030A0"/>
                                </a:solidFill>
                                <a:latin typeface="Cambria Math" panose="02040503050406030204" pitchFamily="18" charset="0"/>
                                <a:ea typeface="Cambria Math" panose="02040503050406030204" pitchFamily="18" charset="0"/>
                              </a:rPr>
                            </m:ctrlPr>
                          </m:dPr>
                          <m:e>
                            <m:r>
                              <a:rPr lang="en-US" sz="1600" b="0" i="1" smtClean="0">
                                <a:solidFill>
                                  <a:srgbClr val="7030A0"/>
                                </a:solidFill>
                                <a:latin typeface="Cambria Math" panose="02040503050406030204" pitchFamily="18" charset="0"/>
                                <a:ea typeface="Cambria Math" panose="02040503050406030204" pitchFamily="18" charset="0"/>
                              </a:rPr>
                              <m:t>−</m:t>
                            </m:r>
                            <m:box>
                              <m:boxPr>
                                <m:ctrlPr>
                                  <a:rPr lang="en-US" sz="1600" i="1">
                                    <a:solidFill>
                                      <a:srgbClr val="7030A0"/>
                                    </a:solidFill>
                                    <a:latin typeface="Cambria Math" panose="02040503050406030204" pitchFamily="18" charset="0"/>
                                    <a:ea typeface="Cambria Math" panose="02040503050406030204" pitchFamily="18" charset="0"/>
                                  </a:rPr>
                                </m:ctrlPr>
                              </m:boxPr>
                              <m:e>
                                <m:argPr>
                                  <m:argSz m:val="-1"/>
                                </m:argPr>
                                <m:f>
                                  <m:fPr>
                                    <m:ctrlPr>
                                      <a:rPr lang="en-US" sz="1600" i="1">
                                        <a:solidFill>
                                          <a:srgbClr val="7030A0"/>
                                        </a:solidFill>
                                        <a:latin typeface="Cambria Math" panose="02040503050406030204" pitchFamily="18" charset="0"/>
                                        <a:ea typeface="Cambria Math" panose="02040503050406030204" pitchFamily="18" charset="0"/>
                                      </a:rPr>
                                    </m:ctrlPr>
                                  </m:fPr>
                                  <m:num>
                                    <m:r>
                                      <a:rPr lang="en-US" sz="1600" i="1">
                                        <a:solidFill>
                                          <a:srgbClr val="7030A0"/>
                                        </a:solidFill>
                                        <a:latin typeface="Cambria Math" panose="02040503050406030204" pitchFamily="18" charset="0"/>
                                        <a:ea typeface="Cambria Math" panose="02040503050406030204" pitchFamily="18" charset="0"/>
                                      </a:rPr>
                                      <m:t>𝜋</m:t>
                                    </m:r>
                                  </m:num>
                                  <m:den>
                                    <m:r>
                                      <a:rPr lang="en-US" sz="1600" i="1">
                                        <a:solidFill>
                                          <a:srgbClr val="7030A0"/>
                                        </a:solidFill>
                                        <a:latin typeface="Cambria Math" panose="02040503050406030204" pitchFamily="18" charset="0"/>
                                        <a:ea typeface="Cambria Math" panose="02040503050406030204" pitchFamily="18" charset="0"/>
                                      </a:rPr>
                                      <m:t>2</m:t>
                                    </m:r>
                                  </m:den>
                                </m:f>
                              </m:e>
                            </m:box>
                          </m:e>
                        </m:d>
                      </m:oMath>
                    </m:oMathPara>
                  </a14:m>
                  <a:endParaRPr lang="en-US" sz="1600" dirty="0">
                    <a:solidFill>
                      <a:srgbClr val="7030A0"/>
                    </a:solidFill>
                  </a:endParaRPr>
                </a:p>
              </p:txBody>
            </p:sp>
          </mc:Choice>
          <mc:Fallback xmlns="">
            <p:sp>
              <p:nvSpPr>
                <p:cNvPr id="45" name="TextBox 44">
                  <a:extLst>
                    <a:ext uri="{FF2B5EF4-FFF2-40B4-BE49-F238E27FC236}">
                      <a16:creationId xmlns:a16="http://schemas.microsoft.com/office/drawing/2014/main" id="{83942DBE-BB59-97E6-F37B-73557C3F684F}"/>
                    </a:ext>
                  </a:extLst>
                </p:cNvPr>
                <p:cNvSpPr txBox="1">
                  <a:spLocks noRot="1" noChangeAspect="1" noMove="1" noResize="1" noEditPoints="1" noAdjustHandles="1" noChangeArrowheads="1" noChangeShapeType="1" noTextEdit="1"/>
                </p:cNvSpPr>
                <p:nvPr/>
              </p:nvSpPr>
              <p:spPr>
                <a:xfrm>
                  <a:off x="6478376" y="4834637"/>
                  <a:ext cx="2179922" cy="380104"/>
                </a:xfrm>
                <a:prstGeom prst="rect">
                  <a:avLst/>
                </a:prstGeom>
                <a:blipFill>
                  <a:blip r:embed="rId11"/>
                  <a:stretch>
                    <a:fillRect/>
                  </a:stretch>
                </a:blipFill>
                <a:ln>
                  <a:noFill/>
                </a:ln>
              </p:spPr>
              <p:txBody>
                <a:bodyPr/>
                <a:lstStyle/>
                <a:p>
                  <a:r>
                    <a:rPr lang="en-US">
                      <a:noFill/>
                    </a:rPr>
                    <a:t> </a:t>
                  </a:r>
                </a:p>
              </p:txBody>
            </p:sp>
          </mc:Fallback>
        </mc:AlternateContent>
      </p:grpSp>
      <p:sp>
        <p:nvSpPr>
          <p:cNvPr id="50" name="Rectangle 49">
            <a:extLst>
              <a:ext uri="{FF2B5EF4-FFF2-40B4-BE49-F238E27FC236}">
                <a16:creationId xmlns:a16="http://schemas.microsoft.com/office/drawing/2014/main" id="{1DF7C0A9-EFF1-F518-B3E4-4AE230EDA0D4}"/>
              </a:ext>
            </a:extLst>
          </p:cNvPr>
          <p:cNvSpPr/>
          <p:nvPr/>
        </p:nvSpPr>
        <p:spPr>
          <a:xfrm>
            <a:off x="6064018" y="5136357"/>
            <a:ext cx="160188" cy="10057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99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right)">
                                      <p:cBhvr>
                                        <p:cTn id="37" dur="500"/>
                                        <p:tgtEl>
                                          <p:spTgt spid="25"/>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left)">
                                      <p:cBhvr>
                                        <p:cTn id="55" dur="500"/>
                                        <p:tgtEl>
                                          <p:spTgt spid="49"/>
                                        </p:tgtEl>
                                      </p:cBhvr>
                                    </p:animEffect>
                                  </p:childTnLst>
                                </p:cTn>
                              </p:par>
                            </p:childTnLst>
                          </p:cTn>
                        </p:par>
                        <p:par>
                          <p:cTn id="56" fill="hold">
                            <p:stCondLst>
                              <p:cond delay="500"/>
                            </p:stCondLst>
                            <p:childTnLst>
                              <p:par>
                                <p:cTn id="57" presetID="16" presetClass="entr" presetSubtype="21"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barn(inVertical)">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49"/>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0"/>
                                        </p:tgtEl>
                                        <p:attrNameLst>
                                          <p:attrName>style.visibility</p:attrName>
                                        </p:attrNameLst>
                                      </p:cBhvr>
                                      <p:to>
                                        <p:strVal val="hidden"/>
                                      </p:to>
                                    </p:set>
                                  </p:childTnLst>
                                </p:cTn>
                              </p:par>
                            </p:childTnLst>
                          </p:cTn>
                        </p:par>
                        <p:par>
                          <p:cTn id="66" fill="hold">
                            <p:stCondLst>
                              <p:cond delay="0"/>
                            </p:stCondLst>
                            <p:childTnLst>
                              <p:par>
                                <p:cTn id="67" presetID="22" presetClass="entr" presetSubtype="2"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right)">
                                      <p:cBhvr>
                                        <p:cTn id="69" dur="500"/>
                                        <p:tgtEl>
                                          <p:spTgt spid="31"/>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up)">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down)">
                                      <p:cBhvr>
                                        <p:cTn id="78" dur="500"/>
                                        <p:tgtEl>
                                          <p:spTgt spid="43"/>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up)">
                                      <p:cBhvr>
                                        <p:cTn id="86" dur="500"/>
                                        <p:tgtEl>
                                          <p:spTgt spid="44"/>
                                        </p:tgtEl>
                                      </p:cBhvr>
                                    </p:animEffect>
                                  </p:childTnLst>
                                </p:cTn>
                              </p:par>
                            </p:childTnLst>
                          </p:cTn>
                        </p:par>
                        <p:par>
                          <p:cTn id="87" fill="hold">
                            <p:stCondLst>
                              <p:cond delay="1500"/>
                            </p:stCondLst>
                            <p:childTnLst>
                              <p:par>
                                <p:cTn id="88" presetID="22" presetClass="entr" presetSubtype="8" fill="hold" grpId="0" nodeType="after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left)">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right)">
                                      <p:cBhvr>
                                        <p:cTn id="95" dur="500"/>
                                        <p:tgtEl>
                                          <p:spTgt spid="37"/>
                                        </p:tgtEl>
                                      </p:cBhvr>
                                    </p:animEffec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up)">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wipe(left)">
                                      <p:cBhvr>
                                        <p:cTn id="104" dur="500"/>
                                        <p:tgtEl>
                                          <p:spTgt spid="7"/>
                                        </p:tgtEl>
                                      </p:cBhvr>
                                    </p:animEffect>
                                  </p:childTnLst>
                                </p:cTn>
                              </p:par>
                            </p:childTnLst>
                          </p:cTn>
                        </p:par>
                        <p:par>
                          <p:cTn id="105" fill="hold">
                            <p:stCondLst>
                              <p:cond delay="500"/>
                            </p:stCondLst>
                            <p:childTnLst>
                              <p:par>
                                <p:cTn id="106" presetID="22" presetClass="entr" presetSubtype="4" fill="hold" grpId="0" nodeType="afterEffect">
                                  <p:stCondLst>
                                    <p:cond delay="0"/>
                                  </p:stCondLst>
                                  <p:childTnLst>
                                    <p:set>
                                      <p:cBhvr>
                                        <p:cTn id="107" dur="1" fill="hold">
                                          <p:stCondLst>
                                            <p:cond delay="0"/>
                                          </p:stCondLst>
                                        </p:cTn>
                                        <p:tgtEl>
                                          <p:spTgt spid="9"/>
                                        </p:tgtEl>
                                        <p:attrNameLst>
                                          <p:attrName>style.visibility</p:attrName>
                                        </p:attrNameLst>
                                      </p:cBhvr>
                                      <p:to>
                                        <p:strVal val="visible"/>
                                      </p:to>
                                    </p:set>
                                    <p:animEffect transition="in" filter="wipe(down)">
                                      <p:cBhvr>
                                        <p:cTn id="108" dur="500"/>
                                        <p:tgtEl>
                                          <p:spTgt spid="9"/>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wipe(up)">
                                      <p:cBhvr>
                                        <p:cTn id="112" dur="500"/>
                                        <p:tgtEl>
                                          <p:spTgt spid="13"/>
                                        </p:tgtEl>
                                      </p:cBhvr>
                                    </p:animEffect>
                                  </p:childTnLst>
                                </p:cTn>
                              </p:par>
                            </p:childTnLst>
                          </p:cTn>
                        </p:par>
                        <p:par>
                          <p:cTn id="113" fill="hold">
                            <p:stCondLst>
                              <p:cond delay="1500"/>
                            </p:stCondLst>
                            <p:childTnLst>
                              <p:par>
                                <p:cTn id="114" presetID="22" presetClass="entr" presetSubtype="1" fill="hold" grpId="0"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wipe(up)">
                                      <p:cBhvr>
                                        <p:cTn id="1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7" grpId="0"/>
      <p:bldP spid="8" grpId="0"/>
      <p:bldP spid="9" grpId="0" animBg="1"/>
      <p:bldP spid="11" grpId="0" animBg="1"/>
      <p:bldP spid="12" grpId="0" animBg="1"/>
      <p:bldP spid="50" grpId="0" animBg="1"/>
      <p:bldP spid="5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EF2434-D985-D7F0-E96C-42EC19CF11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5675" y="4588288"/>
            <a:ext cx="3402769" cy="1911668"/>
          </a:xfrm>
          <a:prstGeom prst="rect">
            <a:avLst/>
          </a:prstGeom>
          <a:ln>
            <a:noFill/>
          </a:ln>
        </p:spPr>
      </p:pic>
      <p:pic>
        <p:nvPicPr>
          <p:cNvPr id="5" name="Picture 4">
            <a:extLst>
              <a:ext uri="{FF2B5EF4-FFF2-40B4-BE49-F238E27FC236}">
                <a16:creationId xmlns:a16="http://schemas.microsoft.com/office/drawing/2014/main" id="{B4E8D470-268E-C607-BE11-2226F65202C8}"/>
              </a:ext>
            </a:extLst>
          </p:cNvPr>
          <p:cNvPicPr>
            <a:picLocks noChangeAspect="1"/>
          </p:cNvPicPr>
          <p:nvPr/>
        </p:nvPicPr>
        <p:blipFill>
          <a:blip r:embed="rId3"/>
          <a:stretch>
            <a:fillRect/>
          </a:stretch>
        </p:blipFill>
        <p:spPr>
          <a:xfrm>
            <a:off x="300514" y="1421952"/>
            <a:ext cx="4630537" cy="3400440"/>
          </a:xfrm>
          <a:prstGeom prst="rect">
            <a:avLst/>
          </a:prstGeom>
          <a:ln>
            <a:solidFill>
              <a:schemeClr val="tx1"/>
            </a:solidFill>
          </a:ln>
        </p:spPr>
      </p:pic>
      <p:pic>
        <p:nvPicPr>
          <p:cNvPr id="9" name="Picture 8">
            <a:extLst>
              <a:ext uri="{FF2B5EF4-FFF2-40B4-BE49-F238E27FC236}">
                <a16:creationId xmlns:a16="http://schemas.microsoft.com/office/drawing/2014/main" id="{F968328D-67F1-08C7-1F45-BD03681862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457" y="5111220"/>
            <a:ext cx="4578044" cy="1513741"/>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8</a:t>
            </a:r>
            <a:br>
              <a:rPr lang="en-US" sz="2400" b="1" dirty="0">
                <a:solidFill>
                  <a:srgbClr val="0070C0"/>
                </a:solidFill>
                <a:latin typeface="+mn-lt"/>
              </a:rPr>
            </a:br>
            <a:r>
              <a:rPr lang="en-US" sz="2400" dirty="0">
                <a:latin typeface="+mn-lt"/>
              </a:rPr>
              <a:t>phase_kickback.ipynb</a:t>
            </a:r>
          </a:p>
        </p:txBody>
      </p:sp>
      <p:sp>
        <p:nvSpPr>
          <p:cNvPr id="41" name="Rectangle 40">
            <a:extLst>
              <a:ext uri="{FF2B5EF4-FFF2-40B4-BE49-F238E27FC236}">
                <a16:creationId xmlns:a16="http://schemas.microsoft.com/office/drawing/2014/main" id="{99ACE150-F503-032B-E42A-78D3057E33C8}"/>
              </a:ext>
            </a:extLst>
          </p:cNvPr>
          <p:cNvSpPr/>
          <p:nvPr/>
        </p:nvSpPr>
        <p:spPr>
          <a:xfrm>
            <a:off x="1861514" y="5290046"/>
            <a:ext cx="587723" cy="8702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1845349-CF8E-3267-C892-2AF1A561FF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3809" y="469078"/>
            <a:ext cx="3402767" cy="1911667"/>
          </a:xfrm>
          <a:prstGeom prst="rect">
            <a:avLst/>
          </a:prstGeom>
          <a:ln>
            <a:noFill/>
          </a:ln>
        </p:spPr>
      </p:pic>
      <p:pic>
        <p:nvPicPr>
          <p:cNvPr id="15" name="Picture 14">
            <a:extLst>
              <a:ext uri="{FF2B5EF4-FFF2-40B4-BE49-F238E27FC236}">
                <a16:creationId xmlns:a16="http://schemas.microsoft.com/office/drawing/2014/main" id="{26CB5E33-B2C2-CE21-EA0B-C81BB3F41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63807" y="2565588"/>
            <a:ext cx="3402769" cy="1911668"/>
          </a:xfrm>
          <a:prstGeom prst="rect">
            <a:avLst/>
          </a:prstGeom>
          <a:ln>
            <a:noFill/>
          </a:ln>
        </p:spPr>
      </p:pic>
      <p:grpSp>
        <p:nvGrpSpPr>
          <p:cNvPr id="34" name="Group 33">
            <a:extLst>
              <a:ext uri="{FF2B5EF4-FFF2-40B4-BE49-F238E27FC236}">
                <a16:creationId xmlns:a16="http://schemas.microsoft.com/office/drawing/2014/main" id="{92772C9E-9D0F-1482-1546-7D1FCD76B7B7}"/>
              </a:ext>
            </a:extLst>
          </p:cNvPr>
          <p:cNvGrpSpPr/>
          <p:nvPr/>
        </p:nvGrpSpPr>
        <p:grpSpPr>
          <a:xfrm>
            <a:off x="4060575" y="1768854"/>
            <a:ext cx="739357" cy="369332"/>
            <a:chOff x="4968362" y="2079211"/>
            <a:chExt cx="739357" cy="369332"/>
          </a:xfrm>
        </p:grpSpPr>
        <p:cxnSp>
          <p:nvCxnSpPr>
            <p:cNvPr id="36" name="Straight Arrow Connector 35">
              <a:extLst>
                <a:ext uri="{FF2B5EF4-FFF2-40B4-BE49-F238E27FC236}">
                  <a16:creationId xmlns:a16="http://schemas.microsoft.com/office/drawing/2014/main" id="{0F21AE81-B4C9-712E-847B-E7B0D5BBC89A}"/>
                </a:ext>
              </a:extLst>
            </p:cNvPr>
            <p:cNvCxnSpPr>
              <a:cxnSpLocks/>
            </p:cNvCxnSpPr>
            <p:nvPr/>
          </p:nvCxnSpPr>
          <p:spPr>
            <a:xfrm flipH="1">
              <a:off x="4968362" y="2263877"/>
              <a:ext cx="3989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921B943-C009-DBD4-6744-0CD46473802C}"/>
                </a:ext>
              </a:extLst>
            </p:cNvPr>
            <p:cNvSpPr txBox="1"/>
            <p:nvPr/>
          </p:nvSpPr>
          <p:spPr>
            <a:xfrm>
              <a:off x="5324261"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CF28A13-B03A-4B2C-4AEB-06156C112A8F}"/>
              </a:ext>
            </a:extLst>
          </p:cNvPr>
          <p:cNvGrpSpPr/>
          <p:nvPr/>
        </p:nvGrpSpPr>
        <p:grpSpPr>
          <a:xfrm>
            <a:off x="2729629" y="1956700"/>
            <a:ext cx="1076632" cy="369332"/>
            <a:chOff x="4704120" y="2356972"/>
            <a:chExt cx="1076632" cy="369332"/>
          </a:xfrm>
        </p:grpSpPr>
        <p:cxnSp>
          <p:nvCxnSpPr>
            <p:cNvPr id="48" name="Straight Arrow Connector 47">
              <a:extLst>
                <a:ext uri="{FF2B5EF4-FFF2-40B4-BE49-F238E27FC236}">
                  <a16:creationId xmlns:a16="http://schemas.microsoft.com/office/drawing/2014/main" id="{804AD8F5-40F9-487C-1A58-35B83DD5E2B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1C4A32-6999-1D6E-447E-404578C4CB6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2CFF000-8AA5-1618-347A-3B913A81E83C}"/>
              </a:ext>
            </a:extLst>
          </p:cNvPr>
          <p:cNvGrpSpPr/>
          <p:nvPr/>
        </p:nvGrpSpPr>
        <p:grpSpPr>
          <a:xfrm>
            <a:off x="2408739" y="2552198"/>
            <a:ext cx="1068643" cy="369332"/>
            <a:chOff x="3647644" y="4910075"/>
            <a:chExt cx="1068643" cy="369332"/>
          </a:xfrm>
        </p:grpSpPr>
        <p:sp>
          <p:nvSpPr>
            <p:cNvPr id="51" name="TextBox 50">
              <a:extLst>
                <a:ext uri="{FF2B5EF4-FFF2-40B4-BE49-F238E27FC236}">
                  <a16:creationId xmlns:a16="http://schemas.microsoft.com/office/drawing/2014/main" id="{CB873113-8430-393D-3FA0-AEA3A43AF9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E339D82-B854-8724-7ED3-80E7B2C7D6B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708B1BE-ED90-8389-BC72-54FFCEF19B34}"/>
              </a:ext>
            </a:extLst>
          </p:cNvPr>
          <p:cNvGrpSpPr/>
          <p:nvPr/>
        </p:nvGrpSpPr>
        <p:grpSpPr>
          <a:xfrm>
            <a:off x="2407791" y="3159939"/>
            <a:ext cx="1064340" cy="369332"/>
            <a:chOff x="3647644" y="5421073"/>
            <a:chExt cx="1064340" cy="369332"/>
          </a:xfrm>
        </p:grpSpPr>
        <p:sp>
          <p:nvSpPr>
            <p:cNvPr id="54" name="TextBox 53">
              <a:extLst>
                <a:ext uri="{FF2B5EF4-FFF2-40B4-BE49-F238E27FC236}">
                  <a16:creationId xmlns:a16="http://schemas.microsoft.com/office/drawing/2014/main" id="{A44344DB-35C6-90D8-A1BC-7E79ECFBEEA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482656C7-365F-5234-764E-90F1568FC76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53F8DA2-0D33-38AF-F849-589CC2F70C5F}"/>
              </a:ext>
            </a:extLst>
          </p:cNvPr>
          <p:cNvGrpSpPr/>
          <p:nvPr/>
        </p:nvGrpSpPr>
        <p:grpSpPr>
          <a:xfrm>
            <a:off x="2391031" y="3755437"/>
            <a:ext cx="1068643" cy="369332"/>
            <a:chOff x="3647644" y="5359159"/>
            <a:chExt cx="1068643" cy="369332"/>
          </a:xfrm>
        </p:grpSpPr>
        <p:sp>
          <p:nvSpPr>
            <p:cNvPr id="57" name="TextBox 56">
              <a:extLst>
                <a:ext uri="{FF2B5EF4-FFF2-40B4-BE49-F238E27FC236}">
                  <a16:creationId xmlns:a16="http://schemas.microsoft.com/office/drawing/2014/main" id="{936B0691-85A7-B9AE-4059-27ACF341875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9DED64EF-36A7-AF91-BFE3-E7C4FA13FB5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E30E51C1-8A29-766C-BBFA-66AF0C139E87}"/>
              </a:ext>
            </a:extLst>
          </p:cNvPr>
          <p:cNvSpPr txBox="1"/>
          <p:nvPr/>
        </p:nvSpPr>
        <p:spPr>
          <a:xfrm>
            <a:off x="2686051" y="5028830"/>
            <a:ext cx="6234545" cy="1323439"/>
          </a:xfrm>
          <a:prstGeom prst="rect">
            <a:avLst/>
          </a:prstGeom>
          <a:solidFill>
            <a:schemeClr val="bg1"/>
          </a:solidFill>
          <a:ln>
            <a:solidFill>
              <a:srgbClr val="7030A0"/>
            </a:solidFill>
          </a:ln>
          <a:effectLst>
            <a:outerShdw blurRad="50800" dist="38100" dir="2700000" algn="tl" rotWithShape="0">
              <a:prstClr val="black">
                <a:alpha val="40000"/>
              </a:prstClr>
            </a:outerShdw>
          </a:effectLst>
        </p:spPr>
        <p:txBody>
          <a:bodyPr wrap="square" rtlCol="0">
            <a:spAutoFit/>
          </a:bodyPr>
          <a:lstStyle/>
          <a:p>
            <a:r>
              <a:rPr lang="en-US" sz="1600" dirty="0">
                <a:solidFill>
                  <a:srgbClr val="7030A0"/>
                </a:solidFill>
              </a:rPr>
              <a:t>Unlike CNOT, CCNOT, or CSWAP, a </a:t>
            </a:r>
            <a:r>
              <a:rPr lang="en-US" sz="1600" b="1" dirty="0">
                <a:solidFill>
                  <a:srgbClr val="7030A0"/>
                </a:solidFill>
              </a:rPr>
              <a:t>CPHASE</a:t>
            </a:r>
            <a:r>
              <a:rPr lang="en-US" sz="1600" dirty="0">
                <a:solidFill>
                  <a:srgbClr val="7030A0"/>
                </a:solidFill>
              </a:rPr>
              <a:t> applies a phase shift </a:t>
            </a:r>
            <a:r>
              <a:rPr lang="en-US" sz="1600" i="1" dirty="0">
                <a:solidFill>
                  <a:srgbClr val="7030A0"/>
                </a:solidFill>
              </a:rPr>
              <a:t>symmetrically</a:t>
            </a:r>
            <a:r>
              <a:rPr lang="en-US" sz="1600" dirty="0">
                <a:solidFill>
                  <a:srgbClr val="7030A0"/>
                </a:solidFill>
              </a:rPr>
              <a:t> (to both target and control lines) but </a:t>
            </a:r>
            <a:r>
              <a:rPr lang="en-US" sz="1600" b="1" dirty="0">
                <a:solidFill>
                  <a:srgbClr val="7030A0"/>
                </a:solidFill>
              </a:rPr>
              <a:t>only when </a:t>
            </a:r>
            <a:r>
              <a:rPr lang="en-US" sz="1600" b="1" u="sng" dirty="0">
                <a:solidFill>
                  <a:srgbClr val="7030A0"/>
                </a:solidFill>
              </a:rPr>
              <a:t>both</a:t>
            </a:r>
            <a:r>
              <a:rPr lang="en-US" sz="1600" b="1" dirty="0">
                <a:solidFill>
                  <a:srgbClr val="7030A0"/>
                </a:solidFill>
              </a:rPr>
              <a:t> qubits are in the |1&gt; state</a:t>
            </a:r>
            <a:r>
              <a:rPr lang="en-US" sz="1600" dirty="0">
                <a:solidFill>
                  <a:srgbClr val="7030A0"/>
                </a:solidFill>
              </a:rPr>
              <a:t>. Therefore, there is no need to differentiate the control and target qubits, and that is why CPHASE is a straight line connecting two qubits with an angle indicator. </a:t>
            </a:r>
            <a:endParaRPr lang="en-US" sz="1600" b="1" dirty="0">
              <a:solidFill>
                <a:srgbClr val="7030A0"/>
              </a:solidFill>
            </a:endParaRPr>
          </a:p>
        </p:txBody>
      </p:sp>
    </p:spTree>
    <p:extLst>
      <p:ext uri="{BB962C8B-B14F-4D97-AF65-F5344CB8AC3E}">
        <p14:creationId xmlns:p14="http://schemas.microsoft.com/office/powerpoint/2010/main" val="375792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right)">
                                      <p:cBhvr>
                                        <p:cTn id="25" dur="500"/>
                                        <p:tgtEl>
                                          <p:spTgt spid="50"/>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right)">
                                      <p:cBhvr>
                                        <p:cTn id="34" dur="500"/>
                                        <p:tgtEl>
                                          <p:spTgt spid="53"/>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barn(inVertical)">
                                      <p:cBhvr>
                                        <p:cTn id="38" dur="500"/>
                                        <p:tgtEl>
                                          <p:spTgt spid="41"/>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par>
                          <p:cTn id="51" fill="hold">
                            <p:stCondLst>
                              <p:cond delay="0"/>
                            </p:stCondLst>
                            <p:childTnLst>
                              <p:par>
                                <p:cTn id="52" presetID="22" presetClass="entr" presetSubtype="2"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right)">
                                      <p:cBhvr>
                                        <p:cTn id="54" dur="500"/>
                                        <p:tgtEl>
                                          <p:spTgt spid="56"/>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4" grpId="0" animBg="1"/>
      <p:bldP spid="2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18945-ACA8-68E4-ABEA-97B97419F2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0915" y="1979066"/>
            <a:ext cx="3665095" cy="2468638"/>
          </a:xfrm>
          <a:prstGeom prst="rect">
            <a:avLst/>
          </a:prstGeom>
        </p:spPr>
      </p:pic>
      <p:pic>
        <p:nvPicPr>
          <p:cNvPr id="17" name="Picture 16">
            <a:extLst>
              <a:ext uri="{FF2B5EF4-FFF2-40B4-BE49-F238E27FC236}">
                <a16:creationId xmlns:a16="http://schemas.microsoft.com/office/drawing/2014/main" id="{F8E8BF66-96A0-8372-1A5F-EDE090655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5675" y="4588288"/>
            <a:ext cx="3402769" cy="1911668"/>
          </a:xfrm>
          <a:prstGeom prst="rect">
            <a:avLst/>
          </a:prstGeom>
          <a:ln>
            <a:noFill/>
          </a:ln>
        </p:spPr>
      </p:pic>
      <p:pic>
        <p:nvPicPr>
          <p:cNvPr id="9" name="Picture 8">
            <a:extLst>
              <a:ext uri="{FF2B5EF4-FFF2-40B4-BE49-F238E27FC236}">
                <a16:creationId xmlns:a16="http://schemas.microsoft.com/office/drawing/2014/main" id="{F968328D-67F1-08C7-1F45-BD03681862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457" y="5111220"/>
            <a:ext cx="4578044" cy="1513741"/>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8</a:t>
            </a:r>
            <a:br>
              <a:rPr lang="en-US" sz="2400" b="1" dirty="0">
                <a:solidFill>
                  <a:srgbClr val="0070C0"/>
                </a:solidFill>
                <a:latin typeface="+mn-lt"/>
              </a:rPr>
            </a:br>
            <a:r>
              <a:rPr lang="en-US" sz="2400" dirty="0">
                <a:latin typeface="+mn-lt"/>
              </a:rPr>
              <a:t>phase_kickback.ipynb</a:t>
            </a:r>
          </a:p>
        </p:txBody>
      </p:sp>
      <p:sp>
        <p:nvSpPr>
          <p:cNvPr id="41" name="Rectangle 40">
            <a:extLst>
              <a:ext uri="{FF2B5EF4-FFF2-40B4-BE49-F238E27FC236}">
                <a16:creationId xmlns:a16="http://schemas.microsoft.com/office/drawing/2014/main" id="{99ACE150-F503-032B-E42A-78D3057E33C8}"/>
              </a:ext>
            </a:extLst>
          </p:cNvPr>
          <p:cNvSpPr/>
          <p:nvPr/>
        </p:nvSpPr>
        <p:spPr>
          <a:xfrm>
            <a:off x="1861514" y="5290046"/>
            <a:ext cx="587723" cy="8702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392E39-F09F-0E14-67F8-223B0C8354DE}"/>
                  </a:ext>
                </a:extLst>
              </p:cNvPr>
              <p:cNvSpPr txBox="1"/>
              <p:nvPr/>
            </p:nvSpPr>
            <p:spPr>
              <a:xfrm>
                <a:off x="5860247" y="845524"/>
                <a:ext cx="2593624" cy="923330"/>
              </a:xfrm>
              <a:prstGeom prst="rect">
                <a:avLst/>
              </a:prstGeom>
              <a:noFill/>
            </p:spPr>
            <p:txBody>
              <a:bodyPr wrap="square" rtlCol="0">
                <a:spAutoFit/>
              </a:bodyPr>
              <a:lstStyle/>
              <a:p>
                <a:pPr algn="ctr"/>
                <a:r>
                  <a:rPr lang="en-US" dirty="0">
                    <a:solidFill>
                      <a:srgbClr val="7030A0"/>
                    </a:solidFill>
                  </a:rPr>
                  <a:t>The </a:t>
                </a:r>
                <a:r>
                  <a:rPr lang="en-US" b="1" dirty="0">
                    <a:solidFill>
                      <a:srgbClr val="7030A0"/>
                    </a:solidFill>
                  </a:rPr>
                  <a:t>CPhase</a:t>
                </a:r>
                <a14:m>
                  <m:oMath xmlns:m="http://schemas.openxmlformats.org/officeDocument/2006/math">
                    <m:d>
                      <m:dPr>
                        <m:ctrlPr>
                          <a:rPr lang="en-US" i="1" smtClean="0">
                            <a:solidFill>
                              <a:srgbClr val="7030A0"/>
                            </a:solidFill>
                            <a:latin typeface="Cambria Math" panose="02040503050406030204" pitchFamily="18" charset="0"/>
                          </a:rPr>
                        </m:ctrlPr>
                      </m:dPr>
                      <m:e>
                        <m:f>
                          <m:fPr>
                            <m:type m:val="lin"/>
                            <m:ctrlPr>
                              <a:rPr lang="en-US" i="1" smtClean="0">
                                <a:solidFill>
                                  <a:srgbClr val="7030A0"/>
                                </a:solidFill>
                                <a:latin typeface="Cambria Math" panose="02040503050406030204" pitchFamily="18" charset="0"/>
                              </a:rPr>
                            </m:ctrlPr>
                          </m:fPr>
                          <m:num>
                            <m:r>
                              <a:rPr lang="en-US"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rPr>
                              <m:t>4</m:t>
                            </m:r>
                          </m:den>
                        </m:f>
                      </m:e>
                    </m:d>
                  </m:oMath>
                </a14:m>
                <a:r>
                  <a:rPr lang="en-US" dirty="0">
                    <a:solidFill>
                      <a:srgbClr val="7030A0"/>
                    </a:solidFill>
                  </a:rPr>
                  <a:t> gate </a:t>
                </a:r>
                <a:r>
                  <a:rPr lang="en-US" u="sng" dirty="0">
                    <a:solidFill>
                      <a:srgbClr val="7030A0"/>
                    </a:solidFill>
                  </a:rPr>
                  <a:t>has no effect</a:t>
                </a:r>
                <a:r>
                  <a:rPr lang="en-US" dirty="0">
                    <a:solidFill>
                      <a:srgbClr val="7030A0"/>
                    </a:solidFill>
                  </a:rPr>
                  <a:t> on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𝑞</m:t>
                        </m:r>
                      </m:e>
                      <m:sub>
                        <m:r>
                          <a:rPr lang="en-US" b="0" i="1" smtClean="0">
                            <a:solidFill>
                              <a:srgbClr val="7030A0"/>
                            </a:solidFill>
                            <a:latin typeface="Cambria Math" panose="02040503050406030204" pitchFamily="18" charset="0"/>
                          </a:rPr>
                          <m:t>0</m:t>
                        </m:r>
                      </m:sub>
                    </m:sSub>
                  </m:oMath>
                </a14:m>
                <a:r>
                  <a:rPr lang="en-US" dirty="0">
                    <a:solidFill>
                      <a:srgbClr val="7030A0"/>
                    </a:solidFill>
                  </a:rPr>
                  <a:t> if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1</m:t>
                        </m:r>
                      </m:sub>
                    </m:sSub>
                  </m:oMath>
                </a14:m>
                <a:r>
                  <a:rPr lang="en-US" dirty="0">
                    <a:solidFill>
                      <a:srgbClr val="7030A0"/>
                    </a:solidFill>
                  </a:rPr>
                  <a:t> is in the </a:t>
                </a: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0</m:t>
                            </m:r>
                          </m:e>
                        </m:d>
                      </m:e>
                    </m:d>
                  </m:oMath>
                </a14:m>
                <a:r>
                  <a:rPr lang="en-US" dirty="0">
                    <a:solidFill>
                      <a:srgbClr val="7030A0"/>
                    </a:solidFill>
                  </a:rPr>
                  <a:t> state</a:t>
                </a:r>
              </a:p>
            </p:txBody>
          </p:sp>
        </mc:Choice>
        <mc:Fallback xmlns="">
          <p:sp>
            <p:nvSpPr>
              <p:cNvPr id="6" name="TextBox 5">
                <a:extLst>
                  <a:ext uri="{FF2B5EF4-FFF2-40B4-BE49-F238E27FC236}">
                    <a16:creationId xmlns:a16="http://schemas.microsoft.com/office/drawing/2014/main" id="{42392E39-F09F-0E14-67F8-223B0C8354DE}"/>
                  </a:ext>
                </a:extLst>
              </p:cNvPr>
              <p:cNvSpPr txBox="1">
                <a:spLocks noRot="1" noChangeAspect="1" noMove="1" noResize="1" noEditPoints="1" noAdjustHandles="1" noChangeArrowheads="1" noChangeShapeType="1" noTextEdit="1"/>
              </p:cNvSpPr>
              <p:nvPr/>
            </p:nvSpPr>
            <p:spPr>
              <a:xfrm>
                <a:off x="5860247" y="845524"/>
                <a:ext cx="2593624" cy="923330"/>
              </a:xfrm>
              <a:prstGeom prst="rect">
                <a:avLst/>
              </a:prstGeom>
              <a:blipFill>
                <a:blip r:embed="rId5"/>
                <a:stretch>
                  <a:fillRect l="-1878" t="-47020" r="-1878" b="-7417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0043DB4-A66F-0588-5FC0-AC72B23475C0}"/>
              </a:ext>
            </a:extLst>
          </p:cNvPr>
          <p:cNvPicPr>
            <a:picLocks noChangeAspect="1"/>
          </p:cNvPicPr>
          <p:nvPr/>
        </p:nvPicPr>
        <p:blipFill>
          <a:blip r:embed="rId6"/>
          <a:stretch>
            <a:fillRect/>
          </a:stretch>
        </p:blipFill>
        <p:spPr>
          <a:xfrm>
            <a:off x="300514" y="1421952"/>
            <a:ext cx="4630537" cy="3400440"/>
          </a:xfrm>
          <a:prstGeom prst="rect">
            <a:avLst/>
          </a:prstGeom>
          <a:ln>
            <a:solidFill>
              <a:schemeClr val="tx1"/>
            </a:solidFill>
          </a:ln>
        </p:spPr>
      </p:pic>
      <p:grpSp>
        <p:nvGrpSpPr>
          <p:cNvPr id="12" name="Group 11">
            <a:extLst>
              <a:ext uri="{FF2B5EF4-FFF2-40B4-BE49-F238E27FC236}">
                <a16:creationId xmlns:a16="http://schemas.microsoft.com/office/drawing/2014/main" id="{577E9628-FC88-8218-8042-E489FBAC7207}"/>
              </a:ext>
            </a:extLst>
          </p:cNvPr>
          <p:cNvGrpSpPr/>
          <p:nvPr/>
        </p:nvGrpSpPr>
        <p:grpSpPr>
          <a:xfrm>
            <a:off x="4060575" y="1768854"/>
            <a:ext cx="739357" cy="369332"/>
            <a:chOff x="4968362" y="2079211"/>
            <a:chExt cx="739357" cy="369332"/>
          </a:xfrm>
        </p:grpSpPr>
        <p:cxnSp>
          <p:nvCxnSpPr>
            <p:cNvPr id="13" name="Straight Arrow Connector 12">
              <a:extLst>
                <a:ext uri="{FF2B5EF4-FFF2-40B4-BE49-F238E27FC236}">
                  <a16:creationId xmlns:a16="http://schemas.microsoft.com/office/drawing/2014/main" id="{2EBA0F9A-05E1-584F-4896-22DED3C86B8C}"/>
                </a:ext>
              </a:extLst>
            </p:cNvPr>
            <p:cNvCxnSpPr>
              <a:cxnSpLocks/>
            </p:cNvCxnSpPr>
            <p:nvPr/>
          </p:nvCxnSpPr>
          <p:spPr>
            <a:xfrm flipH="1">
              <a:off x="4968362" y="2263877"/>
              <a:ext cx="39899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1429BF-3B2A-D3A3-6DAC-D9A2A6AF880E}"/>
                </a:ext>
              </a:extLst>
            </p:cNvPr>
            <p:cNvSpPr txBox="1"/>
            <p:nvPr/>
          </p:nvSpPr>
          <p:spPr>
            <a:xfrm>
              <a:off x="5324261"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2FAD6FAC-FAFD-8F79-EB92-14FEC8724843}"/>
              </a:ext>
            </a:extLst>
          </p:cNvPr>
          <p:cNvGrpSpPr/>
          <p:nvPr/>
        </p:nvGrpSpPr>
        <p:grpSpPr>
          <a:xfrm>
            <a:off x="2729629" y="1956700"/>
            <a:ext cx="1076632" cy="369332"/>
            <a:chOff x="4704120" y="2356972"/>
            <a:chExt cx="1076632" cy="369332"/>
          </a:xfrm>
        </p:grpSpPr>
        <p:cxnSp>
          <p:nvCxnSpPr>
            <p:cNvPr id="16" name="Straight Arrow Connector 15">
              <a:extLst>
                <a:ext uri="{FF2B5EF4-FFF2-40B4-BE49-F238E27FC236}">
                  <a16:creationId xmlns:a16="http://schemas.microsoft.com/office/drawing/2014/main" id="{CC5945B4-2D4D-87EF-343F-1ACA692C4F7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AF5A8A-82C7-5711-2B6C-63D026F9F5F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84D06ADA-ED87-C0B4-9384-AE39C03A789F}"/>
              </a:ext>
            </a:extLst>
          </p:cNvPr>
          <p:cNvGrpSpPr/>
          <p:nvPr/>
        </p:nvGrpSpPr>
        <p:grpSpPr>
          <a:xfrm>
            <a:off x="2408739" y="2552198"/>
            <a:ext cx="1068643" cy="369332"/>
            <a:chOff x="3647644" y="4910075"/>
            <a:chExt cx="1068643" cy="369332"/>
          </a:xfrm>
        </p:grpSpPr>
        <p:sp>
          <p:nvSpPr>
            <p:cNvPr id="20" name="TextBox 19">
              <a:extLst>
                <a:ext uri="{FF2B5EF4-FFF2-40B4-BE49-F238E27FC236}">
                  <a16:creationId xmlns:a16="http://schemas.microsoft.com/office/drawing/2014/main" id="{1BC25B75-8DC3-2C18-4F97-E11077914D3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B20C4FD7-20D1-825C-B051-9C71285DEC2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1103DD2-F4A7-27BB-E9A7-2F4D3B026F9C}"/>
              </a:ext>
            </a:extLst>
          </p:cNvPr>
          <p:cNvGrpSpPr/>
          <p:nvPr/>
        </p:nvGrpSpPr>
        <p:grpSpPr>
          <a:xfrm>
            <a:off x="2407791" y="3159939"/>
            <a:ext cx="1064340" cy="369332"/>
            <a:chOff x="3647644" y="5421073"/>
            <a:chExt cx="1064340" cy="369332"/>
          </a:xfrm>
        </p:grpSpPr>
        <p:sp>
          <p:nvSpPr>
            <p:cNvPr id="23" name="TextBox 22">
              <a:extLst>
                <a:ext uri="{FF2B5EF4-FFF2-40B4-BE49-F238E27FC236}">
                  <a16:creationId xmlns:a16="http://schemas.microsoft.com/office/drawing/2014/main" id="{D50EBE1B-6C1D-1136-18FE-19E56CA93FB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1BBB1672-25A6-9B2C-2192-C8CE42F5CA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715A0D-454B-8791-B401-631C2C0159B9}"/>
              </a:ext>
            </a:extLst>
          </p:cNvPr>
          <p:cNvGrpSpPr/>
          <p:nvPr/>
        </p:nvGrpSpPr>
        <p:grpSpPr>
          <a:xfrm>
            <a:off x="2391031" y="3755437"/>
            <a:ext cx="1068643" cy="369332"/>
            <a:chOff x="3647644" y="5359159"/>
            <a:chExt cx="1068643" cy="369332"/>
          </a:xfrm>
        </p:grpSpPr>
        <p:sp>
          <p:nvSpPr>
            <p:cNvPr id="26" name="TextBox 25">
              <a:extLst>
                <a:ext uri="{FF2B5EF4-FFF2-40B4-BE49-F238E27FC236}">
                  <a16:creationId xmlns:a16="http://schemas.microsoft.com/office/drawing/2014/main" id="{2DAB7172-ED08-D741-9551-A0C0B61D0AF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62BFA75B-47CA-7BC5-697B-062877F137B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FDAADF8-BD47-A01E-6D59-0A9F3C682ECF}"/>
              </a:ext>
            </a:extLst>
          </p:cNvPr>
          <p:cNvGrpSpPr/>
          <p:nvPr/>
        </p:nvGrpSpPr>
        <p:grpSpPr>
          <a:xfrm>
            <a:off x="2975001" y="4538216"/>
            <a:ext cx="1076632" cy="369332"/>
            <a:chOff x="2157212" y="5356391"/>
            <a:chExt cx="1076632" cy="369332"/>
          </a:xfrm>
        </p:grpSpPr>
        <p:sp>
          <p:nvSpPr>
            <p:cNvPr id="29" name="TextBox 28">
              <a:extLst>
                <a:ext uri="{FF2B5EF4-FFF2-40B4-BE49-F238E27FC236}">
                  <a16:creationId xmlns:a16="http://schemas.microsoft.com/office/drawing/2014/main" id="{8981E969-A272-C81B-07E3-B971AD4F9A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D4848FC8-71E2-C19E-8F06-DF806B9E31C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183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3D4D9C8-E052-C6C3-4234-14239E82C2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501" y="5155682"/>
            <a:ext cx="4572000" cy="1469279"/>
          </a:xfrm>
          <a:prstGeom prst="rect">
            <a:avLst/>
          </a:prstGeom>
          <a:ln>
            <a:noFill/>
          </a:ln>
        </p:spPr>
      </p:pic>
      <p:pic>
        <p:nvPicPr>
          <p:cNvPr id="14" name="Picture 13">
            <a:extLst>
              <a:ext uri="{FF2B5EF4-FFF2-40B4-BE49-F238E27FC236}">
                <a16:creationId xmlns:a16="http://schemas.microsoft.com/office/drawing/2014/main" id="{A1C5906A-570B-6B71-4E6D-3690C33546F5}"/>
              </a:ext>
            </a:extLst>
          </p:cNvPr>
          <p:cNvPicPr>
            <a:picLocks noChangeAspect="1"/>
          </p:cNvPicPr>
          <p:nvPr/>
        </p:nvPicPr>
        <p:blipFill>
          <a:blip r:embed="rId3"/>
          <a:stretch>
            <a:fillRect/>
          </a:stretch>
        </p:blipFill>
        <p:spPr>
          <a:xfrm>
            <a:off x="480899" y="1414678"/>
            <a:ext cx="4083220" cy="3443217"/>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E43DF285-084C-3C35-AE4D-64F6219821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4125" y="4626818"/>
            <a:ext cx="3402770" cy="1911669"/>
          </a:xfrm>
          <a:prstGeom prst="rect">
            <a:avLst/>
          </a:prstGeom>
          <a:ln>
            <a:noFill/>
          </a:ln>
        </p:spPr>
      </p:pic>
      <p:pic>
        <p:nvPicPr>
          <p:cNvPr id="8" name="Picture 7">
            <a:extLst>
              <a:ext uri="{FF2B5EF4-FFF2-40B4-BE49-F238E27FC236}">
                <a16:creationId xmlns:a16="http://schemas.microsoft.com/office/drawing/2014/main" id="{D46C5F6D-A373-A7F6-7791-E0E339CD20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4125" y="2565588"/>
            <a:ext cx="3402770" cy="1911669"/>
          </a:xfrm>
          <a:prstGeom prst="rect">
            <a:avLst/>
          </a:prstGeom>
          <a:ln>
            <a:noFill/>
          </a:ln>
        </p:spPr>
      </p:pic>
      <p:pic>
        <p:nvPicPr>
          <p:cNvPr id="5" name="Picture 4">
            <a:extLst>
              <a:ext uri="{FF2B5EF4-FFF2-40B4-BE49-F238E27FC236}">
                <a16:creationId xmlns:a16="http://schemas.microsoft.com/office/drawing/2014/main" id="{940A6848-9C36-A345-9893-73C1A48C5F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84128" y="469078"/>
            <a:ext cx="3402767" cy="1911667"/>
          </a:xfrm>
          <a:prstGeom prst="rect">
            <a:avLst/>
          </a:prstGeom>
          <a:ln>
            <a:noFill/>
          </a:ln>
        </p:spPr>
      </p:pic>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9</a:t>
            </a:r>
            <a:br>
              <a:rPr lang="en-US" sz="2400" b="1" dirty="0">
                <a:solidFill>
                  <a:srgbClr val="0070C0"/>
                </a:solidFill>
                <a:latin typeface="+mn-lt"/>
              </a:rPr>
            </a:br>
            <a:r>
              <a:rPr lang="en-US" sz="2400" dirty="0">
                <a:latin typeface="+mn-lt"/>
              </a:rPr>
              <a:t>phase_kickback.ipynb</a:t>
            </a:r>
          </a:p>
        </p:txBody>
      </p:sp>
      <p:sp>
        <p:nvSpPr>
          <p:cNvPr id="41" name="Rectangle 40">
            <a:extLst>
              <a:ext uri="{FF2B5EF4-FFF2-40B4-BE49-F238E27FC236}">
                <a16:creationId xmlns:a16="http://schemas.microsoft.com/office/drawing/2014/main" id="{99ACE150-F503-032B-E42A-78D3057E33C8}"/>
              </a:ext>
            </a:extLst>
          </p:cNvPr>
          <p:cNvSpPr/>
          <p:nvPr/>
        </p:nvSpPr>
        <p:spPr>
          <a:xfrm>
            <a:off x="621506" y="5754741"/>
            <a:ext cx="421482" cy="443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C17A915-DC6D-91D8-228B-DAA51D16ABC9}"/>
              </a:ext>
            </a:extLst>
          </p:cNvPr>
          <p:cNvSpPr/>
          <p:nvPr/>
        </p:nvSpPr>
        <p:spPr>
          <a:xfrm>
            <a:off x="1996425" y="1443967"/>
            <a:ext cx="420544" cy="200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186582" y="1374706"/>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1112719" y="2581680"/>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706506" y="2780565"/>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706506" y="3386202"/>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706506" y="3987538"/>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A04693F9-5625-575B-5A74-B75218EB5526}"/>
              </a:ext>
            </a:extLst>
          </p:cNvPr>
          <p:cNvSpPr/>
          <p:nvPr/>
        </p:nvSpPr>
        <p:spPr>
          <a:xfrm>
            <a:off x="5666282" y="3612630"/>
            <a:ext cx="502170" cy="51933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103E80-804D-5F91-D453-D29D0C7AA521}"/>
              </a:ext>
            </a:extLst>
          </p:cNvPr>
          <p:cNvSpPr/>
          <p:nvPr/>
        </p:nvSpPr>
        <p:spPr>
          <a:xfrm>
            <a:off x="1971309" y="5322986"/>
            <a:ext cx="502170" cy="80049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E03BB29-32A6-79F5-2ED2-CC172A2D66A2}"/>
              </a:ext>
            </a:extLst>
          </p:cNvPr>
          <p:cNvCxnSpPr>
            <a:cxnSpLocks/>
          </p:cNvCxnSpPr>
          <p:nvPr/>
        </p:nvCxnSpPr>
        <p:spPr>
          <a:xfrm flipH="1">
            <a:off x="5992721" y="2259550"/>
            <a:ext cx="1541633" cy="163987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arn(inVertical)">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arn(inVertical)">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up)">
                                      <p:cBhvr>
                                        <p:cTn id="46" dur="500"/>
                                        <p:tgtEl>
                                          <p:spTgt spid="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barn(inVertical)">
                                      <p:cBhvr>
                                        <p:cTn id="49" dur="500"/>
                                        <p:tgtEl>
                                          <p:spTgt spid="28"/>
                                        </p:tgtEl>
                                      </p:cBhvr>
                                    </p:animEffect>
                                  </p:childTnLst>
                                </p:cTn>
                              </p:par>
                            </p:childTnLst>
                          </p:cTn>
                        </p:par>
                        <p:par>
                          <p:cTn id="50" fill="hold">
                            <p:stCondLst>
                              <p:cond delay="1000"/>
                            </p:stCondLst>
                            <p:childTnLst>
                              <p:par>
                                <p:cTn id="51" presetID="16" presetClass="entr" presetSubtype="21"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arn(inVertic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righ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right)">
                                      <p:cBhvr>
                                        <p:cTn id="63" dur="500"/>
                                        <p:tgtEl>
                                          <p:spTgt spid="21"/>
                                        </p:tgtEl>
                                      </p:cBhvr>
                                    </p:animEffect>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up)">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A39831F-5F82-E988-8118-361F3B2FB2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8610" y="1949005"/>
            <a:ext cx="3665095" cy="2494824"/>
          </a:xfrm>
          <a:prstGeom prst="rect">
            <a:avLst/>
          </a:prstGeom>
          <a:ln>
            <a:noFill/>
          </a:ln>
        </p:spPr>
      </p:pic>
      <p:pic>
        <p:nvPicPr>
          <p:cNvPr id="18" name="Picture 17">
            <a:extLst>
              <a:ext uri="{FF2B5EF4-FFF2-40B4-BE49-F238E27FC236}">
                <a16:creationId xmlns:a16="http://schemas.microsoft.com/office/drawing/2014/main" id="{F3D4D9C8-E052-C6C3-4234-14239E82C2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501" y="5155682"/>
            <a:ext cx="4572000" cy="1469279"/>
          </a:xfrm>
          <a:prstGeom prst="rect">
            <a:avLst/>
          </a:prstGeom>
          <a:ln>
            <a:noFill/>
          </a:ln>
        </p:spPr>
      </p:pic>
      <p:pic>
        <p:nvPicPr>
          <p:cNvPr id="14" name="Picture 13">
            <a:extLst>
              <a:ext uri="{FF2B5EF4-FFF2-40B4-BE49-F238E27FC236}">
                <a16:creationId xmlns:a16="http://schemas.microsoft.com/office/drawing/2014/main" id="{A1C5906A-570B-6B71-4E6D-3690C33546F5}"/>
              </a:ext>
            </a:extLst>
          </p:cNvPr>
          <p:cNvPicPr>
            <a:picLocks noChangeAspect="1"/>
          </p:cNvPicPr>
          <p:nvPr/>
        </p:nvPicPr>
        <p:blipFill>
          <a:blip r:embed="rId4"/>
          <a:stretch>
            <a:fillRect/>
          </a:stretch>
        </p:blipFill>
        <p:spPr>
          <a:xfrm>
            <a:off x="480899" y="1414678"/>
            <a:ext cx="4083220" cy="3443217"/>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E43DF285-084C-3C35-AE4D-64F6219821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84125" y="4626818"/>
            <a:ext cx="3402770" cy="1911669"/>
          </a:xfrm>
          <a:prstGeom prst="rect">
            <a:avLst/>
          </a:prstGeom>
          <a:ln>
            <a:noFill/>
          </a:ln>
        </p:spPr>
      </p:pic>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9</a:t>
            </a:r>
            <a:br>
              <a:rPr lang="en-US" sz="2400" b="1" dirty="0">
                <a:solidFill>
                  <a:srgbClr val="0070C0"/>
                </a:solidFill>
                <a:latin typeface="+mn-lt"/>
              </a:rPr>
            </a:br>
            <a:r>
              <a:rPr lang="en-US" sz="2400" dirty="0">
                <a:latin typeface="+mn-lt"/>
              </a:rPr>
              <a:t>phase_kickback.ipynb</a:t>
            </a:r>
          </a:p>
        </p:txBody>
      </p:sp>
      <p:sp>
        <p:nvSpPr>
          <p:cNvPr id="41" name="Rectangle 40">
            <a:extLst>
              <a:ext uri="{FF2B5EF4-FFF2-40B4-BE49-F238E27FC236}">
                <a16:creationId xmlns:a16="http://schemas.microsoft.com/office/drawing/2014/main" id="{99ACE150-F503-032B-E42A-78D3057E33C8}"/>
              </a:ext>
            </a:extLst>
          </p:cNvPr>
          <p:cNvSpPr/>
          <p:nvPr/>
        </p:nvSpPr>
        <p:spPr>
          <a:xfrm>
            <a:off x="621506" y="5754741"/>
            <a:ext cx="421482" cy="443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C17A915-DC6D-91D8-228B-DAA51D16ABC9}"/>
              </a:ext>
            </a:extLst>
          </p:cNvPr>
          <p:cNvSpPr/>
          <p:nvPr/>
        </p:nvSpPr>
        <p:spPr>
          <a:xfrm>
            <a:off x="1996425" y="1443967"/>
            <a:ext cx="420544" cy="200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186582" y="1374706"/>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1112719" y="2581680"/>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706506" y="2780565"/>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706506" y="3386202"/>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706506" y="3987538"/>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EE73D1B-0AAE-DB16-E683-A2F949AA0B55}"/>
              </a:ext>
            </a:extLst>
          </p:cNvPr>
          <p:cNvGrpSpPr/>
          <p:nvPr/>
        </p:nvGrpSpPr>
        <p:grpSpPr>
          <a:xfrm>
            <a:off x="1922799" y="4179699"/>
            <a:ext cx="1076632" cy="369332"/>
            <a:chOff x="2157212" y="5356391"/>
            <a:chExt cx="1076632" cy="369332"/>
          </a:xfrm>
        </p:grpSpPr>
        <p:sp>
          <p:nvSpPr>
            <p:cNvPr id="25" name="TextBox 24">
              <a:extLst>
                <a:ext uri="{FF2B5EF4-FFF2-40B4-BE49-F238E27FC236}">
                  <a16:creationId xmlns:a16="http://schemas.microsoft.com/office/drawing/2014/main" id="{DCB8BE9A-E8D8-ED1E-7C11-9DD9E2A43ED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44D12B71-E832-4CB2-4E9D-AD2198484F8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A5D9197-C5FA-6CB6-D027-1B246A04E7E0}"/>
                  </a:ext>
                </a:extLst>
              </p:cNvPr>
              <p:cNvSpPr txBox="1"/>
              <p:nvPr/>
            </p:nvSpPr>
            <p:spPr>
              <a:xfrm>
                <a:off x="5014108" y="850699"/>
                <a:ext cx="3372787" cy="923330"/>
              </a:xfrm>
              <a:prstGeom prst="rect">
                <a:avLst/>
              </a:prstGeom>
              <a:noFill/>
            </p:spPr>
            <p:txBody>
              <a:bodyPr wrap="square" rtlCol="0">
                <a:spAutoFit/>
              </a:bodyPr>
              <a:lstStyle/>
              <a:p>
                <a:pPr algn="ctr"/>
                <a:r>
                  <a:rPr lang="en-US" dirty="0">
                    <a:solidFill>
                      <a:srgbClr val="7030A0"/>
                    </a:solidFill>
                  </a:rPr>
                  <a:t>Because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1</m:t>
                        </m:r>
                      </m:sub>
                    </m:sSub>
                  </m:oMath>
                </a14:m>
                <a:r>
                  <a:rPr lang="en-US" dirty="0">
                    <a:solidFill>
                      <a:srgbClr val="7030A0"/>
                    </a:solidFill>
                  </a:rPr>
                  <a:t>started in the </a:t>
                </a:r>
                <a14:m>
                  <m:oMath xmlns:m="http://schemas.openxmlformats.org/officeDocument/2006/math">
                    <m:d>
                      <m:dPr>
                        <m:begChr m:val="|"/>
                        <m:endChr m:val=""/>
                        <m:ctrlPr>
                          <a:rPr lang="en-US" i="1">
                            <a:solidFill>
                              <a:srgbClr val="7030A0"/>
                            </a:solidFill>
                            <a:latin typeface="Cambria Math" panose="02040503050406030204" pitchFamily="18" charset="0"/>
                          </a:rPr>
                        </m:ctrlPr>
                      </m:d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1</m:t>
                            </m:r>
                          </m:e>
                        </m:d>
                      </m:e>
                    </m:d>
                  </m:oMath>
                </a14:m>
                <a:r>
                  <a:rPr lang="en-US" dirty="0">
                    <a:solidFill>
                      <a:srgbClr val="7030A0"/>
                    </a:solidFill>
                  </a:rPr>
                  <a:t> state,</a:t>
                </a:r>
              </a:p>
              <a:p>
                <a:pPr algn="ctr"/>
                <a:r>
                  <a:rPr lang="en-US" dirty="0">
                    <a:solidFill>
                      <a:srgbClr val="7030A0"/>
                    </a:solidFill>
                  </a:rPr>
                  <a:t>the </a:t>
                </a:r>
                <a:r>
                  <a:rPr lang="en-US" b="1" dirty="0">
                    <a:solidFill>
                      <a:srgbClr val="7030A0"/>
                    </a:solidFill>
                  </a:rPr>
                  <a:t>CPhase</a:t>
                </a:r>
                <a14:m>
                  <m:oMath xmlns:m="http://schemas.openxmlformats.org/officeDocument/2006/math">
                    <m:d>
                      <m:dPr>
                        <m:ctrlPr>
                          <a:rPr lang="en-US" i="1" smtClean="0">
                            <a:solidFill>
                              <a:srgbClr val="7030A0"/>
                            </a:solidFill>
                            <a:latin typeface="Cambria Math" panose="02040503050406030204" pitchFamily="18" charset="0"/>
                          </a:rPr>
                        </m:ctrlPr>
                      </m:dPr>
                      <m:e>
                        <m:f>
                          <m:fPr>
                            <m:type m:val="lin"/>
                            <m:ctrlPr>
                              <a:rPr lang="en-US" i="1" smtClean="0">
                                <a:solidFill>
                                  <a:srgbClr val="7030A0"/>
                                </a:solidFill>
                                <a:latin typeface="Cambria Math" panose="02040503050406030204" pitchFamily="18" charset="0"/>
                              </a:rPr>
                            </m:ctrlPr>
                          </m:fPr>
                          <m:num>
                            <m:r>
                              <a:rPr lang="en-US"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rPr>
                              <m:t>4</m:t>
                            </m:r>
                          </m:den>
                        </m:f>
                      </m:e>
                    </m:d>
                  </m:oMath>
                </a14:m>
                <a:r>
                  <a:rPr lang="en-US" dirty="0">
                    <a:solidFill>
                      <a:srgbClr val="7030A0"/>
                    </a:solidFill>
                  </a:rPr>
                  <a:t> gate has affected </a:t>
                </a:r>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𝑞</m:t>
                        </m:r>
                      </m:e>
                      <m:sub>
                        <m:r>
                          <a:rPr lang="en-US" b="0" i="1" smtClean="0">
                            <a:solidFill>
                              <a:srgbClr val="7030A0"/>
                            </a:solidFill>
                            <a:latin typeface="Cambria Math" panose="02040503050406030204" pitchFamily="18" charset="0"/>
                          </a:rPr>
                          <m:t>0</m:t>
                        </m:r>
                      </m:sub>
                    </m:sSub>
                  </m:oMath>
                </a14:m>
                <a:r>
                  <a:rPr lang="en-US" dirty="0">
                    <a:solidFill>
                      <a:srgbClr val="7030A0"/>
                    </a:solidFill>
                  </a:rPr>
                  <a:t> due to </a:t>
                </a:r>
                <a:r>
                  <a:rPr lang="en-US" b="1" dirty="0">
                    <a:solidFill>
                      <a:srgbClr val="FF0000"/>
                    </a:solidFill>
                  </a:rPr>
                  <a:t>kickback</a:t>
                </a:r>
              </a:p>
            </p:txBody>
          </p:sp>
        </mc:Choice>
        <mc:Fallback xmlns="">
          <p:sp>
            <p:nvSpPr>
              <p:cNvPr id="30" name="TextBox 29">
                <a:extLst>
                  <a:ext uri="{FF2B5EF4-FFF2-40B4-BE49-F238E27FC236}">
                    <a16:creationId xmlns:a16="http://schemas.microsoft.com/office/drawing/2014/main" id="{9A5D9197-C5FA-6CB6-D027-1B246A04E7E0}"/>
                  </a:ext>
                </a:extLst>
              </p:cNvPr>
              <p:cNvSpPr txBox="1">
                <a:spLocks noRot="1" noChangeAspect="1" noMove="1" noResize="1" noEditPoints="1" noAdjustHandles="1" noChangeArrowheads="1" noChangeShapeType="1" noTextEdit="1"/>
              </p:cNvSpPr>
              <p:nvPr/>
            </p:nvSpPr>
            <p:spPr>
              <a:xfrm>
                <a:off x="5014108" y="850699"/>
                <a:ext cx="3372787" cy="923330"/>
              </a:xfrm>
              <a:prstGeom prst="rect">
                <a:avLst/>
              </a:prstGeom>
              <a:blipFill>
                <a:blip r:embed="rId6"/>
                <a:stretch>
                  <a:fillRect l="-1627" t="-48344" r="-1447" b="-41060"/>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9FC58673-65F4-AFC9-49B3-E00997646A93}"/>
              </a:ext>
            </a:extLst>
          </p:cNvPr>
          <p:cNvCxnSpPr>
            <a:cxnSpLocks/>
          </p:cNvCxnSpPr>
          <p:nvPr/>
        </p:nvCxnSpPr>
        <p:spPr>
          <a:xfrm>
            <a:off x="6457950" y="1744038"/>
            <a:ext cx="1149558" cy="1943542"/>
          </a:xfrm>
          <a:prstGeom prst="line">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D446798-23F4-BCF8-D502-4F63BEE2E349}"/>
              </a:ext>
            </a:extLst>
          </p:cNvPr>
          <p:cNvSpPr/>
          <p:nvPr/>
        </p:nvSpPr>
        <p:spPr>
          <a:xfrm>
            <a:off x="4148213" y="5229450"/>
            <a:ext cx="450227" cy="48228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221EE105-C40C-DFED-5950-C58E1AF3313D}"/>
              </a:ext>
            </a:extLst>
          </p:cNvPr>
          <p:cNvCxnSpPr/>
          <p:nvPr/>
        </p:nvCxnSpPr>
        <p:spPr>
          <a:xfrm flipH="1">
            <a:off x="4706911" y="5470594"/>
            <a:ext cx="816964"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21DB015-A30C-F501-E4DA-9440EF4D0AE2}"/>
              </a:ext>
            </a:extLst>
          </p:cNvPr>
          <p:cNvCxnSpPr>
            <a:cxnSpLocks/>
          </p:cNvCxnSpPr>
          <p:nvPr/>
        </p:nvCxnSpPr>
        <p:spPr>
          <a:xfrm flipV="1">
            <a:off x="4645386" y="4356870"/>
            <a:ext cx="470007" cy="79881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F8A4019-664F-85C0-03BC-271DD00CE716}"/>
              </a:ext>
            </a:extLst>
          </p:cNvPr>
          <p:cNvSpPr txBox="1"/>
          <p:nvPr/>
        </p:nvSpPr>
        <p:spPr>
          <a:xfrm>
            <a:off x="7472001" y="2457753"/>
            <a:ext cx="1421397" cy="738664"/>
          </a:xfrm>
          <a:prstGeom prst="rect">
            <a:avLst/>
          </a:prstGeom>
          <a:solidFill>
            <a:schemeClr val="bg1"/>
          </a:solidFill>
          <a:ln w="19050">
            <a:solidFill>
              <a:srgbClr val="00B050"/>
            </a:solidFill>
          </a:ln>
        </p:spPr>
        <p:txBody>
          <a:bodyPr wrap="square" rtlCol="0">
            <a:spAutoFit/>
          </a:bodyPr>
          <a:lstStyle/>
          <a:p>
            <a:pPr algn="ctr"/>
            <a:r>
              <a:rPr lang="en-US" sz="1400" dirty="0">
                <a:solidFill>
                  <a:srgbClr val="00B050"/>
                </a:solidFill>
              </a:rPr>
              <a:t>It no longer measures only </a:t>
            </a:r>
            <a:r>
              <a:rPr lang="en-US" sz="1400" b="1" dirty="0">
                <a:solidFill>
                  <a:srgbClr val="00B050"/>
                </a:solidFill>
              </a:rPr>
              <a:t>0</a:t>
            </a:r>
            <a:r>
              <a:rPr lang="en-US" sz="1400" dirty="0">
                <a:solidFill>
                  <a:srgbClr val="00B050"/>
                </a:solidFill>
              </a:rPr>
              <a:t> as on slide 14</a:t>
            </a:r>
          </a:p>
        </p:txBody>
      </p:sp>
    </p:spTree>
    <p:extLst>
      <p:ext uri="{BB962C8B-B14F-4D97-AF65-F5344CB8AC3E}">
        <p14:creationId xmlns:p14="http://schemas.microsoft.com/office/powerpoint/2010/main" val="16125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2500"/>
                            </p:stCondLst>
                            <p:childTnLst>
                              <p:par>
                                <p:cTn id="25" presetID="2"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2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8AD9C8F-43BF-0E26-00B4-6A04177F3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57589" y="505418"/>
            <a:ext cx="3291021" cy="1856546"/>
          </a:xfrm>
          <a:prstGeom prst="rect">
            <a:avLst/>
          </a:prstGeom>
          <a:ln>
            <a:noFill/>
          </a:ln>
        </p:spPr>
      </p:pic>
      <p:pic>
        <p:nvPicPr>
          <p:cNvPr id="33" name="Picture 32">
            <a:extLst>
              <a:ext uri="{FF2B5EF4-FFF2-40B4-BE49-F238E27FC236}">
                <a16:creationId xmlns:a16="http://schemas.microsoft.com/office/drawing/2014/main" id="{FDCBFEFA-3BD8-3A9A-7760-2A7561F685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7018" y="2581966"/>
            <a:ext cx="3312163" cy="1868473"/>
          </a:xfrm>
          <a:prstGeom prst="rect">
            <a:avLst/>
          </a:prstGeom>
          <a:ln>
            <a:noFill/>
          </a:ln>
        </p:spPr>
      </p:pic>
      <p:pic>
        <p:nvPicPr>
          <p:cNvPr id="35" name="Picture 34">
            <a:extLst>
              <a:ext uri="{FF2B5EF4-FFF2-40B4-BE49-F238E27FC236}">
                <a16:creationId xmlns:a16="http://schemas.microsoft.com/office/drawing/2014/main" id="{DD98F6E7-F57C-75C4-D471-ECB9EA9BB0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7018" y="4670440"/>
            <a:ext cx="3312163" cy="1868473"/>
          </a:xfrm>
          <a:prstGeom prst="rect">
            <a:avLst/>
          </a:prstGeom>
          <a:ln>
            <a:noFill/>
          </a:ln>
        </p:spPr>
      </p:pic>
      <p:pic>
        <p:nvPicPr>
          <p:cNvPr id="29" name="Picture 28">
            <a:extLst>
              <a:ext uri="{FF2B5EF4-FFF2-40B4-BE49-F238E27FC236}">
                <a16:creationId xmlns:a16="http://schemas.microsoft.com/office/drawing/2014/main" id="{87795CB5-B307-6440-F5F3-665F30FC57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2165" y="5039793"/>
            <a:ext cx="4959481" cy="1449903"/>
          </a:xfrm>
          <a:prstGeom prst="rect">
            <a:avLst/>
          </a:prstGeom>
        </p:spPr>
      </p:pic>
      <p:pic>
        <p:nvPicPr>
          <p:cNvPr id="25" name="Picture 24">
            <a:extLst>
              <a:ext uri="{FF2B5EF4-FFF2-40B4-BE49-F238E27FC236}">
                <a16:creationId xmlns:a16="http://schemas.microsoft.com/office/drawing/2014/main" id="{05ADAD54-E68F-640D-C26F-8670F69151FE}"/>
              </a:ext>
            </a:extLst>
          </p:cNvPr>
          <p:cNvPicPr>
            <a:picLocks noChangeAspect="1"/>
          </p:cNvPicPr>
          <p:nvPr/>
        </p:nvPicPr>
        <p:blipFill>
          <a:blip r:embed="rId6"/>
          <a:stretch>
            <a:fillRect/>
          </a:stretch>
        </p:blipFill>
        <p:spPr>
          <a:xfrm>
            <a:off x="480899" y="1395857"/>
            <a:ext cx="4271871" cy="3462038"/>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10</a:t>
            </a:r>
            <a:br>
              <a:rPr lang="en-US" sz="2400" b="1" dirty="0">
                <a:solidFill>
                  <a:srgbClr val="0070C0"/>
                </a:solidFill>
                <a:latin typeface="+mn-lt"/>
              </a:rPr>
            </a:br>
            <a:r>
              <a:rPr lang="en-US" sz="2400" dirty="0">
                <a:latin typeface="+mn-lt"/>
              </a:rPr>
              <a:t>phase_kickback.ipynb</a:t>
            </a:r>
          </a:p>
        </p:txBody>
      </p:sp>
      <p:sp>
        <p:nvSpPr>
          <p:cNvPr id="42" name="Rectangle 41">
            <a:extLst>
              <a:ext uri="{FF2B5EF4-FFF2-40B4-BE49-F238E27FC236}">
                <a16:creationId xmlns:a16="http://schemas.microsoft.com/office/drawing/2014/main" id="{AC17A915-DC6D-91D8-228B-DAA51D16ABC9}"/>
              </a:ext>
            </a:extLst>
          </p:cNvPr>
          <p:cNvSpPr/>
          <p:nvPr/>
        </p:nvSpPr>
        <p:spPr>
          <a:xfrm>
            <a:off x="3063868" y="1433691"/>
            <a:ext cx="1216307" cy="2319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201448" y="1990263"/>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2236971" y="2626802"/>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852103" y="3051651"/>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507288" y="3487375"/>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839152" y="4331321"/>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A04693F9-5625-575B-5A74-B75218EB5526}"/>
              </a:ext>
            </a:extLst>
          </p:cNvPr>
          <p:cNvSpPr/>
          <p:nvPr/>
        </p:nvSpPr>
        <p:spPr>
          <a:xfrm>
            <a:off x="5441430" y="1402427"/>
            <a:ext cx="734518" cy="718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103E80-804D-5F91-D453-D29D0C7AA521}"/>
              </a:ext>
            </a:extLst>
          </p:cNvPr>
          <p:cNvSpPr/>
          <p:nvPr/>
        </p:nvSpPr>
        <p:spPr>
          <a:xfrm>
            <a:off x="981958" y="5106865"/>
            <a:ext cx="502170" cy="514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0D790A-1A5E-D695-C021-D454366B27DA}"/>
              </a:ext>
            </a:extLst>
          </p:cNvPr>
          <p:cNvSpPr/>
          <p:nvPr/>
        </p:nvSpPr>
        <p:spPr>
          <a:xfrm>
            <a:off x="2313921" y="5192719"/>
            <a:ext cx="616224" cy="825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86B4EA-DB3B-CD5C-F575-F15431F1C58F}"/>
              </a:ext>
            </a:extLst>
          </p:cNvPr>
          <p:cNvSpPr/>
          <p:nvPr/>
        </p:nvSpPr>
        <p:spPr>
          <a:xfrm>
            <a:off x="5441430" y="3478727"/>
            <a:ext cx="734518" cy="718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248F0E-835A-4BCB-74B0-CB9B69CA8B46}"/>
                  </a:ext>
                </a:extLst>
              </p:cNvPr>
              <p:cNvSpPr txBox="1"/>
              <p:nvPr/>
            </p:nvSpPr>
            <p:spPr>
              <a:xfrm>
                <a:off x="3302510" y="2372125"/>
                <a:ext cx="1184223" cy="738664"/>
              </a:xfrm>
              <a:prstGeom prst="rect">
                <a:avLst/>
              </a:prstGeom>
              <a:noFill/>
            </p:spPr>
            <p:txBody>
              <a:bodyPr wrap="square" rtlCol="0">
                <a:spAutoFit/>
              </a:bodyPr>
              <a:lstStyle/>
              <a:p>
                <a:pPr algn="ctr"/>
                <a:r>
                  <a:rPr lang="en-US" sz="1400" dirty="0">
                    <a:solidFill>
                      <a:srgbClr val="00B050"/>
                    </a:solidFill>
                  </a:rPr>
                  <a:t>Supposed we didn't </a:t>
                </a:r>
                <a:r>
                  <a:rPr lang="en-US" sz="1400" i="1" dirty="0">
                    <a:solidFill>
                      <a:srgbClr val="00B050"/>
                    </a:solidFill>
                  </a:rPr>
                  <a:t>know</a:t>
                </a:r>
                <a:r>
                  <a:rPr lang="en-US" sz="1400" dirty="0">
                    <a:solidFill>
                      <a:srgbClr val="00B050"/>
                    </a:solidFill>
                  </a:rPr>
                  <a:t> this </a:t>
                </a:r>
                <a:r>
                  <a:rPr lang="en-US" sz="1400" b="1" dirty="0">
                    <a:solidFill>
                      <a:srgbClr val="00B050"/>
                    </a:solidFill>
                  </a:rPr>
                  <a:t>phase</a:t>
                </a:r>
                <a:r>
                  <a:rPr lang="en-US" sz="1400" dirty="0">
                    <a:solidFill>
                      <a:srgbClr val="00B050"/>
                    </a:solidFill>
                  </a:rPr>
                  <a:t> </a:t>
                </a:r>
                <a14:m>
                  <m:oMath xmlns:m="http://schemas.openxmlformats.org/officeDocument/2006/math">
                    <m:r>
                      <a:rPr lang="en-US" sz="1400" i="1" smtClean="0">
                        <a:ln>
                          <a:solidFill>
                            <a:srgbClr val="00B050"/>
                          </a:solidFill>
                        </a:ln>
                        <a:solidFill>
                          <a:srgbClr val="00B050"/>
                        </a:solidFill>
                        <a:latin typeface="Cambria Math" panose="02040503050406030204" pitchFamily="18" charset="0"/>
                        <a:ea typeface="Cambria Math" panose="02040503050406030204" pitchFamily="18" charset="0"/>
                      </a:rPr>
                      <m:t>𝜙</m:t>
                    </m:r>
                  </m:oMath>
                </a14:m>
                <a:endParaRPr lang="en-US" sz="1400" dirty="0">
                  <a:solidFill>
                    <a:srgbClr val="00B050"/>
                  </a:solidFill>
                </a:endParaRPr>
              </a:p>
            </p:txBody>
          </p:sp>
        </mc:Choice>
        <mc:Fallback xmlns="">
          <p:sp>
            <p:nvSpPr>
              <p:cNvPr id="5" name="TextBox 4">
                <a:extLst>
                  <a:ext uri="{FF2B5EF4-FFF2-40B4-BE49-F238E27FC236}">
                    <a16:creationId xmlns:a16="http://schemas.microsoft.com/office/drawing/2014/main" id="{3C248F0E-835A-4BCB-74B0-CB9B69CA8B46}"/>
                  </a:ext>
                </a:extLst>
              </p:cNvPr>
              <p:cNvSpPr txBox="1">
                <a:spLocks noRot="1" noChangeAspect="1" noMove="1" noResize="1" noEditPoints="1" noAdjustHandles="1" noChangeArrowheads="1" noChangeShapeType="1" noTextEdit="1"/>
              </p:cNvSpPr>
              <p:nvPr/>
            </p:nvSpPr>
            <p:spPr>
              <a:xfrm>
                <a:off x="3302510" y="2372125"/>
                <a:ext cx="1184223" cy="738664"/>
              </a:xfrm>
              <a:prstGeom prst="rect">
                <a:avLst/>
              </a:prstGeom>
              <a:blipFill>
                <a:blip r:embed="rId7"/>
                <a:stretch>
                  <a:fillRect t="-1653" r="-3093" b="-8264"/>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503655D2-9687-16FF-9AE0-B6BC737B43DA}"/>
              </a:ext>
            </a:extLst>
          </p:cNvPr>
          <p:cNvSpPr/>
          <p:nvPr/>
        </p:nvSpPr>
        <p:spPr>
          <a:xfrm>
            <a:off x="5493544" y="1750219"/>
            <a:ext cx="254794" cy="176212"/>
          </a:xfrm>
          <a:custGeom>
            <a:avLst/>
            <a:gdLst>
              <a:gd name="connsiteX0" fmla="*/ 254794 w 254794"/>
              <a:gd name="connsiteY0" fmla="*/ 176212 h 176212"/>
              <a:gd name="connsiteX1" fmla="*/ 152400 w 254794"/>
              <a:gd name="connsiteY1" fmla="*/ 133350 h 176212"/>
              <a:gd name="connsiteX2" fmla="*/ 83344 w 254794"/>
              <a:gd name="connsiteY2" fmla="*/ 95250 h 176212"/>
              <a:gd name="connsiteX3" fmla="*/ 26194 w 254794"/>
              <a:gd name="connsiteY3" fmla="*/ 38100 h 176212"/>
              <a:gd name="connsiteX4" fmla="*/ 0 w 254794"/>
              <a:gd name="connsiteY4" fmla="*/ 0 h 17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94" h="176212">
                <a:moveTo>
                  <a:pt x="254794" y="176212"/>
                </a:moveTo>
                <a:cubicBezTo>
                  <a:pt x="217884" y="161528"/>
                  <a:pt x="180975" y="146844"/>
                  <a:pt x="152400" y="133350"/>
                </a:cubicBezTo>
                <a:cubicBezTo>
                  <a:pt x="123825" y="119856"/>
                  <a:pt x="104378" y="111125"/>
                  <a:pt x="83344" y="95250"/>
                </a:cubicBezTo>
                <a:cubicBezTo>
                  <a:pt x="62310" y="79375"/>
                  <a:pt x="40085" y="53975"/>
                  <a:pt x="26194" y="38100"/>
                </a:cubicBezTo>
                <a:cubicBezTo>
                  <a:pt x="12303" y="22225"/>
                  <a:pt x="6151" y="11112"/>
                  <a:pt x="0" y="0"/>
                </a:cubicBezTo>
              </a:path>
            </a:pathLst>
          </a:custGeom>
          <a:noFill/>
          <a:ln w="19050">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69255C4-0BCC-A866-38A6-5E9F3EFC455E}"/>
              </a:ext>
            </a:extLst>
          </p:cNvPr>
          <p:cNvCxnSpPr>
            <a:cxnSpLocks/>
          </p:cNvCxnSpPr>
          <p:nvPr/>
        </p:nvCxnSpPr>
        <p:spPr>
          <a:xfrm flipH="1">
            <a:off x="6252548" y="2290851"/>
            <a:ext cx="1439255" cy="122535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71E27799-9BB0-F32D-627A-33F307BC5849}"/>
              </a:ext>
            </a:extLst>
          </p:cNvPr>
          <p:cNvSpPr/>
          <p:nvPr/>
        </p:nvSpPr>
        <p:spPr>
          <a:xfrm>
            <a:off x="5506100" y="3832313"/>
            <a:ext cx="254794" cy="176212"/>
          </a:xfrm>
          <a:custGeom>
            <a:avLst/>
            <a:gdLst>
              <a:gd name="connsiteX0" fmla="*/ 254794 w 254794"/>
              <a:gd name="connsiteY0" fmla="*/ 176212 h 176212"/>
              <a:gd name="connsiteX1" fmla="*/ 152400 w 254794"/>
              <a:gd name="connsiteY1" fmla="*/ 133350 h 176212"/>
              <a:gd name="connsiteX2" fmla="*/ 83344 w 254794"/>
              <a:gd name="connsiteY2" fmla="*/ 95250 h 176212"/>
              <a:gd name="connsiteX3" fmla="*/ 26194 w 254794"/>
              <a:gd name="connsiteY3" fmla="*/ 38100 h 176212"/>
              <a:gd name="connsiteX4" fmla="*/ 0 w 254794"/>
              <a:gd name="connsiteY4" fmla="*/ 0 h 17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94" h="176212">
                <a:moveTo>
                  <a:pt x="254794" y="176212"/>
                </a:moveTo>
                <a:cubicBezTo>
                  <a:pt x="217884" y="161528"/>
                  <a:pt x="180975" y="146844"/>
                  <a:pt x="152400" y="133350"/>
                </a:cubicBezTo>
                <a:cubicBezTo>
                  <a:pt x="123825" y="119856"/>
                  <a:pt x="104378" y="111125"/>
                  <a:pt x="83344" y="95250"/>
                </a:cubicBezTo>
                <a:cubicBezTo>
                  <a:pt x="62310" y="79375"/>
                  <a:pt x="40085" y="53975"/>
                  <a:pt x="26194" y="38100"/>
                </a:cubicBezTo>
                <a:cubicBezTo>
                  <a:pt x="12303" y="22225"/>
                  <a:pt x="6151" y="11112"/>
                  <a:pt x="0" y="0"/>
                </a:cubicBezTo>
              </a:path>
            </a:pathLst>
          </a:custGeom>
          <a:noFill/>
          <a:ln w="19050">
            <a:solidFill>
              <a:srgbClr val="00B050"/>
            </a:solidFill>
            <a:headEnd type="triangl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9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inVertical)">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arn(inVertical)">
                                      <p:cBhvr>
                                        <p:cTn id="29" dur="500"/>
                                        <p:tgtEl>
                                          <p:spTgt spid="2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par>
                          <p:cTn id="43" fill="hold">
                            <p:stCondLst>
                              <p:cond delay="1000"/>
                            </p:stCondLst>
                            <p:childTnLst>
                              <p:par>
                                <p:cTn id="44" presetID="16" presetClass="entr" presetSubtype="21"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arn(inVertical)">
                                      <p:cBhvr>
                                        <p:cTn id="46" dur="500"/>
                                        <p:tgtEl>
                                          <p:spTgt spid="27"/>
                                        </p:tgtEl>
                                      </p:cBhvr>
                                    </p:animEffect>
                                  </p:childTnLst>
                                </p:cTn>
                              </p:par>
                            </p:childTnLst>
                          </p:cTn>
                        </p:par>
                        <p:par>
                          <p:cTn id="47" fill="hold">
                            <p:stCondLst>
                              <p:cond delay="1500"/>
                            </p:stCondLst>
                            <p:childTnLst>
                              <p:par>
                                <p:cTn id="48" presetID="22" presetClass="entr" presetSubtype="2"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par>
                          <p:cTn id="56" fill="hold">
                            <p:stCondLst>
                              <p:cond delay="500"/>
                            </p:stCondLst>
                            <p:childTnLst>
                              <p:par>
                                <p:cTn id="57" presetID="16" presetClass="entr" presetSubtype="21"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arn(inVertical)">
                                      <p:cBhvr>
                                        <p:cTn id="59" dur="500"/>
                                        <p:tgtEl>
                                          <p:spTgt spid="36"/>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up)">
                                      <p:cBhvr>
                                        <p:cTn id="63" dur="500"/>
                                        <p:tgtEl>
                                          <p:spTgt spid="33"/>
                                        </p:tgtEl>
                                      </p:cBhvr>
                                    </p:animEffect>
                                  </p:childTnLst>
                                </p:cTn>
                              </p:par>
                            </p:childTnLst>
                          </p:cTn>
                        </p:par>
                        <p:par>
                          <p:cTn id="64" fill="hold">
                            <p:stCondLst>
                              <p:cond delay="1500"/>
                            </p:stCondLst>
                            <p:childTnLst>
                              <p:par>
                                <p:cTn id="65" presetID="16" presetClass="entr" presetSubtype="21"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barn(inVertical)">
                                      <p:cBhvr>
                                        <p:cTn id="67" dur="500"/>
                                        <p:tgtEl>
                                          <p:spTgt spid="37"/>
                                        </p:tgtEl>
                                      </p:cBhvr>
                                    </p:animEffect>
                                  </p:childTnLst>
                                </p:cTn>
                              </p:par>
                            </p:childTnLst>
                          </p:cTn>
                        </p:par>
                        <p:par>
                          <p:cTn id="68" fill="hold">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par>
                          <p:cTn id="72" fill="hold">
                            <p:stCondLst>
                              <p:cond delay="2500"/>
                            </p:stCondLst>
                            <p:childTnLst>
                              <p:par>
                                <p:cTn id="73" presetID="22" presetClass="entr" presetSubtype="2" fill="hold"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right)">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500"/>
                                        <p:tgtEl>
                                          <p:spTgt spid="21"/>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wipe(up)">
                                      <p:cBhvr>
                                        <p:cTn id="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8" grpId="0" animBg="1"/>
      <p:bldP spid="36" grpId="0" animBg="1"/>
      <p:bldP spid="37" grpId="0" animBg="1"/>
      <p:bldP spid="5" grpId="0"/>
      <p:bldP spid="14"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87795CB5-B307-6440-F5F3-665F30FC57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165" y="5039793"/>
            <a:ext cx="4959481" cy="1449903"/>
          </a:xfrm>
          <a:prstGeom prst="rect">
            <a:avLst/>
          </a:prstGeom>
        </p:spPr>
      </p:pic>
      <p:pic>
        <p:nvPicPr>
          <p:cNvPr id="25" name="Picture 24">
            <a:extLst>
              <a:ext uri="{FF2B5EF4-FFF2-40B4-BE49-F238E27FC236}">
                <a16:creationId xmlns:a16="http://schemas.microsoft.com/office/drawing/2014/main" id="{05ADAD54-E68F-640D-C26F-8670F69151FE}"/>
              </a:ext>
            </a:extLst>
          </p:cNvPr>
          <p:cNvPicPr>
            <a:picLocks noChangeAspect="1"/>
          </p:cNvPicPr>
          <p:nvPr/>
        </p:nvPicPr>
        <p:blipFill>
          <a:blip r:embed="rId3"/>
          <a:stretch>
            <a:fillRect/>
          </a:stretch>
        </p:blipFill>
        <p:spPr>
          <a:xfrm>
            <a:off x="480899" y="1395857"/>
            <a:ext cx="4271871" cy="3462038"/>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10</a:t>
            </a:r>
            <a:br>
              <a:rPr lang="en-US" sz="2400" b="1" dirty="0">
                <a:solidFill>
                  <a:srgbClr val="0070C0"/>
                </a:solidFill>
                <a:latin typeface="+mn-lt"/>
              </a:rPr>
            </a:br>
            <a:r>
              <a:rPr lang="en-US" sz="2400" dirty="0">
                <a:latin typeface="+mn-lt"/>
              </a:rPr>
              <a:t>phase_kickback.ipynb</a:t>
            </a:r>
          </a:p>
        </p:txBody>
      </p:sp>
      <p:sp>
        <p:nvSpPr>
          <p:cNvPr id="42" name="Rectangle 41">
            <a:extLst>
              <a:ext uri="{FF2B5EF4-FFF2-40B4-BE49-F238E27FC236}">
                <a16:creationId xmlns:a16="http://schemas.microsoft.com/office/drawing/2014/main" id="{AC17A915-DC6D-91D8-228B-DAA51D16ABC9}"/>
              </a:ext>
            </a:extLst>
          </p:cNvPr>
          <p:cNvSpPr/>
          <p:nvPr/>
        </p:nvSpPr>
        <p:spPr>
          <a:xfrm>
            <a:off x="3063868" y="1433691"/>
            <a:ext cx="1216307" cy="2319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201448" y="1990263"/>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2236971" y="2626802"/>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852103" y="3051651"/>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507288" y="3487375"/>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839152" y="4331321"/>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5103E80-804D-5F91-D453-D29D0C7AA521}"/>
              </a:ext>
            </a:extLst>
          </p:cNvPr>
          <p:cNvSpPr/>
          <p:nvPr/>
        </p:nvSpPr>
        <p:spPr>
          <a:xfrm>
            <a:off x="981958" y="5106865"/>
            <a:ext cx="502170" cy="514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0D790A-1A5E-D695-C021-D454366B27DA}"/>
              </a:ext>
            </a:extLst>
          </p:cNvPr>
          <p:cNvSpPr/>
          <p:nvPr/>
        </p:nvSpPr>
        <p:spPr>
          <a:xfrm>
            <a:off x="2313921" y="5192719"/>
            <a:ext cx="616224" cy="825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F26935-817E-A133-F799-BC2A3761FA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26851" y="2043865"/>
            <a:ext cx="3660255" cy="2493217"/>
          </a:xfrm>
          <a:prstGeom prst="rect">
            <a:avLst/>
          </a:prstGeom>
        </p:spPr>
      </p:pic>
      <p:grpSp>
        <p:nvGrpSpPr>
          <p:cNvPr id="11" name="Group 10">
            <a:extLst>
              <a:ext uri="{FF2B5EF4-FFF2-40B4-BE49-F238E27FC236}">
                <a16:creationId xmlns:a16="http://schemas.microsoft.com/office/drawing/2014/main" id="{883ADF9A-F978-CF4C-E2AD-F1F8A8651F86}"/>
              </a:ext>
            </a:extLst>
          </p:cNvPr>
          <p:cNvGrpSpPr/>
          <p:nvPr/>
        </p:nvGrpSpPr>
        <p:grpSpPr>
          <a:xfrm>
            <a:off x="1994012" y="4531311"/>
            <a:ext cx="1076632" cy="369332"/>
            <a:chOff x="2157212" y="5356391"/>
            <a:chExt cx="1076632" cy="369332"/>
          </a:xfrm>
        </p:grpSpPr>
        <p:sp>
          <p:nvSpPr>
            <p:cNvPr id="14" name="TextBox 13">
              <a:extLst>
                <a:ext uri="{FF2B5EF4-FFF2-40B4-BE49-F238E27FC236}">
                  <a16:creationId xmlns:a16="http://schemas.microsoft.com/office/drawing/2014/main" id="{294EC823-7885-3036-311C-62EEBFE077F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78B01D5-877A-7A3E-CDBC-828D641B6AB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B80E497-1C7C-FDF3-3CB2-E6805ED320F1}"/>
                  </a:ext>
                </a:extLst>
              </p:cNvPr>
              <p:cNvSpPr txBox="1"/>
              <p:nvPr/>
            </p:nvSpPr>
            <p:spPr>
              <a:xfrm>
                <a:off x="5428856" y="710178"/>
                <a:ext cx="2948486" cy="1200329"/>
              </a:xfrm>
              <a:prstGeom prst="rect">
                <a:avLst/>
              </a:prstGeom>
              <a:noFill/>
            </p:spPr>
            <p:txBody>
              <a:bodyPr wrap="square" rtlCol="0">
                <a:spAutoFit/>
              </a:bodyPr>
              <a:lstStyle/>
              <a:p>
                <a:pPr algn="ctr"/>
                <a:r>
                  <a:rPr lang="en-US" dirty="0">
                    <a:solidFill>
                      <a:srgbClr val="7030A0"/>
                    </a:solidFill>
                  </a:rPr>
                  <a:t>Because </a:t>
                </a:r>
                <a:r>
                  <a:rPr lang="en-US" b="1" u="sng" dirty="0">
                    <a:solidFill>
                      <a:srgbClr val="7030A0"/>
                    </a:solidFill>
                  </a:rPr>
                  <a:t>all</a:t>
                </a:r>
                <a:r>
                  <a:rPr lang="en-US" b="1" dirty="0">
                    <a:solidFill>
                      <a:srgbClr val="7030A0"/>
                    </a:solidFill>
                  </a:rPr>
                  <a:t> measurements </a:t>
                </a:r>
                <a:r>
                  <a:rPr lang="en-US" dirty="0">
                    <a:solidFill>
                      <a:srgbClr val="7030A0"/>
                    </a:solidFill>
                  </a:rPr>
                  <a:t>of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0</m:t>
                        </m:r>
                      </m:sub>
                    </m:sSub>
                  </m:oMath>
                </a14:m>
                <a:r>
                  <a:rPr lang="en-US" dirty="0">
                    <a:solidFill>
                      <a:srgbClr val="7030A0"/>
                    </a:solidFill>
                  </a:rPr>
                  <a:t> are </a:t>
                </a: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0</m:t>
                            </m:r>
                          </m:e>
                        </m:d>
                      </m:e>
                    </m:d>
                  </m:oMath>
                </a14:m>
                <a:r>
                  <a:rPr lang="en-US" dirty="0">
                    <a:solidFill>
                      <a:srgbClr val="7030A0"/>
                    </a:solidFill>
                  </a:rPr>
                  <a:t> we know the initial phase of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0</m:t>
                        </m:r>
                      </m:sub>
                    </m:sSub>
                  </m:oMath>
                </a14:m>
                <a:r>
                  <a:rPr lang="en-US" dirty="0">
                    <a:solidFill>
                      <a:srgbClr val="7030A0"/>
                    </a:solidFill>
                  </a:rPr>
                  <a:t> must </a:t>
                </a:r>
                <a:r>
                  <a:rPr lang="en-US" u="sng" dirty="0">
                    <a:solidFill>
                      <a:srgbClr val="7030A0"/>
                    </a:solidFill>
                  </a:rPr>
                  <a:t>equal</a:t>
                </a:r>
                <a:r>
                  <a:rPr lang="en-US" dirty="0">
                    <a:solidFill>
                      <a:srgbClr val="7030A0"/>
                    </a:solidFill>
                  </a:rPr>
                  <a:t> the </a:t>
                </a:r>
                <a:r>
                  <a:rPr lang="en-US" b="1" dirty="0">
                    <a:solidFill>
                      <a:srgbClr val="7030A0"/>
                    </a:solidFill>
                  </a:rPr>
                  <a:t>CPhase</a:t>
                </a:r>
                <a14:m>
                  <m:oMath xmlns:m="http://schemas.openxmlformats.org/officeDocument/2006/math">
                    <m:d>
                      <m:dPr>
                        <m:ctrlPr>
                          <a:rPr lang="en-US" i="1" smtClean="0">
                            <a:solidFill>
                              <a:srgbClr val="7030A0"/>
                            </a:solidFill>
                            <a:latin typeface="Cambria Math" panose="02040503050406030204" pitchFamily="18" charset="0"/>
                          </a:rPr>
                        </m:ctrlPr>
                      </m:dPr>
                      <m:e>
                        <m:f>
                          <m:fPr>
                            <m:type m:val="lin"/>
                            <m:ctrlPr>
                              <a:rPr lang="en-US" i="1" smtClean="0">
                                <a:solidFill>
                                  <a:srgbClr val="7030A0"/>
                                </a:solidFill>
                                <a:latin typeface="Cambria Math" panose="02040503050406030204" pitchFamily="18" charset="0"/>
                              </a:rPr>
                            </m:ctrlPr>
                          </m:fPr>
                          <m:num>
                            <m:r>
                              <a:rPr lang="en-US"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rPr>
                              <m:t>4</m:t>
                            </m:r>
                          </m:den>
                        </m:f>
                      </m:e>
                    </m:d>
                  </m:oMath>
                </a14:m>
                <a:r>
                  <a:rPr lang="en-US" dirty="0">
                    <a:solidFill>
                      <a:srgbClr val="7030A0"/>
                    </a:solidFill>
                  </a:rPr>
                  <a:t> gate angle</a:t>
                </a:r>
              </a:p>
            </p:txBody>
          </p:sp>
        </mc:Choice>
        <mc:Fallback xmlns="">
          <p:sp>
            <p:nvSpPr>
              <p:cNvPr id="24" name="TextBox 23">
                <a:extLst>
                  <a:ext uri="{FF2B5EF4-FFF2-40B4-BE49-F238E27FC236}">
                    <a16:creationId xmlns:a16="http://schemas.microsoft.com/office/drawing/2014/main" id="{5B80E497-1C7C-FDF3-3CB2-E6805ED320F1}"/>
                  </a:ext>
                </a:extLst>
              </p:cNvPr>
              <p:cNvSpPr txBox="1">
                <a:spLocks noRot="1" noChangeAspect="1" noMove="1" noResize="1" noEditPoints="1" noAdjustHandles="1" noChangeArrowheads="1" noChangeShapeType="1" noTextEdit="1"/>
              </p:cNvSpPr>
              <p:nvPr/>
            </p:nvSpPr>
            <p:spPr>
              <a:xfrm>
                <a:off x="5428856" y="710178"/>
                <a:ext cx="2948486" cy="1200329"/>
              </a:xfrm>
              <a:prstGeom prst="rect">
                <a:avLst/>
              </a:prstGeom>
              <a:blipFill>
                <a:blip r:embed="rId5"/>
                <a:stretch>
                  <a:fillRect l="-1656" t="-14213" r="-3106" b="-538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8D8498-DF11-993E-F191-FE5BC409D3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47018" y="4670440"/>
            <a:ext cx="3312163" cy="1868473"/>
          </a:xfrm>
          <a:prstGeom prst="rect">
            <a:avLst/>
          </a:prstGeom>
          <a:ln>
            <a:noFill/>
          </a:ln>
        </p:spPr>
      </p:pic>
    </p:spTree>
    <p:extLst>
      <p:ext uri="{BB962C8B-B14F-4D97-AF65-F5344CB8AC3E}">
        <p14:creationId xmlns:p14="http://schemas.microsoft.com/office/powerpoint/2010/main" val="387881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303DE2C-829C-DA61-DB56-D5D818C0C3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7016" y="4655245"/>
            <a:ext cx="3312163" cy="1883668"/>
          </a:xfrm>
          <a:prstGeom prst="rect">
            <a:avLst/>
          </a:prstGeom>
          <a:ln>
            <a:noFill/>
          </a:ln>
        </p:spPr>
      </p:pic>
      <p:pic>
        <p:nvPicPr>
          <p:cNvPr id="30" name="Picture 29">
            <a:extLst>
              <a:ext uri="{FF2B5EF4-FFF2-40B4-BE49-F238E27FC236}">
                <a16:creationId xmlns:a16="http://schemas.microsoft.com/office/drawing/2014/main" id="{E7D716FA-82BF-C364-A442-3D3058C215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7017" y="2581967"/>
            <a:ext cx="3312163" cy="1883668"/>
          </a:xfrm>
          <a:prstGeom prst="rect">
            <a:avLst/>
          </a:prstGeom>
          <a:ln>
            <a:noFill/>
          </a:ln>
        </p:spPr>
      </p:pic>
      <p:pic>
        <p:nvPicPr>
          <p:cNvPr id="24" name="Picture 23">
            <a:extLst>
              <a:ext uri="{FF2B5EF4-FFF2-40B4-BE49-F238E27FC236}">
                <a16:creationId xmlns:a16="http://schemas.microsoft.com/office/drawing/2014/main" id="{8C0451B5-303B-57B5-7FC8-0BD299BF0F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2449" y="488186"/>
            <a:ext cx="3312164" cy="1883668"/>
          </a:xfrm>
          <a:prstGeom prst="rect">
            <a:avLst/>
          </a:prstGeom>
          <a:ln>
            <a:noFill/>
          </a:ln>
        </p:spPr>
      </p:pic>
      <p:pic>
        <p:nvPicPr>
          <p:cNvPr id="14" name="Picture 13">
            <a:extLst>
              <a:ext uri="{FF2B5EF4-FFF2-40B4-BE49-F238E27FC236}">
                <a16:creationId xmlns:a16="http://schemas.microsoft.com/office/drawing/2014/main" id="{C2F75943-BC57-7E47-4DA6-33C42F0373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4670" y="5030334"/>
            <a:ext cx="5029622" cy="1476628"/>
          </a:xfrm>
          <a:prstGeom prst="rect">
            <a:avLst/>
          </a:prstGeom>
          <a:ln>
            <a:noFill/>
          </a:ln>
        </p:spPr>
      </p:pic>
      <p:pic>
        <p:nvPicPr>
          <p:cNvPr id="8" name="Picture 7">
            <a:extLst>
              <a:ext uri="{FF2B5EF4-FFF2-40B4-BE49-F238E27FC236}">
                <a16:creationId xmlns:a16="http://schemas.microsoft.com/office/drawing/2014/main" id="{D6C309EE-0E82-22AD-FF52-E1EC760450A3}"/>
              </a:ext>
            </a:extLst>
          </p:cNvPr>
          <p:cNvPicPr>
            <a:picLocks noChangeAspect="1"/>
          </p:cNvPicPr>
          <p:nvPr/>
        </p:nvPicPr>
        <p:blipFill>
          <a:blip r:embed="rId6"/>
          <a:stretch>
            <a:fillRect/>
          </a:stretch>
        </p:blipFill>
        <p:spPr>
          <a:xfrm>
            <a:off x="480899" y="1402427"/>
            <a:ext cx="4266692" cy="3462038"/>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a:latin typeface="+mn-lt"/>
              </a:rPr>
              <a:t>Cell 11</a:t>
            </a:r>
            <a:br>
              <a:rPr lang="en-US" sz="2400" b="1" dirty="0">
                <a:solidFill>
                  <a:srgbClr val="0070C0"/>
                </a:solidFill>
                <a:latin typeface="+mn-lt"/>
              </a:rPr>
            </a:br>
            <a:r>
              <a:rPr lang="en-US" sz="2400" dirty="0">
                <a:latin typeface="+mn-lt"/>
              </a:rPr>
              <a:t>phase_kickback.ipynb</a:t>
            </a:r>
          </a:p>
        </p:txBody>
      </p:sp>
      <p:sp>
        <p:nvSpPr>
          <p:cNvPr id="42" name="Rectangle 41">
            <a:extLst>
              <a:ext uri="{FF2B5EF4-FFF2-40B4-BE49-F238E27FC236}">
                <a16:creationId xmlns:a16="http://schemas.microsoft.com/office/drawing/2014/main" id="{AC17A915-DC6D-91D8-228B-DAA51D16ABC9}"/>
              </a:ext>
            </a:extLst>
          </p:cNvPr>
          <p:cNvSpPr/>
          <p:nvPr/>
        </p:nvSpPr>
        <p:spPr>
          <a:xfrm>
            <a:off x="3063868" y="1433691"/>
            <a:ext cx="1216307" cy="2319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201448" y="1990263"/>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2236971" y="2626802"/>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852103" y="3051651"/>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507288" y="3487375"/>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839152" y="4331321"/>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A04693F9-5625-575B-5A74-B75218EB5526}"/>
              </a:ext>
            </a:extLst>
          </p:cNvPr>
          <p:cNvSpPr/>
          <p:nvPr/>
        </p:nvSpPr>
        <p:spPr>
          <a:xfrm>
            <a:off x="5441430" y="1402427"/>
            <a:ext cx="734518" cy="718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103E80-804D-5F91-D453-D29D0C7AA521}"/>
              </a:ext>
            </a:extLst>
          </p:cNvPr>
          <p:cNvSpPr/>
          <p:nvPr/>
        </p:nvSpPr>
        <p:spPr>
          <a:xfrm>
            <a:off x="981958" y="5106865"/>
            <a:ext cx="502170" cy="514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0D790A-1A5E-D695-C021-D454366B27DA}"/>
              </a:ext>
            </a:extLst>
          </p:cNvPr>
          <p:cNvSpPr/>
          <p:nvPr/>
        </p:nvSpPr>
        <p:spPr>
          <a:xfrm>
            <a:off x="2313921" y="5192719"/>
            <a:ext cx="616224" cy="825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86B4EA-DB3B-CD5C-F575-F15431F1C58F}"/>
              </a:ext>
            </a:extLst>
          </p:cNvPr>
          <p:cNvSpPr/>
          <p:nvPr/>
        </p:nvSpPr>
        <p:spPr>
          <a:xfrm>
            <a:off x="5441430" y="3478727"/>
            <a:ext cx="734518" cy="718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FDD8B3FE-F5A4-CA3D-656A-44C3E722B638}"/>
              </a:ext>
            </a:extLst>
          </p:cNvPr>
          <p:cNvSpPr/>
          <p:nvPr/>
        </p:nvSpPr>
        <p:spPr>
          <a:xfrm>
            <a:off x="5588794" y="1857375"/>
            <a:ext cx="152400" cy="66675"/>
          </a:xfrm>
          <a:custGeom>
            <a:avLst/>
            <a:gdLst>
              <a:gd name="connsiteX0" fmla="*/ 152400 w 152400"/>
              <a:gd name="connsiteY0" fmla="*/ 66675 h 66675"/>
              <a:gd name="connsiteX1" fmla="*/ 90487 w 152400"/>
              <a:gd name="connsiteY1" fmla="*/ 45244 h 66675"/>
              <a:gd name="connsiteX2" fmla="*/ 76200 w 152400"/>
              <a:gd name="connsiteY2" fmla="*/ 40481 h 66675"/>
              <a:gd name="connsiteX3" fmla="*/ 57150 w 152400"/>
              <a:gd name="connsiteY3" fmla="*/ 30956 h 66675"/>
              <a:gd name="connsiteX4" fmla="*/ 35719 w 152400"/>
              <a:gd name="connsiteY4" fmla="*/ 21431 h 66675"/>
              <a:gd name="connsiteX5" fmla="*/ 14287 w 152400"/>
              <a:gd name="connsiteY5" fmla="*/ 9525 h 66675"/>
              <a:gd name="connsiteX6" fmla="*/ 0 w 152400"/>
              <a:gd name="connsiteY6" fmla="*/ 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66675">
                <a:moveTo>
                  <a:pt x="152400" y="66675"/>
                </a:moveTo>
                <a:lnTo>
                  <a:pt x="90487" y="45244"/>
                </a:lnTo>
                <a:cubicBezTo>
                  <a:pt x="77787" y="40878"/>
                  <a:pt x="81756" y="42862"/>
                  <a:pt x="76200" y="40481"/>
                </a:cubicBezTo>
                <a:cubicBezTo>
                  <a:pt x="70644" y="38100"/>
                  <a:pt x="63897" y="34131"/>
                  <a:pt x="57150" y="30956"/>
                </a:cubicBezTo>
                <a:cubicBezTo>
                  <a:pt x="50403" y="27781"/>
                  <a:pt x="42863" y="25003"/>
                  <a:pt x="35719" y="21431"/>
                </a:cubicBezTo>
                <a:cubicBezTo>
                  <a:pt x="28575" y="17859"/>
                  <a:pt x="20240" y="13097"/>
                  <a:pt x="14287" y="9525"/>
                </a:cubicBezTo>
                <a:cubicBezTo>
                  <a:pt x="8334" y="5953"/>
                  <a:pt x="4167" y="2976"/>
                  <a:pt x="0" y="0"/>
                </a:cubicBezTo>
              </a:path>
            </a:pathLst>
          </a:custGeom>
          <a:noFill/>
          <a:ln w="19050">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60C7CC9-8A70-9875-8934-B015A67FAA02}"/>
              </a:ext>
            </a:extLst>
          </p:cNvPr>
          <p:cNvSpPr/>
          <p:nvPr/>
        </p:nvSpPr>
        <p:spPr>
          <a:xfrm>
            <a:off x="5776913" y="4007644"/>
            <a:ext cx="235743" cy="45421"/>
          </a:xfrm>
          <a:custGeom>
            <a:avLst/>
            <a:gdLst>
              <a:gd name="connsiteX0" fmla="*/ 0 w 235743"/>
              <a:gd name="connsiteY0" fmla="*/ 0 h 45421"/>
              <a:gd name="connsiteX1" fmla="*/ 66675 w 235743"/>
              <a:gd name="connsiteY1" fmla="*/ 21431 h 45421"/>
              <a:gd name="connsiteX2" fmla="*/ 111918 w 235743"/>
              <a:gd name="connsiteY2" fmla="*/ 30956 h 45421"/>
              <a:gd name="connsiteX3" fmla="*/ 142875 w 235743"/>
              <a:gd name="connsiteY3" fmla="*/ 33337 h 45421"/>
              <a:gd name="connsiteX4" fmla="*/ 188118 w 235743"/>
              <a:gd name="connsiteY4" fmla="*/ 40481 h 45421"/>
              <a:gd name="connsiteX5" fmla="*/ 219075 w 235743"/>
              <a:gd name="connsiteY5" fmla="*/ 40481 h 45421"/>
              <a:gd name="connsiteX6" fmla="*/ 235743 w 235743"/>
              <a:gd name="connsiteY6" fmla="*/ 45244 h 4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743" h="45421">
                <a:moveTo>
                  <a:pt x="0" y="0"/>
                </a:moveTo>
                <a:cubicBezTo>
                  <a:pt x="22225" y="7144"/>
                  <a:pt x="48022" y="16272"/>
                  <a:pt x="66675" y="21431"/>
                </a:cubicBezTo>
                <a:cubicBezTo>
                  <a:pt x="85328" y="26590"/>
                  <a:pt x="99218" y="28972"/>
                  <a:pt x="111918" y="30956"/>
                </a:cubicBezTo>
                <a:cubicBezTo>
                  <a:pt x="124618" y="32940"/>
                  <a:pt x="130175" y="31750"/>
                  <a:pt x="142875" y="33337"/>
                </a:cubicBezTo>
                <a:cubicBezTo>
                  <a:pt x="155575" y="34924"/>
                  <a:pt x="175418" y="39290"/>
                  <a:pt x="188118" y="40481"/>
                </a:cubicBezTo>
                <a:cubicBezTo>
                  <a:pt x="200818" y="41672"/>
                  <a:pt x="211138" y="39687"/>
                  <a:pt x="219075" y="40481"/>
                </a:cubicBezTo>
                <a:cubicBezTo>
                  <a:pt x="227012" y="41275"/>
                  <a:pt x="233362" y="46435"/>
                  <a:pt x="235743" y="45244"/>
                </a:cubicBezTo>
              </a:path>
            </a:pathLst>
          </a:custGeom>
          <a:noFill/>
          <a:ln w="19050">
            <a:solidFill>
              <a:srgbClr val="00B05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D3B6CE-6C9E-89ED-0124-1ED542D71C87}"/>
              </a:ext>
            </a:extLst>
          </p:cNvPr>
          <p:cNvSpPr/>
          <p:nvPr/>
        </p:nvSpPr>
        <p:spPr>
          <a:xfrm>
            <a:off x="5441430" y="5192719"/>
            <a:ext cx="734518" cy="71868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31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inVertical)">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arn(inVertical)">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right)">
                                      <p:cBhvr>
                                        <p:cTn id="51" dur="500"/>
                                        <p:tgtEl>
                                          <p:spTgt spid="17"/>
                                        </p:tgtEl>
                                      </p:cBhvr>
                                    </p:animEffect>
                                  </p:childTnLst>
                                </p:cTn>
                              </p:par>
                            </p:childTnLst>
                          </p:cTn>
                        </p:par>
                        <p:par>
                          <p:cTn id="52" fill="hold">
                            <p:stCondLst>
                              <p:cond delay="500"/>
                            </p:stCondLst>
                            <p:childTnLst>
                              <p:par>
                                <p:cTn id="53" presetID="16" presetClass="entr" presetSubtype="21"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barn(inVertical)">
                                      <p:cBhvr>
                                        <p:cTn id="55" dur="500"/>
                                        <p:tgtEl>
                                          <p:spTgt spid="3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childTnLst>
                          </p:cTn>
                        </p:par>
                        <p:par>
                          <p:cTn id="60" fill="hold">
                            <p:stCondLst>
                              <p:cond delay="1500"/>
                            </p:stCondLst>
                            <p:childTnLst>
                              <p:par>
                                <p:cTn id="61" presetID="16" presetClass="entr" presetSubtype="21"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arn(inVertical)">
                                      <p:cBhvr>
                                        <p:cTn id="63" dur="500"/>
                                        <p:tgtEl>
                                          <p:spTgt spid="37"/>
                                        </p:tgtEl>
                                      </p:cBhvr>
                                    </p:animEffect>
                                  </p:childTnLst>
                                </p:cTn>
                              </p:par>
                            </p:childTnLst>
                          </p:cTn>
                        </p:par>
                        <p:par>
                          <p:cTn id="64" fill="hold">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right)">
                                      <p:cBhvr>
                                        <p:cTn id="72" dur="500"/>
                                        <p:tgtEl>
                                          <p:spTgt spid="21"/>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up)">
                                      <p:cBhvr>
                                        <p:cTn id="76" dur="500"/>
                                        <p:tgtEl>
                                          <p:spTgt spid="34"/>
                                        </p:tgtEl>
                                      </p:cBhvr>
                                    </p:animEffect>
                                  </p:childTnLst>
                                </p:cTn>
                              </p:par>
                            </p:childTnLst>
                          </p:cTn>
                        </p:par>
                        <p:par>
                          <p:cTn id="77" fill="hold">
                            <p:stCondLst>
                              <p:cond delay="1000"/>
                            </p:stCondLst>
                            <p:childTnLst>
                              <p:par>
                                <p:cTn id="78" presetID="16" presetClass="entr" presetSubtype="21"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barn(inVertical)">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8" grpId="0" animBg="1"/>
      <p:bldP spid="36" grpId="0" animBg="1"/>
      <p:bldP spid="37" grpId="0" animBg="1"/>
      <p:bldP spid="5" grpId="0" animBg="1"/>
      <p:bldP spid="11"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22</a:t>
            </a:r>
            <a:r>
              <a:rPr lang="en-US" sz="3200" dirty="0">
                <a:latin typeface="+mn-lt"/>
              </a:rPr>
              <a:t> – Part 1 of 2 – Topics</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Review the </a:t>
            </a:r>
            <a:r>
              <a:rPr lang="en-US" sz="2400" b="1" dirty="0"/>
              <a:t>Kronecker</a:t>
            </a:r>
            <a:r>
              <a:rPr lang="en-US" sz="2400" dirty="0"/>
              <a:t> product of vectors and how to </a:t>
            </a:r>
            <a:r>
              <a:rPr lang="en-US" sz="2400" b="1" dirty="0">
                <a:solidFill>
                  <a:srgbClr val="7030A0"/>
                </a:solidFill>
              </a:rPr>
              <a:t>boost</a:t>
            </a:r>
            <a:r>
              <a:rPr lang="en-US" sz="2400" dirty="0"/>
              <a:t> the </a:t>
            </a:r>
            <a:r>
              <a:rPr lang="en-US" sz="2400" u="sng" dirty="0"/>
              <a:t>tensor rank </a:t>
            </a:r>
            <a:r>
              <a:rPr lang="en-US" sz="2400" dirty="0"/>
              <a:t>of a vector to be that of a matrix</a:t>
            </a:r>
          </a:p>
          <a:p>
            <a:pPr>
              <a:spcBef>
                <a:spcPts val="0"/>
              </a:spcBef>
              <a:spcAft>
                <a:spcPts val="1200"/>
              </a:spcAft>
            </a:pPr>
            <a:r>
              <a:rPr lang="en-US" sz="2400" dirty="0"/>
              <a:t>How to manipulate a qubit's </a:t>
            </a:r>
            <a:r>
              <a:rPr lang="en-US" sz="2400" b="1" dirty="0">
                <a:solidFill>
                  <a:srgbClr val="FF0000"/>
                </a:solidFill>
              </a:rPr>
              <a:t>phase </a:t>
            </a:r>
            <a:r>
              <a:rPr lang="en-US" sz="2400" dirty="0"/>
              <a:t>using quantum gates</a:t>
            </a:r>
            <a:endParaRPr lang="en-US" sz="2400" b="1" dirty="0">
              <a:solidFill>
                <a:srgbClr val="FF0000"/>
              </a:solidFill>
            </a:endParaRPr>
          </a:p>
          <a:p>
            <a:pPr>
              <a:spcBef>
                <a:spcPts val="0"/>
              </a:spcBef>
              <a:spcAft>
                <a:spcPts val="1200"/>
              </a:spcAft>
            </a:pPr>
            <a:r>
              <a:rPr lang="en-US" sz="2400" dirty="0"/>
              <a:t>Analyze the phenomenon of </a:t>
            </a:r>
            <a:r>
              <a:rPr lang="en-US" sz="2400" b="1" dirty="0">
                <a:solidFill>
                  <a:srgbClr val="00B050"/>
                </a:solidFill>
              </a:rPr>
              <a:t>phase kickback </a:t>
            </a:r>
            <a:r>
              <a:rPr lang="en-US" sz="2400" dirty="0"/>
              <a:t>between entangled qubits</a:t>
            </a:r>
          </a:p>
          <a:p>
            <a:pPr>
              <a:spcBef>
                <a:spcPts val="0"/>
              </a:spcBef>
              <a:spcAft>
                <a:spcPts val="1200"/>
              </a:spcAft>
            </a:pPr>
            <a:r>
              <a:rPr lang="en-US" sz="2400" dirty="0"/>
              <a:t>Implement the </a:t>
            </a:r>
            <a:r>
              <a:rPr lang="en-US" sz="2400" b="1" dirty="0">
                <a:solidFill>
                  <a:srgbClr val="0070C0"/>
                </a:solidFill>
              </a:rPr>
              <a:t>Deutsch Oracle </a:t>
            </a:r>
            <a:r>
              <a:rPr lang="en-US" sz="2400" dirty="0"/>
              <a:t>using Qiskit and mathematically trace the Deutsch algorithm</a:t>
            </a:r>
          </a:p>
          <a:p>
            <a:pPr>
              <a:spcBef>
                <a:spcPts val="0"/>
              </a:spcBef>
              <a:spcAft>
                <a:spcPts val="1200"/>
              </a:spcAft>
            </a:pPr>
            <a:r>
              <a:rPr lang="en-US" sz="2400" dirty="0"/>
              <a:t>Implement the </a:t>
            </a:r>
            <a:r>
              <a:rPr lang="en-US" sz="2400" b="1" dirty="0">
                <a:solidFill>
                  <a:srgbClr val="0070C0"/>
                </a:solidFill>
              </a:rPr>
              <a:t>Deutsch-Jozsa Oracle </a:t>
            </a:r>
            <a:r>
              <a:rPr lang="en-US" sz="2400" dirty="0"/>
              <a:t>using matrices</a:t>
            </a:r>
          </a:p>
          <a:p>
            <a:pPr>
              <a:spcBef>
                <a:spcPts val="0"/>
              </a:spcBef>
              <a:spcAft>
                <a:spcPts val="1200"/>
              </a:spcAft>
            </a:pPr>
            <a:r>
              <a:rPr lang="en-US" sz="2400" dirty="0"/>
              <a:t>Understand how </a:t>
            </a:r>
            <a:r>
              <a:rPr lang="en-US" sz="2400" b="1" dirty="0">
                <a:solidFill>
                  <a:srgbClr val="7030A0"/>
                </a:solidFill>
              </a:rPr>
              <a:t>Grover's Algorithm </a:t>
            </a:r>
            <a:r>
              <a:rPr lang="en-US" sz="2400" dirty="0"/>
              <a:t>leverages </a:t>
            </a:r>
            <a:r>
              <a:rPr lang="en-US" sz="2400" b="1" dirty="0"/>
              <a:t>phase amplification</a:t>
            </a:r>
            <a:r>
              <a:rPr lang="en-US" sz="2400" dirty="0"/>
              <a:t> to increase the probability that a wave function will collapse to a </a:t>
            </a:r>
            <a:r>
              <a:rPr lang="en-US" sz="2400" u="sng" dirty="0"/>
              <a:t>meaningful</a:t>
            </a:r>
            <a:r>
              <a:rPr lang="en-US" sz="2400" dirty="0"/>
              <a:t> state</a:t>
            </a:r>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dirty="0"/>
          </a:p>
        </p:txBody>
      </p:sp>
    </p:spTree>
    <p:extLst>
      <p:ext uri="{BB962C8B-B14F-4D97-AF65-F5344CB8AC3E}">
        <p14:creationId xmlns:p14="http://schemas.microsoft.com/office/powerpoint/2010/main" val="341688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303DE2C-829C-DA61-DB56-D5D818C0C3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47015" y="4655245"/>
            <a:ext cx="3312163" cy="1883668"/>
          </a:xfrm>
          <a:prstGeom prst="rect">
            <a:avLst/>
          </a:prstGeom>
          <a:ln>
            <a:noFill/>
          </a:ln>
        </p:spPr>
      </p:pic>
      <p:pic>
        <p:nvPicPr>
          <p:cNvPr id="14" name="Picture 13">
            <a:extLst>
              <a:ext uri="{FF2B5EF4-FFF2-40B4-BE49-F238E27FC236}">
                <a16:creationId xmlns:a16="http://schemas.microsoft.com/office/drawing/2014/main" id="{C2F75943-BC57-7E47-4DA6-33C42F0373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70" y="5030334"/>
            <a:ext cx="5029622" cy="1476628"/>
          </a:xfrm>
          <a:prstGeom prst="rect">
            <a:avLst/>
          </a:prstGeom>
          <a:ln>
            <a:noFill/>
          </a:ln>
        </p:spPr>
      </p:pic>
      <p:pic>
        <p:nvPicPr>
          <p:cNvPr id="8" name="Picture 7">
            <a:extLst>
              <a:ext uri="{FF2B5EF4-FFF2-40B4-BE49-F238E27FC236}">
                <a16:creationId xmlns:a16="http://schemas.microsoft.com/office/drawing/2014/main" id="{D6C309EE-0E82-22AD-FF52-E1EC760450A3}"/>
              </a:ext>
            </a:extLst>
          </p:cNvPr>
          <p:cNvPicPr>
            <a:picLocks noChangeAspect="1"/>
          </p:cNvPicPr>
          <p:nvPr/>
        </p:nvPicPr>
        <p:blipFill>
          <a:blip r:embed="rId4"/>
          <a:stretch>
            <a:fillRect/>
          </a:stretch>
        </p:blipFill>
        <p:spPr>
          <a:xfrm>
            <a:off x="480899" y="1402427"/>
            <a:ext cx="4266692" cy="3462038"/>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3" name="Title 1">
            <a:extLst>
              <a:ext uri="{FF2B5EF4-FFF2-40B4-BE49-F238E27FC236}">
                <a16:creationId xmlns:a16="http://schemas.microsoft.com/office/drawing/2014/main" id="{7A4CD470-3967-7A5A-6A93-ABC369F99794}"/>
              </a:ext>
            </a:extLst>
          </p:cNvPr>
          <p:cNvSpPr txBox="1">
            <a:spLocks/>
          </p:cNvSpPr>
          <p:nvPr/>
        </p:nvSpPr>
        <p:spPr>
          <a:xfrm>
            <a:off x="787086" y="298972"/>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a:latin typeface="+mn-lt"/>
              </a:rPr>
              <a:t>Cell 11</a:t>
            </a:r>
            <a:br>
              <a:rPr lang="en-US" sz="2400" b="1" dirty="0">
                <a:solidFill>
                  <a:srgbClr val="0070C0"/>
                </a:solidFill>
                <a:latin typeface="+mn-lt"/>
              </a:rPr>
            </a:br>
            <a:r>
              <a:rPr lang="en-US" sz="2400" dirty="0">
                <a:latin typeface="+mn-lt"/>
              </a:rPr>
              <a:t>phase_kickback.ipynb</a:t>
            </a:r>
          </a:p>
        </p:txBody>
      </p:sp>
      <p:sp>
        <p:nvSpPr>
          <p:cNvPr id="42" name="Rectangle 41">
            <a:extLst>
              <a:ext uri="{FF2B5EF4-FFF2-40B4-BE49-F238E27FC236}">
                <a16:creationId xmlns:a16="http://schemas.microsoft.com/office/drawing/2014/main" id="{AC17A915-DC6D-91D8-228B-DAA51D16ABC9}"/>
              </a:ext>
            </a:extLst>
          </p:cNvPr>
          <p:cNvSpPr/>
          <p:nvPr/>
        </p:nvSpPr>
        <p:spPr>
          <a:xfrm>
            <a:off x="3063868" y="1433691"/>
            <a:ext cx="1216307" cy="2319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E9B433C-F924-115E-73DC-75DCB73305C4}"/>
              </a:ext>
            </a:extLst>
          </p:cNvPr>
          <p:cNvGrpSpPr/>
          <p:nvPr/>
        </p:nvGrpSpPr>
        <p:grpSpPr>
          <a:xfrm>
            <a:off x="3201448" y="1990263"/>
            <a:ext cx="1076632" cy="369332"/>
            <a:chOff x="4968362" y="2079211"/>
            <a:chExt cx="1076632" cy="369332"/>
          </a:xfrm>
        </p:grpSpPr>
        <p:cxnSp>
          <p:nvCxnSpPr>
            <p:cNvPr id="6" name="Straight Arrow Connector 5">
              <a:extLst>
                <a:ext uri="{FF2B5EF4-FFF2-40B4-BE49-F238E27FC236}">
                  <a16:creationId xmlns:a16="http://schemas.microsoft.com/office/drawing/2014/main" id="{D3DCFBC6-91C6-CC53-5945-7116B1F1975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86106D-6E15-3521-F262-411B4F0A897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8731D777-F816-8B5D-D1EC-FE24C8125F75}"/>
              </a:ext>
            </a:extLst>
          </p:cNvPr>
          <p:cNvGrpSpPr/>
          <p:nvPr/>
        </p:nvGrpSpPr>
        <p:grpSpPr>
          <a:xfrm>
            <a:off x="2236971" y="2626802"/>
            <a:ext cx="1076632" cy="369332"/>
            <a:chOff x="4704120" y="2356972"/>
            <a:chExt cx="1076632" cy="369332"/>
          </a:xfrm>
        </p:grpSpPr>
        <p:cxnSp>
          <p:nvCxnSpPr>
            <p:cNvPr id="10" name="Straight Arrow Connector 9">
              <a:extLst>
                <a:ext uri="{FF2B5EF4-FFF2-40B4-BE49-F238E27FC236}">
                  <a16:creationId xmlns:a16="http://schemas.microsoft.com/office/drawing/2014/main" id="{BCBE228D-E990-F0D6-9060-C4FD7F79659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80792-3386-7580-8AA6-E49FF170A16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AA35232-22D3-5891-AB69-02CE042BFA99}"/>
              </a:ext>
            </a:extLst>
          </p:cNvPr>
          <p:cNvGrpSpPr/>
          <p:nvPr/>
        </p:nvGrpSpPr>
        <p:grpSpPr>
          <a:xfrm>
            <a:off x="2852103" y="3051651"/>
            <a:ext cx="1068643" cy="369332"/>
            <a:chOff x="3647644" y="4910075"/>
            <a:chExt cx="1068643" cy="369332"/>
          </a:xfrm>
        </p:grpSpPr>
        <p:sp>
          <p:nvSpPr>
            <p:cNvPr id="15" name="TextBox 14">
              <a:extLst>
                <a:ext uri="{FF2B5EF4-FFF2-40B4-BE49-F238E27FC236}">
                  <a16:creationId xmlns:a16="http://schemas.microsoft.com/office/drawing/2014/main" id="{42531761-AF86-30A1-9EE6-F52873827E6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8A9CBACA-845B-0674-4E32-A1234B36BB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06A2FCA-4374-D5C9-4868-FE2D7697E83F}"/>
              </a:ext>
            </a:extLst>
          </p:cNvPr>
          <p:cNvGrpSpPr/>
          <p:nvPr/>
        </p:nvGrpSpPr>
        <p:grpSpPr>
          <a:xfrm>
            <a:off x="2507288" y="3487375"/>
            <a:ext cx="1064340" cy="369332"/>
            <a:chOff x="3647644" y="5421073"/>
            <a:chExt cx="1064340" cy="369332"/>
          </a:xfrm>
        </p:grpSpPr>
        <p:sp>
          <p:nvSpPr>
            <p:cNvPr id="19" name="TextBox 18">
              <a:extLst>
                <a:ext uri="{FF2B5EF4-FFF2-40B4-BE49-F238E27FC236}">
                  <a16:creationId xmlns:a16="http://schemas.microsoft.com/office/drawing/2014/main" id="{507CF964-F22D-E062-21BA-19FF416DEEB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11A3EA-7A25-CB14-A24A-B38C31A1D74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40C4FA2-A0C0-00FC-D695-2211D060E49E}"/>
              </a:ext>
            </a:extLst>
          </p:cNvPr>
          <p:cNvGrpSpPr/>
          <p:nvPr/>
        </p:nvGrpSpPr>
        <p:grpSpPr>
          <a:xfrm>
            <a:off x="2839152" y="4331321"/>
            <a:ext cx="1068643" cy="369332"/>
            <a:chOff x="3647644" y="5359159"/>
            <a:chExt cx="1068643" cy="369332"/>
          </a:xfrm>
        </p:grpSpPr>
        <p:sp>
          <p:nvSpPr>
            <p:cNvPr id="22" name="TextBox 21">
              <a:extLst>
                <a:ext uri="{FF2B5EF4-FFF2-40B4-BE49-F238E27FC236}">
                  <a16:creationId xmlns:a16="http://schemas.microsoft.com/office/drawing/2014/main" id="{EA13AF96-AFF0-B95F-73F6-60049BC0F35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74E42010-64DF-48BF-475E-8369DC41B85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5103E80-804D-5F91-D453-D29D0C7AA521}"/>
              </a:ext>
            </a:extLst>
          </p:cNvPr>
          <p:cNvSpPr/>
          <p:nvPr/>
        </p:nvSpPr>
        <p:spPr>
          <a:xfrm>
            <a:off x="981958" y="5106865"/>
            <a:ext cx="502170" cy="514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0D790A-1A5E-D695-C021-D454366B27DA}"/>
              </a:ext>
            </a:extLst>
          </p:cNvPr>
          <p:cNvSpPr/>
          <p:nvPr/>
        </p:nvSpPr>
        <p:spPr>
          <a:xfrm>
            <a:off x="2313921" y="5192719"/>
            <a:ext cx="616224" cy="825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3F1765-D1FB-3E60-35E4-3ED4EB83D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7436" y="1986583"/>
            <a:ext cx="3751321" cy="252663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8001004-10F2-0566-EC6A-154B286AFFDD}"/>
                  </a:ext>
                </a:extLst>
              </p:cNvPr>
              <p:cNvSpPr txBox="1"/>
              <p:nvPr/>
            </p:nvSpPr>
            <p:spPr>
              <a:xfrm>
                <a:off x="5216703" y="692756"/>
                <a:ext cx="3372786" cy="1200329"/>
              </a:xfrm>
              <a:prstGeom prst="rect">
                <a:avLst/>
              </a:prstGeom>
              <a:noFill/>
            </p:spPr>
            <p:txBody>
              <a:bodyPr wrap="square" rtlCol="0">
                <a:spAutoFit/>
              </a:bodyPr>
              <a:lstStyle/>
              <a:p>
                <a:pPr algn="ctr"/>
                <a:r>
                  <a:rPr lang="en-US" dirty="0">
                    <a:solidFill>
                      <a:srgbClr val="7030A0"/>
                    </a:solidFill>
                  </a:rPr>
                  <a:t>Because we got </a:t>
                </a:r>
                <a:r>
                  <a:rPr lang="en-US" b="1" dirty="0">
                    <a:solidFill>
                      <a:srgbClr val="7030A0"/>
                    </a:solidFill>
                  </a:rPr>
                  <a:t>at least one </a:t>
                </a: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1</m:t>
                            </m:r>
                          </m:e>
                        </m:d>
                      </m:e>
                    </m:d>
                  </m:oMath>
                </a14:m>
                <a:r>
                  <a:rPr lang="en-US" dirty="0">
                    <a:solidFill>
                      <a:srgbClr val="7030A0"/>
                    </a:solidFill>
                  </a:rPr>
                  <a:t> measurement, we know the initial phase of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𝑞</m:t>
                        </m:r>
                      </m:e>
                      <m:sub>
                        <m:r>
                          <a:rPr lang="en-US" i="1">
                            <a:solidFill>
                              <a:srgbClr val="7030A0"/>
                            </a:solidFill>
                            <a:latin typeface="Cambria Math" panose="02040503050406030204" pitchFamily="18" charset="0"/>
                          </a:rPr>
                          <m:t>0</m:t>
                        </m:r>
                      </m:sub>
                    </m:sSub>
                  </m:oMath>
                </a14:m>
                <a:r>
                  <a:rPr lang="en-US" dirty="0">
                    <a:solidFill>
                      <a:srgbClr val="7030A0"/>
                    </a:solidFill>
                  </a:rPr>
                  <a:t> was </a:t>
                </a:r>
                <a:r>
                  <a:rPr lang="en-US" u="sng" dirty="0">
                    <a:solidFill>
                      <a:srgbClr val="7030A0"/>
                    </a:solidFill>
                  </a:rPr>
                  <a:t>not</a:t>
                </a:r>
                <a:r>
                  <a:rPr lang="en-US" dirty="0">
                    <a:solidFill>
                      <a:srgbClr val="7030A0"/>
                    </a:solidFill>
                  </a:rPr>
                  <a:t> equal to the </a:t>
                </a:r>
                <a:r>
                  <a:rPr lang="en-US" b="1" dirty="0">
                    <a:solidFill>
                      <a:srgbClr val="7030A0"/>
                    </a:solidFill>
                  </a:rPr>
                  <a:t>CPhase</a:t>
                </a:r>
                <a14:m>
                  <m:oMath xmlns:m="http://schemas.openxmlformats.org/officeDocument/2006/math">
                    <m:d>
                      <m:dPr>
                        <m:ctrlPr>
                          <a:rPr lang="en-US" i="1" smtClean="0">
                            <a:solidFill>
                              <a:srgbClr val="7030A0"/>
                            </a:solidFill>
                            <a:latin typeface="Cambria Math" panose="02040503050406030204" pitchFamily="18" charset="0"/>
                          </a:rPr>
                        </m:ctrlPr>
                      </m:dPr>
                      <m:e>
                        <m:f>
                          <m:fPr>
                            <m:type m:val="lin"/>
                            <m:ctrlPr>
                              <a:rPr lang="en-US" i="1" smtClean="0">
                                <a:solidFill>
                                  <a:srgbClr val="7030A0"/>
                                </a:solidFill>
                                <a:latin typeface="Cambria Math" panose="02040503050406030204" pitchFamily="18" charset="0"/>
                              </a:rPr>
                            </m:ctrlPr>
                          </m:fPr>
                          <m:num>
                            <m:r>
                              <a:rPr lang="en-US"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rPr>
                              <m:t>4</m:t>
                            </m:r>
                          </m:den>
                        </m:f>
                      </m:e>
                    </m:d>
                  </m:oMath>
                </a14:m>
                <a:r>
                  <a:rPr lang="en-US" dirty="0">
                    <a:solidFill>
                      <a:srgbClr val="7030A0"/>
                    </a:solidFill>
                  </a:rPr>
                  <a:t> gate angle</a:t>
                </a:r>
              </a:p>
            </p:txBody>
          </p:sp>
        </mc:Choice>
        <mc:Fallback xmlns="">
          <p:sp>
            <p:nvSpPr>
              <p:cNvPr id="18" name="TextBox 17">
                <a:extLst>
                  <a:ext uri="{FF2B5EF4-FFF2-40B4-BE49-F238E27FC236}">
                    <a16:creationId xmlns:a16="http://schemas.microsoft.com/office/drawing/2014/main" id="{68001004-10F2-0566-EC6A-154B286AFFDD}"/>
                  </a:ext>
                </a:extLst>
              </p:cNvPr>
              <p:cNvSpPr txBox="1">
                <a:spLocks noRot="1" noChangeAspect="1" noMove="1" noResize="1" noEditPoints="1" noAdjustHandles="1" noChangeArrowheads="1" noChangeShapeType="1" noTextEdit="1"/>
              </p:cNvSpPr>
              <p:nvPr/>
            </p:nvSpPr>
            <p:spPr>
              <a:xfrm>
                <a:off x="5216703" y="692756"/>
                <a:ext cx="3372786" cy="1200329"/>
              </a:xfrm>
              <a:prstGeom prst="rect">
                <a:avLst/>
              </a:prstGeom>
              <a:blipFill>
                <a:blip r:embed="rId6"/>
                <a:stretch>
                  <a:fillRect l="-1627" t="-37056" r="-11031" b="-5380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8E5F99E0-F373-F8C4-FC57-2FDD70D423E2}"/>
              </a:ext>
            </a:extLst>
          </p:cNvPr>
          <p:cNvGrpSpPr/>
          <p:nvPr/>
        </p:nvGrpSpPr>
        <p:grpSpPr>
          <a:xfrm>
            <a:off x="1953485" y="4554123"/>
            <a:ext cx="1076632" cy="369332"/>
            <a:chOff x="2157212" y="5356391"/>
            <a:chExt cx="1076632" cy="369332"/>
          </a:xfrm>
        </p:grpSpPr>
        <p:sp>
          <p:nvSpPr>
            <p:cNvPr id="26" name="TextBox 25">
              <a:extLst>
                <a:ext uri="{FF2B5EF4-FFF2-40B4-BE49-F238E27FC236}">
                  <a16:creationId xmlns:a16="http://schemas.microsoft.com/office/drawing/2014/main" id="{7B6826E2-5C30-F6F2-E9CF-4A85ECA0F89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267E4D5F-291D-3E1D-B489-DF486CC7EAD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DCCEBCA2-AA76-1963-B5ED-64E602F189B2}"/>
              </a:ext>
            </a:extLst>
          </p:cNvPr>
          <p:cNvCxnSpPr>
            <a:cxnSpLocks/>
          </p:cNvCxnSpPr>
          <p:nvPr/>
        </p:nvCxnSpPr>
        <p:spPr>
          <a:xfrm>
            <a:off x="7454862" y="2359595"/>
            <a:ext cx="617341" cy="16127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48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grpSp>
        <p:nvGrpSpPr>
          <p:cNvPr id="6" name="Group 5">
            <a:extLst>
              <a:ext uri="{FF2B5EF4-FFF2-40B4-BE49-F238E27FC236}">
                <a16:creationId xmlns:a16="http://schemas.microsoft.com/office/drawing/2014/main" id="{05401A80-6669-B821-52EF-51295AE3F962}"/>
              </a:ext>
            </a:extLst>
          </p:cNvPr>
          <p:cNvGrpSpPr/>
          <p:nvPr/>
        </p:nvGrpSpPr>
        <p:grpSpPr>
          <a:xfrm>
            <a:off x="647677" y="3988309"/>
            <a:ext cx="1476447" cy="2311037"/>
            <a:chOff x="2785003" y="1357535"/>
            <a:chExt cx="1476447" cy="2311037"/>
          </a:xfrm>
        </p:grpSpPr>
        <p:pic>
          <p:nvPicPr>
            <p:cNvPr id="3" name="Picture 2">
              <a:extLst>
                <a:ext uri="{FF2B5EF4-FFF2-40B4-BE49-F238E27FC236}">
                  <a16:creationId xmlns:a16="http://schemas.microsoft.com/office/drawing/2014/main" id="{A5312BB2-4781-4062-BDEC-E5CD46A7D0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24"/>
            <a:stretch/>
          </p:blipFill>
          <p:spPr>
            <a:xfrm>
              <a:off x="2785003" y="2106472"/>
              <a:ext cx="1476447" cy="1562100"/>
            </a:xfrm>
            <a:prstGeom prst="rect">
              <a:avLst/>
            </a:prstGeom>
          </p:spPr>
        </p:pic>
        <p:sp>
          <p:nvSpPr>
            <p:cNvPr id="13" name="TextBox 12">
              <a:extLst>
                <a:ext uri="{FF2B5EF4-FFF2-40B4-BE49-F238E27FC236}">
                  <a16:creationId xmlns:a16="http://schemas.microsoft.com/office/drawing/2014/main" id="{F1DB7D95-9427-411D-BE8F-8FAF2863AA9A}"/>
                </a:ext>
              </a:extLst>
            </p:cNvPr>
            <p:cNvSpPr txBox="1"/>
            <p:nvPr/>
          </p:nvSpPr>
          <p:spPr>
            <a:xfrm>
              <a:off x="2861100" y="1357535"/>
              <a:ext cx="1324252" cy="584775"/>
            </a:xfrm>
            <a:prstGeom prst="rect">
              <a:avLst/>
            </a:prstGeom>
            <a:noFill/>
          </p:spPr>
          <p:txBody>
            <a:bodyPr wrap="square" rtlCol="0">
              <a:spAutoFit/>
            </a:bodyPr>
            <a:lstStyle/>
            <a:p>
              <a:pPr algn="ctr"/>
              <a:r>
                <a:rPr lang="en-US" sz="1600" dirty="0"/>
                <a:t>I am the wise </a:t>
              </a:r>
              <a:r>
                <a:rPr lang="en-US" sz="1600" b="1" dirty="0">
                  <a:solidFill>
                    <a:srgbClr val="0070C0"/>
                  </a:solidFill>
                </a:rPr>
                <a:t>Oracle</a:t>
              </a:r>
            </a:p>
          </p:txBody>
        </p:sp>
      </p:grpSp>
      <p:grpSp>
        <p:nvGrpSpPr>
          <p:cNvPr id="5" name="Group 4">
            <a:extLst>
              <a:ext uri="{FF2B5EF4-FFF2-40B4-BE49-F238E27FC236}">
                <a16:creationId xmlns:a16="http://schemas.microsoft.com/office/drawing/2014/main" id="{AB65B86F-D8F9-B9D9-C8EF-2DAC645C7A28}"/>
              </a:ext>
            </a:extLst>
          </p:cNvPr>
          <p:cNvGrpSpPr/>
          <p:nvPr/>
        </p:nvGrpSpPr>
        <p:grpSpPr>
          <a:xfrm>
            <a:off x="807501" y="1357535"/>
            <a:ext cx="1156801" cy="2401564"/>
            <a:chOff x="807501" y="1357535"/>
            <a:chExt cx="1156801" cy="2401564"/>
          </a:xfrm>
        </p:grpSpPr>
        <p:pic>
          <p:nvPicPr>
            <p:cNvPr id="7" name="Picture 6">
              <a:extLst>
                <a:ext uri="{FF2B5EF4-FFF2-40B4-BE49-F238E27FC236}">
                  <a16:creationId xmlns:a16="http://schemas.microsoft.com/office/drawing/2014/main" id="{CD0829AB-E7F4-4B6E-B130-CD0EE75DCC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550" y="2015946"/>
              <a:ext cx="1020705" cy="1743153"/>
            </a:xfrm>
            <a:prstGeom prst="rect">
              <a:avLst/>
            </a:prstGeom>
          </p:spPr>
        </p:pic>
        <p:sp>
          <p:nvSpPr>
            <p:cNvPr id="14" name="TextBox 13">
              <a:extLst>
                <a:ext uri="{FF2B5EF4-FFF2-40B4-BE49-F238E27FC236}">
                  <a16:creationId xmlns:a16="http://schemas.microsoft.com/office/drawing/2014/main" id="{5306D148-A1FC-403D-8DC3-325060C16530}"/>
                </a:ext>
              </a:extLst>
            </p:cNvPr>
            <p:cNvSpPr txBox="1"/>
            <p:nvPr/>
          </p:nvSpPr>
          <p:spPr>
            <a:xfrm>
              <a:off x="807501" y="1357535"/>
              <a:ext cx="1156801" cy="584775"/>
            </a:xfrm>
            <a:prstGeom prst="rect">
              <a:avLst/>
            </a:prstGeom>
            <a:noFill/>
          </p:spPr>
          <p:txBody>
            <a:bodyPr wrap="square" rtlCol="0">
              <a:spAutoFit/>
            </a:bodyPr>
            <a:lstStyle/>
            <a:p>
              <a:pPr algn="ctr"/>
              <a:r>
                <a:rPr lang="en-US" sz="1600" dirty="0"/>
                <a:t>You are the </a:t>
              </a:r>
              <a:r>
                <a:rPr lang="en-US" sz="1600" b="1" dirty="0">
                  <a:solidFill>
                    <a:srgbClr val="00B050"/>
                  </a:solidFill>
                </a:rPr>
                <a:t>traveler</a:t>
              </a: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F88D792-050C-94FA-410E-F506FFAF7992}"/>
                  </a:ext>
                </a:extLst>
              </p:cNvPr>
              <p:cNvSpPr txBox="1"/>
              <p:nvPr/>
            </p:nvSpPr>
            <p:spPr>
              <a:xfrm>
                <a:off x="3215388" y="1648461"/>
                <a:ext cx="4811843" cy="646331"/>
              </a:xfrm>
              <a:prstGeom prst="rect">
                <a:avLst/>
              </a:prstGeom>
              <a:noFill/>
            </p:spPr>
            <p:txBody>
              <a:bodyPr wrap="square" rtlCol="0">
                <a:spAutoFit/>
              </a:bodyPr>
              <a:lstStyle/>
              <a:p>
                <a:r>
                  <a:rPr lang="en-US" dirty="0"/>
                  <a:t>You are the </a:t>
                </a:r>
                <a:r>
                  <a:rPr lang="en-US" b="1" dirty="0">
                    <a:solidFill>
                      <a:srgbClr val="00B050"/>
                    </a:solidFill>
                  </a:rPr>
                  <a:t>traveler</a:t>
                </a:r>
                <a:r>
                  <a:rPr lang="en-US" dirty="0"/>
                  <a:t>, and you prepare </a:t>
                </a:r>
                <a:r>
                  <a:rPr lang="en-US" b="1" dirty="0"/>
                  <a:t>two</a:t>
                </a:r>
                <a:r>
                  <a:rPr lang="en-US" dirty="0"/>
                  <a:t> qubits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 in whatever state you wish</a:t>
                </a:r>
              </a:p>
            </p:txBody>
          </p:sp>
        </mc:Choice>
        <mc:Fallback xmlns="">
          <p:sp>
            <p:nvSpPr>
              <p:cNvPr id="8" name="TextBox 7">
                <a:extLst>
                  <a:ext uri="{FF2B5EF4-FFF2-40B4-BE49-F238E27FC236}">
                    <a16:creationId xmlns:a16="http://schemas.microsoft.com/office/drawing/2014/main" id="{3F88D792-050C-94FA-410E-F506FFAF7992}"/>
                  </a:ext>
                </a:extLst>
              </p:cNvPr>
              <p:cNvSpPr txBox="1">
                <a:spLocks noRot="1" noChangeAspect="1" noMove="1" noResize="1" noEditPoints="1" noAdjustHandles="1" noChangeArrowheads="1" noChangeShapeType="1" noTextEdit="1"/>
              </p:cNvSpPr>
              <p:nvPr/>
            </p:nvSpPr>
            <p:spPr>
              <a:xfrm>
                <a:off x="3215388" y="1648461"/>
                <a:ext cx="4811843" cy="646331"/>
              </a:xfrm>
              <a:prstGeom prst="rect">
                <a:avLst/>
              </a:prstGeom>
              <a:blipFill>
                <a:blip r:embed="rId5"/>
                <a:stretch>
                  <a:fillRect l="-1013" t="-4717" r="-127" b="-1415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5666F50-3CBD-515D-EE0E-492B639C6D24}"/>
              </a:ext>
            </a:extLst>
          </p:cNvPr>
          <p:cNvSpPr txBox="1"/>
          <p:nvPr/>
        </p:nvSpPr>
        <p:spPr>
          <a:xfrm>
            <a:off x="3215388" y="2546670"/>
            <a:ext cx="4811843" cy="646331"/>
          </a:xfrm>
          <a:prstGeom prst="rect">
            <a:avLst/>
          </a:prstGeom>
          <a:noFill/>
        </p:spPr>
        <p:txBody>
          <a:bodyPr wrap="square" rtlCol="0">
            <a:spAutoFit/>
          </a:bodyPr>
          <a:lstStyle/>
          <a:p>
            <a:r>
              <a:rPr lang="en-US" dirty="0"/>
              <a:t>You approach me, the </a:t>
            </a:r>
            <a:r>
              <a:rPr lang="en-US" b="1" dirty="0">
                <a:solidFill>
                  <a:srgbClr val="0070C0"/>
                </a:solidFill>
              </a:rPr>
              <a:t>Oracle</a:t>
            </a:r>
            <a:r>
              <a:rPr lang="en-US" dirty="0"/>
              <a:t>, and present your two qubits </a:t>
            </a:r>
          </a:p>
        </p:txBody>
      </p:sp>
      <p:sp>
        <p:nvSpPr>
          <p:cNvPr id="11" name="TextBox 10">
            <a:extLst>
              <a:ext uri="{FF2B5EF4-FFF2-40B4-BE49-F238E27FC236}">
                <a16:creationId xmlns:a16="http://schemas.microsoft.com/office/drawing/2014/main" id="{C1B65191-5BEB-2B3C-D001-74CEE4DA0FBC}"/>
              </a:ext>
            </a:extLst>
          </p:cNvPr>
          <p:cNvSpPr txBox="1"/>
          <p:nvPr/>
        </p:nvSpPr>
        <p:spPr>
          <a:xfrm>
            <a:off x="3215387" y="3444879"/>
            <a:ext cx="4811843" cy="646331"/>
          </a:xfrm>
          <a:prstGeom prst="rect">
            <a:avLst/>
          </a:prstGeom>
          <a:noFill/>
        </p:spPr>
        <p:txBody>
          <a:bodyPr wrap="square" rtlCol="0">
            <a:spAutoFit/>
          </a:bodyPr>
          <a:lstStyle/>
          <a:p>
            <a:r>
              <a:rPr lang="en-US" dirty="0"/>
              <a:t>I apply one of </a:t>
            </a:r>
            <a:r>
              <a:rPr lang="en-US" b="1" u="sng" dirty="0"/>
              <a:t>four</a:t>
            </a:r>
            <a:r>
              <a:rPr lang="en-US" dirty="0"/>
              <a:t> possible </a:t>
            </a:r>
            <a:r>
              <a:rPr lang="en-US" b="1" dirty="0">
                <a:solidFill>
                  <a:srgbClr val="7030A0"/>
                </a:solidFill>
              </a:rPr>
              <a:t>secret</a:t>
            </a:r>
            <a:r>
              <a:rPr lang="en-US" dirty="0"/>
              <a:t> functions to your two qubits and return the two qubits to you</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3D729D-7FE7-BB7D-78BF-CFE7BA3C29B0}"/>
                  </a:ext>
                </a:extLst>
              </p:cNvPr>
              <p:cNvSpPr txBox="1"/>
              <p:nvPr/>
            </p:nvSpPr>
            <p:spPr>
              <a:xfrm>
                <a:off x="3215387" y="4343088"/>
                <a:ext cx="4811843" cy="923330"/>
              </a:xfrm>
              <a:prstGeom prst="rect">
                <a:avLst/>
              </a:prstGeom>
              <a:noFill/>
            </p:spPr>
            <p:txBody>
              <a:bodyPr wrap="square" rtlCol="0">
                <a:spAutoFit/>
              </a:bodyPr>
              <a:lstStyle/>
              <a:p>
                <a:r>
                  <a:rPr lang="en-US" dirty="0"/>
                  <a:t>You are free to do what you want with the qubits afterward, but at some point, you must </a:t>
                </a:r>
                <a:r>
                  <a:rPr lang="en-US" b="1" dirty="0"/>
                  <a:t>measure</a:t>
                </a:r>
                <a:r>
                  <a:rPr lang="en-US" dirty="0"/>
                  <a:t> </a:t>
                </a:r>
                <a:r>
                  <a:rPr lang="en-US" b="1" dirty="0"/>
                  <a:t>one</a:t>
                </a:r>
                <a:r>
                  <a:rPr lang="en-US" dirty="0"/>
                  <a:t> (and only one) of the qubits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 </a:t>
                </a:r>
                <a:r>
                  <a:rPr lang="en-US" u="sng" dirty="0"/>
                  <a:t>or</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a14:m>
                <a:endParaRPr lang="en-US" dirty="0"/>
              </a:p>
            </p:txBody>
          </p:sp>
        </mc:Choice>
        <mc:Fallback xmlns="">
          <p:sp>
            <p:nvSpPr>
              <p:cNvPr id="12" name="TextBox 11">
                <a:extLst>
                  <a:ext uri="{FF2B5EF4-FFF2-40B4-BE49-F238E27FC236}">
                    <a16:creationId xmlns:a16="http://schemas.microsoft.com/office/drawing/2014/main" id="{E03D729D-7FE7-BB7D-78BF-CFE7BA3C29B0}"/>
                  </a:ext>
                </a:extLst>
              </p:cNvPr>
              <p:cNvSpPr txBox="1">
                <a:spLocks noRot="1" noChangeAspect="1" noMove="1" noResize="1" noEditPoints="1" noAdjustHandles="1" noChangeArrowheads="1" noChangeShapeType="1" noTextEdit="1"/>
              </p:cNvSpPr>
              <p:nvPr/>
            </p:nvSpPr>
            <p:spPr>
              <a:xfrm>
                <a:off x="3215387" y="4343088"/>
                <a:ext cx="4811843" cy="923330"/>
              </a:xfrm>
              <a:prstGeom prst="rect">
                <a:avLst/>
              </a:prstGeom>
              <a:blipFill>
                <a:blip r:embed="rId6"/>
                <a:stretch>
                  <a:fillRect l="-1013" t="-3289" r="-506" b="-92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A5388AE-D2FC-25C5-130D-FE2FD7C38775}"/>
              </a:ext>
            </a:extLst>
          </p:cNvPr>
          <p:cNvSpPr txBox="1"/>
          <p:nvPr/>
        </p:nvSpPr>
        <p:spPr>
          <a:xfrm>
            <a:off x="3215387" y="5518296"/>
            <a:ext cx="4811843" cy="646331"/>
          </a:xfrm>
          <a:prstGeom prst="rect">
            <a:avLst/>
          </a:prstGeom>
          <a:noFill/>
        </p:spPr>
        <p:txBody>
          <a:bodyPr wrap="square" rtlCol="0">
            <a:spAutoFit/>
          </a:bodyPr>
          <a:lstStyle/>
          <a:p>
            <a:r>
              <a:rPr lang="en-US" dirty="0"/>
              <a:t>Based upon your </a:t>
            </a:r>
            <a:r>
              <a:rPr lang="en-US" i="1" dirty="0"/>
              <a:t>single</a:t>
            </a:r>
            <a:r>
              <a:rPr lang="en-US" dirty="0"/>
              <a:t> measurement, you must tell me which </a:t>
            </a:r>
            <a:r>
              <a:rPr lang="en-US" b="1" dirty="0">
                <a:solidFill>
                  <a:srgbClr val="FF0000"/>
                </a:solidFill>
              </a:rPr>
              <a:t>type of function </a:t>
            </a:r>
            <a:r>
              <a:rPr lang="en-US" dirty="0"/>
              <a:t>I applied</a:t>
            </a:r>
          </a:p>
        </p:txBody>
      </p:sp>
    </p:spTree>
    <p:extLst>
      <p:ext uri="{BB962C8B-B14F-4D97-AF65-F5344CB8AC3E}">
        <p14:creationId xmlns:p14="http://schemas.microsoft.com/office/powerpoint/2010/main" val="20929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22" presetClass="entr" presetSubtype="1"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grpSp>
        <p:nvGrpSpPr>
          <p:cNvPr id="6" name="Group 5">
            <a:extLst>
              <a:ext uri="{FF2B5EF4-FFF2-40B4-BE49-F238E27FC236}">
                <a16:creationId xmlns:a16="http://schemas.microsoft.com/office/drawing/2014/main" id="{05401A80-6669-B821-52EF-51295AE3F962}"/>
              </a:ext>
            </a:extLst>
          </p:cNvPr>
          <p:cNvGrpSpPr/>
          <p:nvPr/>
        </p:nvGrpSpPr>
        <p:grpSpPr>
          <a:xfrm>
            <a:off x="647677" y="3988309"/>
            <a:ext cx="1476447" cy="2311037"/>
            <a:chOff x="2785003" y="1357535"/>
            <a:chExt cx="1476447" cy="2311037"/>
          </a:xfrm>
        </p:grpSpPr>
        <p:pic>
          <p:nvPicPr>
            <p:cNvPr id="3" name="Picture 2">
              <a:extLst>
                <a:ext uri="{FF2B5EF4-FFF2-40B4-BE49-F238E27FC236}">
                  <a16:creationId xmlns:a16="http://schemas.microsoft.com/office/drawing/2014/main" id="{A5312BB2-4781-4062-BDEC-E5CD46A7D0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24"/>
            <a:stretch/>
          </p:blipFill>
          <p:spPr>
            <a:xfrm>
              <a:off x="2785003" y="2106472"/>
              <a:ext cx="1476447" cy="1562100"/>
            </a:xfrm>
            <a:prstGeom prst="rect">
              <a:avLst/>
            </a:prstGeom>
          </p:spPr>
        </p:pic>
        <p:sp>
          <p:nvSpPr>
            <p:cNvPr id="13" name="TextBox 12">
              <a:extLst>
                <a:ext uri="{FF2B5EF4-FFF2-40B4-BE49-F238E27FC236}">
                  <a16:creationId xmlns:a16="http://schemas.microsoft.com/office/drawing/2014/main" id="{F1DB7D95-9427-411D-BE8F-8FAF2863AA9A}"/>
                </a:ext>
              </a:extLst>
            </p:cNvPr>
            <p:cNvSpPr txBox="1"/>
            <p:nvPr/>
          </p:nvSpPr>
          <p:spPr>
            <a:xfrm>
              <a:off x="2861100" y="1357535"/>
              <a:ext cx="1324252" cy="584775"/>
            </a:xfrm>
            <a:prstGeom prst="rect">
              <a:avLst/>
            </a:prstGeom>
            <a:noFill/>
          </p:spPr>
          <p:txBody>
            <a:bodyPr wrap="square" rtlCol="0">
              <a:spAutoFit/>
            </a:bodyPr>
            <a:lstStyle/>
            <a:p>
              <a:pPr algn="ctr"/>
              <a:r>
                <a:rPr lang="en-US" sz="1600" dirty="0"/>
                <a:t>I am the wise </a:t>
              </a:r>
              <a:r>
                <a:rPr lang="en-US" sz="1600" b="1" dirty="0">
                  <a:solidFill>
                    <a:srgbClr val="0070C0"/>
                  </a:solidFill>
                </a:rPr>
                <a:t>Oracle</a:t>
              </a:r>
            </a:p>
          </p:txBody>
        </p:sp>
      </p:grpSp>
      <p:grpSp>
        <p:nvGrpSpPr>
          <p:cNvPr id="5" name="Group 4">
            <a:extLst>
              <a:ext uri="{FF2B5EF4-FFF2-40B4-BE49-F238E27FC236}">
                <a16:creationId xmlns:a16="http://schemas.microsoft.com/office/drawing/2014/main" id="{AB65B86F-D8F9-B9D9-C8EF-2DAC645C7A28}"/>
              </a:ext>
            </a:extLst>
          </p:cNvPr>
          <p:cNvGrpSpPr/>
          <p:nvPr/>
        </p:nvGrpSpPr>
        <p:grpSpPr>
          <a:xfrm>
            <a:off x="807501" y="1357535"/>
            <a:ext cx="1156801" cy="2401564"/>
            <a:chOff x="807501" y="1357535"/>
            <a:chExt cx="1156801" cy="2401564"/>
          </a:xfrm>
        </p:grpSpPr>
        <p:pic>
          <p:nvPicPr>
            <p:cNvPr id="7" name="Picture 6">
              <a:extLst>
                <a:ext uri="{FF2B5EF4-FFF2-40B4-BE49-F238E27FC236}">
                  <a16:creationId xmlns:a16="http://schemas.microsoft.com/office/drawing/2014/main" id="{CD0829AB-E7F4-4B6E-B130-CD0EE75DCC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550" y="2015946"/>
              <a:ext cx="1020705" cy="1743153"/>
            </a:xfrm>
            <a:prstGeom prst="rect">
              <a:avLst/>
            </a:prstGeom>
          </p:spPr>
        </p:pic>
        <p:sp>
          <p:nvSpPr>
            <p:cNvPr id="14" name="TextBox 13">
              <a:extLst>
                <a:ext uri="{FF2B5EF4-FFF2-40B4-BE49-F238E27FC236}">
                  <a16:creationId xmlns:a16="http://schemas.microsoft.com/office/drawing/2014/main" id="{5306D148-A1FC-403D-8DC3-325060C16530}"/>
                </a:ext>
              </a:extLst>
            </p:cNvPr>
            <p:cNvSpPr txBox="1"/>
            <p:nvPr/>
          </p:nvSpPr>
          <p:spPr>
            <a:xfrm>
              <a:off x="807501" y="1357535"/>
              <a:ext cx="1156801" cy="584775"/>
            </a:xfrm>
            <a:prstGeom prst="rect">
              <a:avLst/>
            </a:prstGeom>
            <a:noFill/>
          </p:spPr>
          <p:txBody>
            <a:bodyPr wrap="square" rtlCol="0">
              <a:spAutoFit/>
            </a:bodyPr>
            <a:lstStyle/>
            <a:p>
              <a:pPr algn="ctr"/>
              <a:r>
                <a:rPr lang="en-US" sz="1600" dirty="0"/>
                <a:t>You are the </a:t>
              </a:r>
              <a:r>
                <a:rPr lang="en-US" sz="1600" b="1" dirty="0">
                  <a:solidFill>
                    <a:srgbClr val="00B050"/>
                  </a:solidFill>
                </a:rPr>
                <a:t>traveler</a:t>
              </a:r>
            </a:p>
          </p:txBody>
        </p:sp>
      </p:grpSp>
      <p:grpSp>
        <p:nvGrpSpPr>
          <p:cNvPr id="26" name="Group 25">
            <a:extLst>
              <a:ext uri="{FF2B5EF4-FFF2-40B4-BE49-F238E27FC236}">
                <a16:creationId xmlns:a16="http://schemas.microsoft.com/office/drawing/2014/main" id="{2BCFC387-2ECB-0B30-6A3E-3E0D166B1BB3}"/>
              </a:ext>
            </a:extLst>
          </p:cNvPr>
          <p:cNvGrpSpPr/>
          <p:nvPr/>
        </p:nvGrpSpPr>
        <p:grpSpPr>
          <a:xfrm>
            <a:off x="2618342" y="1314959"/>
            <a:ext cx="5950408" cy="646331"/>
            <a:chOff x="2631460" y="1270073"/>
            <a:chExt cx="5950408" cy="646331"/>
          </a:xfrm>
        </p:grpSpPr>
        <p:sp>
          <p:nvSpPr>
            <p:cNvPr id="19" name="TextBox 18">
              <a:extLst>
                <a:ext uri="{FF2B5EF4-FFF2-40B4-BE49-F238E27FC236}">
                  <a16:creationId xmlns:a16="http://schemas.microsoft.com/office/drawing/2014/main" id="{2B06152E-739A-7F59-328E-55663EF01723}"/>
                </a:ext>
              </a:extLst>
            </p:cNvPr>
            <p:cNvSpPr txBox="1"/>
            <p:nvPr/>
          </p:nvSpPr>
          <p:spPr>
            <a:xfrm>
              <a:off x="2631460" y="1300850"/>
              <a:ext cx="4161894" cy="584775"/>
            </a:xfrm>
            <a:prstGeom prst="rect">
              <a:avLst/>
            </a:prstGeom>
            <a:noFill/>
          </p:spPr>
          <p:txBody>
            <a:bodyPr wrap="square" rtlCol="0">
              <a:spAutoFit/>
            </a:bodyPr>
            <a:lstStyle/>
            <a:p>
              <a:pPr algn="ctr"/>
              <a:r>
                <a:rPr lang="en-US" sz="1600" dirty="0"/>
                <a:t>There are </a:t>
              </a:r>
              <a:r>
                <a:rPr lang="en-US" sz="1600" b="1" u="sng" dirty="0"/>
                <a:t>four</a:t>
              </a:r>
              <a:r>
                <a:rPr lang="en-US" sz="1600" dirty="0"/>
                <a:t> possible </a:t>
              </a:r>
              <a:r>
                <a:rPr lang="en-US" sz="1600" b="1" dirty="0">
                  <a:solidFill>
                    <a:srgbClr val="7030A0"/>
                  </a:solidFill>
                </a:rPr>
                <a:t>secret</a:t>
              </a:r>
              <a:r>
                <a:rPr lang="en-US" sz="1600" dirty="0"/>
                <a:t> functions and </a:t>
              </a:r>
              <a:r>
                <a:rPr lang="en-US" sz="1600" i="1" dirty="0"/>
                <a:t>only</a:t>
              </a:r>
              <a:r>
                <a:rPr lang="en-US" sz="1600" dirty="0"/>
                <a:t> the Oracle knows which one is used</a:t>
              </a:r>
            </a:p>
          </p:txBody>
        </p:sp>
        <p:sp>
          <p:nvSpPr>
            <p:cNvPr id="20" name="TextBox 19">
              <a:extLst>
                <a:ext uri="{FF2B5EF4-FFF2-40B4-BE49-F238E27FC236}">
                  <a16:creationId xmlns:a16="http://schemas.microsoft.com/office/drawing/2014/main" id="{25B012B7-328B-B089-3830-DE58BB4B7693}"/>
                </a:ext>
              </a:extLst>
            </p:cNvPr>
            <p:cNvSpPr txBox="1"/>
            <p:nvPr/>
          </p:nvSpPr>
          <p:spPr>
            <a:xfrm>
              <a:off x="7427625" y="1270073"/>
              <a:ext cx="1154243" cy="646331"/>
            </a:xfrm>
            <a:prstGeom prst="rect">
              <a:avLst/>
            </a:prstGeom>
            <a:noFill/>
          </p:spPr>
          <p:txBody>
            <a:bodyPr wrap="square" rtlCol="0">
              <a:spAutoFit/>
            </a:bodyPr>
            <a:lstStyle/>
            <a:p>
              <a:pPr algn="ctr"/>
              <a:r>
                <a:rPr lang="en-US" b="1" dirty="0">
                  <a:solidFill>
                    <a:srgbClr val="FF0000"/>
                  </a:solidFill>
                </a:rPr>
                <a:t>Type of Function</a:t>
              </a:r>
            </a:p>
          </p:txBody>
        </p:sp>
      </p:grpSp>
      <p:grpSp>
        <p:nvGrpSpPr>
          <p:cNvPr id="27" name="Group 26">
            <a:extLst>
              <a:ext uri="{FF2B5EF4-FFF2-40B4-BE49-F238E27FC236}">
                <a16:creationId xmlns:a16="http://schemas.microsoft.com/office/drawing/2014/main" id="{6121F044-40F9-A5AB-8B61-BFE7DDE89F8F}"/>
              </a:ext>
            </a:extLst>
          </p:cNvPr>
          <p:cNvGrpSpPr/>
          <p:nvPr/>
        </p:nvGrpSpPr>
        <p:grpSpPr>
          <a:xfrm>
            <a:off x="2703601" y="2406416"/>
            <a:ext cx="5898877" cy="584775"/>
            <a:chOff x="2716719" y="2312414"/>
            <a:chExt cx="5898877" cy="58477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6665D-7113-E03B-77DC-A42264623B23}"/>
                    </a:ext>
                  </a:extLst>
                </p:cNvPr>
                <p:cNvSpPr txBox="1"/>
                <p:nvPr/>
              </p:nvSpPr>
              <p:spPr>
                <a:xfrm>
                  <a:off x="2716719" y="2312414"/>
                  <a:ext cx="3991376" cy="584775"/>
                </a:xfrm>
                <a:prstGeom prst="rect">
                  <a:avLst/>
                </a:prstGeom>
                <a:noFill/>
              </p:spPr>
              <p:txBody>
                <a:bodyPr wrap="square" rtlCol="0">
                  <a:spAutoFit/>
                </a:bodyPr>
                <a:lstStyle/>
                <a:p>
                  <a:pPr marL="342900" indent="-342900">
                    <a:buFont typeface="+mj-lt"/>
                    <a:buAutoNum type="arabicPeriod"/>
                  </a:pPr>
                  <a:r>
                    <a:rPr lang="en-US" sz="1600" b="1" dirty="0"/>
                    <a:t>NOP </a:t>
                  </a:r>
                  <a:r>
                    <a:rPr lang="en-US" sz="1600" dirty="0"/>
                    <a:t>– I don't change your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i="1">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r>
                        <a:rPr lang="en-US" sz="1600" i="1">
                          <a:latin typeface="Cambria Math" panose="02040503050406030204" pitchFamily="18" charset="0"/>
                        </a:rPr>
                        <m:t> </m:t>
                      </m:r>
                    </m:oMath>
                  </a14:m>
                  <a:r>
                    <a:rPr lang="en-US" sz="1600" dirty="0"/>
                    <a:t>qubit at all (no operation) e.g.,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r>
                        <a:rPr lang="en-US" sz="1600"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oMath>
                  </a14:m>
                  <a:endParaRPr lang="en-US" sz="1600" dirty="0"/>
                </a:p>
              </p:txBody>
            </p:sp>
          </mc:Choice>
          <mc:Fallback xmlns="">
            <p:sp>
              <p:nvSpPr>
                <p:cNvPr id="9" name="TextBox 8">
                  <a:extLst>
                    <a:ext uri="{FF2B5EF4-FFF2-40B4-BE49-F238E27FC236}">
                      <a16:creationId xmlns:a16="http://schemas.microsoft.com/office/drawing/2014/main" id="{0506665D-7113-E03B-77DC-A42264623B23}"/>
                    </a:ext>
                  </a:extLst>
                </p:cNvPr>
                <p:cNvSpPr txBox="1">
                  <a:spLocks noRot="1" noChangeAspect="1" noMove="1" noResize="1" noEditPoints="1" noAdjustHandles="1" noChangeArrowheads="1" noChangeShapeType="1" noTextEdit="1"/>
                </p:cNvSpPr>
                <p:nvPr/>
              </p:nvSpPr>
              <p:spPr>
                <a:xfrm>
                  <a:off x="2716719" y="2312414"/>
                  <a:ext cx="3991376" cy="584775"/>
                </a:xfrm>
                <a:prstGeom prst="rect">
                  <a:avLst/>
                </a:prstGeom>
                <a:blipFill>
                  <a:blip r:embed="rId5"/>
                  <a:stretch>
                    <a:fillRect l="-917" t="-21875" r="-5352" b="-979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630A74C-71E6-EBBD-8049-62692F89B54E}"/>
                </a:ext>
              </a:extLst>
            </p:cNvPr>
            <p:cNvSpPr txBox="1"/>
            <p:nvPr/>
          </p:nvSpPr>
          <p:spPr>
            <a:xfrm>
              <a:off x="7393896" y="2420135"/>
              <a:ext cx="1221700" cy="369332"/>
            </a:xfrm>
            <a:prstGeom prst="rect">
              <a:avLst/>
            </a:prstGeom>
            <a:noFill/>
          </p:spPr>
          <p:txBody>
            <a:bodyPr wrap="square" rtlCol="0">
              <a:spAutoFit/>
            </a:bodyPr>
            <a:lstStyle/>
            <a:p>
              <a:pPr algn="ctr"/>
              <a:r>
                <a:rPr lang="en-US" b="1" dirty="0">
                  <a:solidFill>
                    <a:srgbClr val="00B050"/>
                  </a:solidFill>
                </a:rPr>
                <a:t>Balanced</a:t>
              </a:r>
            </a:p>
          </p:txBody>
        </p:sp>
      </p:grpSp>
      <p:grpSp>
        <p:nvGrpSpPr>
          <p:cNvPr id="30" name="Group 29">
            <a:extLst>
              <a:ext uri="{FF2B5EF4-FFF2-40B4-BE49-F238E27FC236}">
                <a16:creationId xmlns:a16="http://schemas.microsoft.com/office/drawing/2014/main" id="{1313EBAB-4F31-1735-E63F-1925241F28E1}"/>
              </a:ext>
            </a:extLst>
          </p:cNvPr>
          <p:cNvGrpSpPr/>
          <p:nvPr/>
        </p:nvGrpSpPr>
        <p:grpSpPr>
          <a:xfrm>
            <a:off x="2703601" y="5496117"/>
            <a:ext cx="5898877" cy="584775"/>
            <a:chOff x="2716719" y="5184745"/>
            <a:chExt cx="5898877" cy="58477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4A5334-8D1F-473F-6816-160F8E65CC33}"/>
                    </a:ext>
                  </a:extLst>
                </p:cNvPr>
                <p:cNvSpPr txBox="1"/>
                <p:nvPr/>
              </p:nvSpPr>
              <p:spPr>
                <a:xfrm>
                  <a:off x="2716719" y="5184745"/>
                  <a:ext cx="3782452" cy="584775"/>
                </a:xfrm>
                <a:prstGeom prst="rect">
                  <a:avLst/>
                </a:prstGeom>
                <a:noFill/>
              </p:spPr>
              <p:txBody>
                <a:bodyPr wrap="square" rtlCol="0">
                  <a:spAutoFit/>
                </a:bodyPr>
                <a:lstStyle/>
                <a:p>
                  <a:pPr marL="342900" indent="-342900">
                    <a:buFont typeface="+mj-lt"/>
                    <a:buAutoNum type="arabicPeriod" startAt="4"/>
                  </a:pPr>
                  <a:r>
                    <a:rPr lang="en-US" sz="1600" b="1" dirty="0"/>
                    <a:t>NOT</a:t>
                  </a:r>
                  <a:r>
                    <a:rPr lang="en-US" sz="1600" dirty="0"/>
                    <a:t> – I invert your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qubit with an </a:t>
                  </a:r>
                  <a:r>
                    <a:rPr lang="en-US" sz="1600" b="1" dirty="0"/>
                    <a:t>X</a:t>
                  </a:r>
                  <a:r>
                    <a:rPr lang="en-US" sz="1600" dirty="0"/>
                    <a:t> gate e.g.,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0</m:t>
                              </m:r>
                            </m:e>
                          </m:d>
                        </m:e>
                      </m:d>
                    </m:oMath>
                  </a14:m>
                  <a:endParaRPr lang="en-US" sz="1600" dirty="0"/>
                </a:p>
              </p:txBody>
            </p:sp>
          </mc:Choice>
          <mc:Fallback xmlns="">
            <p:sp>
              <p:nvSpPr>
                <p:cNvPr id="18" name="TextBox 17">
                  <a:extLst>
                    <a:ext uri="{FF2B5EF4-FFF2-40B4-BE49-F238E27FC236}">
                      <a16:creationId xmlns:a16="http://schemas.microsoft.com/office/drawing/2014/main" id="{2A4A5334-8D1F-473F-6816-160F8E65CC33}"/>
                    </a:ext>
                  </a:extLst>
                </p:cNvPr>
                <p:cNvSpPr txBox="1">
                  <a:spLocks noRot="1" noChangeAspect="1" noMove="1" noResize="1" noEditPoints="1" noAdjustHandles="1" noChangeArrowheads="1" noChangeShapeType="1" noTextEdit="1"/>
                </p:cNvSpPr>
                <p:nvPr/>
              </p:nvSpPr>
              <p:spPr>
                <a:xfrm>
                  <a:off x="2716719" y="5184745"/>
                  <a:ext cx="3782452" cy="584775"/>
                </a:xfrm>
                <a:prstGeom prst="rect">
                  <a:avLst/>
                </a:prstGeom>
                <a:blipFill>
                  <a:blip r:embed="rId6"/>
                  <a:stretch>
                    <a:fillRect l="-968" t="-21875" b="-979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5AF5742-1AB0-8726-F055-7CBBD39E8436}"/>
                </a:ext>
              </a:extLst>
            </p:cNvPr>
            <p:cNvSpPr txBox="1"/>
            <p:nvPr/>
          </p:nvSpPr>
          <p:spPr>
            <a:xfrm>
              <a:off x="7393896" y="5292466"/>
              <a:ext cx="1221700" cy="369332"/>
            </a:xfrm>
            <a:prstGeom prst="rect">
              <a:avLst/>
            </a:prstGeom>
            <a:noFill/>
          </p:spPr>
          <p:txBody>
            <a:bodyPr wrap="square" rtlCol="0">
              <a:spAutoFit/>
            </a:bodyPr>
            <a:lstStyle/>
            <a:p>
              <a:pPr algn="ctr"/>
              <a:r>
                <a:rPr lang="en-US" b="1" dirty="0">
                  <a:solidFill>
                    <a:srgbClr val="00B050"/>
                  </a:solidFill>
                </a:rPr>
                <a:t>Balanced</a:t>
              </a:r>
            </a:p>
          </p:txBody>
        </p:sp>
      </p:grpSp>
      <p:grpSp>
        <p:nvGrpSpPr>
          <p:cNvPr id="28" name="Group 27">
            <a:extLst>
              <a:ext uri="{FF2B5EF4-FFF2-40B4-BE49-F238E27FC236}">
                <a16:creationId xmlns:a16="http://schemas.microsoft.com/office/drawing/2014/main" id="{C0E8A8A0-87CD-6693-1FC8-91E73205FAAE}"/>
              </a:ext>
            </a:extLst>
          </p:cNvPr>
          <p:cNvGrpSpPr/>
          <p:nvPr/>
        </p:nvGrpSpPr>
        <p:grpSpPr>
          <a:xfrm>
            <a:off x="2703601" y="3436317"/>
            <a:ext cx="5898877" cy="584775"/>
            <a:chOff x="2716719" y="3267293"/>
            <a:chExt cx="5898877" cy="58477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D5E99B-8331-1D50-7F85-E310656B4124}"/>
                    </a:ext>
                  </a:extLst>
                </p:cNvPr>
                <p:cNvSpPr txBox="1"/>
                <p:nvPr/>
              </p:nvSpPr>
              <p:spPr>
                <a:xfrm>
                  <a:off x="2716719" y="3267293"/>
                  <a:ext cx="3909179" cy="584775"/>
                </a:xfrm>
                <a:prstGeom prst="rect">
                  <a:avLst/>
                </a:prstGeom>
                <a:noFill/>
              </p:spPr>
              <p:txBody>
                <a:bodyPr wrap="square" rtlCol="0">
                  <a:spAutoFit/>
                </a:bodyPr>
                <a:lstStyle/>
                <a:p>
                  <a:pPr marL="342900" indent="-342900">
                    <a:buFont typeface="+mj-lt"/>
                    <a:buAutoNum type="arabicPeriod" startAt="2"/>
                  </a:pPr>
                  <a:r>
                    <a:rPr lang="en-US" sz="1600" b="1" dirty="0"/>
                    <a:t>Always 0 </a:t>
                  </a:r>
                  <a:r>
                    <a:rPr lang="en-US" sz="1600" dirty="0"/>
                    <a:t>– I always set your qubit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oMath>
                  </a14:m>
                  <a:r>
                    <a:rPr lang="en-US" sz="1600" dirty="0"/>
                    <a:t> state</a:t>
                  </a:r>
                </a:p>
              </p:txBody>
            </p:sp>
          </mc:Choice>
          <mc:Fallback xmlns="">
            <p:sp>
              <p:nvSpPr>
                <p:cNvPr id="15" name="TextBox 14">
                  <a:extLst>
                    <a:ext uri="{FF2B5EF4-FFF2-40B4-BE49-F238E27FC236}">
                      <a16:creationId xmlns:a16="http://schemas.microsoft.com/office/drawing/2014/main" id="{1BD5E99B-8331-1D50-7F85-E310656B4124}"/>
                    </a:ext>
                  </a:extLst>
                </p:cNvPr>
                <p:cNvSpPr txBox="1">
                  <a:spLocks noRot="1" noChangeAspect="1" noMove="1" noResize="1" noEditPoints="1" noAdjustHandles="1" noChangeArrowheads="1" noChangeShapeType="1" noTextEdit="1"/>
                </p:cNvSpPr>
                <p:nvPr/>
              </p:nvSpPr>
              <p:spPr>
                <a:xfrm>
                  <a:off x="2716719" y="3267293"/>
                  <a:ext cx="3909179" cy="584775"/>
                </a:xfrm>
                <a:prstGeom prst="rect">
                  <a:avLst/>
                </a:prstGeom>
                <a:blipFill>
                  <a:blip r:embed="rId7"/>
                  <a:stretch>
                    <a:fillRect l="-936" t="-21875" b="-9791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2E11233-872F-E9CE-ED50-0AAB235ED0FB}"/>
                </a:ext>
              </a:extLst>
            </p:cNvPr>
            <p:cNvSpPr txBox="1"/>
            <p:nvPr/>
          </p:nvSpPr>
          <p:spPr>
            <a:xfrm>
              <a:off x="7393896" y="3375014"/>
              <a:ext cx="1221700" cy="369332"/>
            </a:xfrm>
            <a:prstGeom prst="rect">
              <a:avLst/>
            </a:prstGeom>
            <a:noFill/>
          </p:spPr>
          <p:txBody>
            <a:bodyPr wrap="square" rtlCol="0">
              <a:spAutoFit/>
            </a:bodyPr>
            <a:lstStyle/>
            <a:p>
              <a:pPr algn="ctr"/>
              <a:r>
                <a:rPr lang="en-US" b="1" dirty="0">
                  <a:solidFill>
                    <a:srgbClr val="0070C0"/>
                  </a:solidFill>
                </a:rPr>
                <a:t>Constant</a:t>
              </a:r>
            </a:p>
          </p:txBody>
        </p:sp>
      </p:grpSp>
      <p:grpSp>
        <p:nvGrpSpPr>
          <p:cNvPr id="29" name="Group 28">
            <a:extLst>
              <a:ext uri="{FF2B5EF4-FFF2-40B4-BE49-F238E27FC236}">
                <a16:creationId xmlns:a16="http://schemas.microsoft.com/office/drawing/2014/main" id="{8504A083-5E4B-A2BC-AF95-DA3198937C12}"/>
              </a:ext>
            </a:extLst>
          </p:cNvPr>
          <p:cNvGrpSpPr/>
          <p:nvPr/>
        </p:nvGrpSpPr>
        <p:grpSpPr>
          <a:xfrm>
            <a:off x="2703601" y="4466218"/>
            <a:ext cx="5898877" cy="584775"/>
            <a:chOff x="2716719" y="4222172"/>
            <a:chExt cx="5898877" cy="58477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BD95AC-E308-A7AC-5DC3-B6B7FED4421B}"/>
                    </a:ext>
                  </a:extLst>
                </p:cNvPr>
                <p:cNvSpPr txBox="1"/>
                <p:nvPr/>
              </p:nvSpPr>
              <p:spPr>
                <a:xfrm>
                  <a:off x="2716719" y="4222172"/>
                  <a:ext cx="3991377" cy="584775"/>
                </a:xfrm>
                <a:prstGeom prst="rect">
                  <a:avLst/>
                </a:prstGeom>
                <a:noFill/>
              </p:spPr>
              <p:txBody>
                <a:bodyPr wrap="square" rtlCol="0">
                  <a:spAutoFit/>
                </a:bodyPr>
                <a:lstStyle/>
                <a:p>
                  <a:pPr marL="342900" indent="-342900">
                    <a:buFont typeface="+mj-lt"/>
                    <a:buAutoNum type="arabicPeriod" startAt="3"/>
                  </a:pPr>
                  <a:r>
                    <a:rPr lang="en-US" sz="1600" b="1" dirty="0"/>
                    <a:t>Always 1 </a:t>
                  </a:r>
                  <a:r>
                    <a:rPr lang="en-US" sz="1600" dirty="0"/>
                    <a:t>– I always set your qubit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1</m:t>
                              </m:r>
                            </m:e>
                          </m:d>
                        </m:e>
                      </m:d>
                    </m:oMath>
                  </a14:m>
                  <a:r>
                    <a:rPr lang="en-US" sz="1600" dirty="0"/>
                    <a:t> state</a:t>
                  </a:r>
                </a:p>
              </p:txBody>
            </p:sp>
          </mc:Choice>
          <mc:Fallback xmlns="">
            <p:sp>
              <p:nvSpPr>
                <p:cNvPr id="17" name="TextBox 16">
                  <a:extLst>
                    <a:ext uri="{FF2B5EF4-FFF2-40B4-BE49-F238E27FC236}">
                      <a16:creationId xmlns:a16="http://schemas.microsoft.com/office/drawing/2014/main" id="{C7BD95AC-E308-A7AC-5DC3-B6B7FED4421B}"/>
                    </a:ext>
                  </a:extLst>
                </p:cNvPr>
                <p:cNvSpPr txBox="1">
                  <a:spLocks noRot="1" noChangeAspect="1" noMove="1" noResize="1" noEditPoints="1" noAdjustHandles="1" noChangeArrowheads="1" noChangeShapeType="1" noTextEdit="1"/>
                </p:cNvSpPr>
                <p:nvPr/>
              </p:nvSpPr>
              <p:spPr>
                <a:xfrm>
                  <a:off x="2716719" y="4222172"/>
                  <a:ext cx="3991377" cy="584775"/>
                </a:xfrm>
                <a:prstGeom prst="rect">
                  <a:avLst/>
                </a:prstGeom>
                <a:blipFill>
                  <a:blip r:embed="rId8"/>
                  <a:stretch>
                    <a:fillRect l="-917" t="-21875" b="-9791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E611E2E-C64F-59B3-C928-68EF75E73827}"/>
                </a:ext>
              </a:extLst>
            </p:cNvPr>
            <p:cNvSpPr txBox="1"/>
            <p:nvPr/>
          </p:nvSpPr>
          <p:spPr>
            <a:xfrm>
              <a:off x="7393896" y="4329893"/>
              <a:ext cx="1221700" cy="369332"/>
            </a:xfrm>
            <a:prstGeom prst="rect">
              <a:avLst/>
            </a:prstGeom>
            <a:noFill/>
          </p:spPr>
          <p:txBody>
            <a:bodyPr wrap="square" rtlCol="0">
              <a:spAutoFit/>
            </a:bodyPr>
            <a:lstStyle/>
            <a:p>
              <a:pPr algn="ctr"/>
              <a:r>
                <a:rPr lang="en-US" b="1" dirty="0">
                  <a:solidFill>
                    <a:srgbClr val="0070C0"/>
                  </a:solidFill>
                </a:rPr>
                <a:t>Constant</a:t>
              </a:r>
            </a:p>
          </p:txBody>
        </p:sp>
      </p:grpSp>
    </p:spTree>
    <p:extLst>
      <p:ext uri="{BB962C8B-B14F-4D97-AF65-F5344CB8AC3E}">
        <p14:creationId xmlns:p14="http://schemas.microsoft.com/office/powerpoint/2010/main" val="44196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61C9A8-36F9-9EB0-E78A-228B972715C3}"/>
              </a:ext>
            </a:extLst>
          </p:cNvPr>
          <p:cNvGrpSpPr/>
          <p:nvPr/>
        </p:nvGrpSpPr>
        <p:grpSpPr>
          <a:xfrm>
            <a:off x="2600232" y="1338239"/>
            <a:ext cx="4274165" cy="830997"/>
            <a:chOff x="2600232" y="1338239"/>
            <a:chExt cx="4274165" cy="830997"/>
          </a:xfrm>
        </p:grpSpPr>
        <p:sp>
          <p:nvSpPr>
            <p:cNvPr id="32" name="TextBox 31">
              <a:extLst>
                <a:ext uri="{FF2B5EF4-FFF2-40B4-BE49-F238E27FC236}">
                  <a16:creationId xmlns:a16="http://schemas.microsoft.com/office/drawing/2014/main" id="{FE8D6C26-8D1F-C7AD-5EA0-B2CD3381C1E3}"/>
                </a:ext>
              </a:extLst>
            </p:cNvPr>
            <p:cNvSpPr txBox="1"/>
            <p:nvPr/>
          </p:nvSpPr>
          <p:spPr>
            <a:xfrm>
              <a:off x="2600232" y="1338239"/>
              <a:ext cx="4274165" cy="830997"/>
            </a:xfrm>
            <a:prstGeom prst="rect">
              <a:avLst/>
            </a:prstGeom>
            <a:noFill/>
          </p:spPr>
          <p:txBody>
            <a:bodyPr wrap="square" rtlCol="0">
              <a:spAutoFit/>
            </a:bodyPr>
            <a:lstStyle/>
            <a:p>
              <a:pPr algn="ctr"/>
              <a:r>
                <a:rPr lang="en-US" sz="1600" b="1" dirty="0"/>
                <a:t>How many trips to the Oracle must you make</a:t>
              </a:r>
            </a:p>
            <a:p>
              <a:pPr algn="ctr"/>
              <a:r>
                <a:rPr lang="en-US" sz="1600" dirty="0"/>
                <a:t>to know </a:t>
              </a:r>
              <a:r>
                <a:rPr lang="en-US" sz="1600" dirty="0">
                  <a:solidFill>
                    <a:srgbClr val="FF0000"/>
                  </a:solidFill>
                </a:rPr>
                <a:t>for sure </a:t>
              </a:r>
              <a:r>
                <a:rPr lang="en-US" sz="1600" dirty="0"/>
                <a:t>if my secret function</a:t>
              </a:r>
            </a:p>
            <a:p>
              <a:pPr algn="ctr"/>
              <a:r>
                <a:rPr lang="en-US" sz="1600" dirty="0"/>
                <a:t>is </a:t>
              </a:r>
              <a:r>
                <a:rPr lang="en-US" sz="1600" b="1" dirty="0">
                  <a:solidFill>
                    <a:srgbClr val="00B050"/>
                  </a:solidFill>
                </a:rPr>
                <a:t>Balanced</a:t>
              </a:r>
              <a:r>
                <a:rPr lang="en-US" sz="1600" dirty="0"/>
                <a:t> or </a:t>
              </a:r>
              <a:r>
                <a:rPr lang="en-US" sz="1600" b="1" dirty="0">
                  <a:solidFill>
                    <a:srgbClr val="0070C0"/>
                  </a:solidFill>
                </a:rPr>
                <a:t>Constant</a:t>
              </a:r>
              <a:r>
                <a:rPr lang="en-US" sz="1600" dirty="0"/>
                <a:t> ?</a:t>
              </a:r>
            </a:p>
          </p:txBody>
        </p:sp>
        <p:sp>
          <p:nvSpPr>
            <p:cNvPr id="33" name="Rectangle 32">
              <a:extLst>
                <a:ext uri="{FF2B5EF4-FFF2-40B4-BE49-F238E27FC236}">
                  <a16:creationId xmlns:a16="http://schemas.microsoft.com/office/drawing/2014/main" id="{C9020845-2C54-182B-AFDB-E501E28FE31D}"/>
                </a:ext>
              </a:extLst>
            </p:cNvPr>
            <p:cNvSpPr/>
            <p:nvPr/>
          </p:nvSpPr>
          <p:spPr>
            <a:xfrm>
              <a:off x="2717149" y="1338239"/>
              <a:ext cx="4062335" cy="83099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grpSp>
        <p:nvGrpSpPr>
          <p:cNvPr id="6" name="Group 5">
            <a:extLst>
              <a:ext uri="{FF2B5EF4-FFF2-40B4-BE49-F238E27FC236}">
                <a16:creationId xmlns:a16="http://schemas.microsoft.com/office/drawing/2014/main" id="{05401A80-6669-B821-52EF-51295AE3F962}"/>
              </a:ext>
            </a:extLst>
          </p:cNvPr>
          <p:cNvGrpSpPr/>
          <p:nvPr/>
        </p:nvGrpSpPr>
        <p:grpSpPr>
          <a:xfrm>
            <a:off x="647677" y="3988309"/>
            <a:ext cx="1476447" cy="2311037"/>
            <a:chOff x="2785003" y="1357535"/>
            <a:chExt cx="1476447" cy="2311037"/>
          </a:xfrm>
        </p:grpSpPr>
        <p:pic>
          <p:nvPicPr>
            <p:cNvPr id="3" name="Picture 2">
              <a:extLst>
                <a:ext uri="{FF2B5EF4-FFF2-40B4-BE49-F238E27FC236}">
                  <a16:creationId xmlns:a16="http://schemas.microsoft.com/office/drawing/2014/main" id="{A5312BB2-4781-4062-BDEC-E5CD46A7D0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24"/>
            <a:stretch/>
          </p:blipFill>
          <p:spPr>
            <a:xfrm>
              <a:off x="2785003" y="2106472"/>
              <a:ext cx="1476447" cy="1562100"/>
            </a:xfrm>
            <a:prstGeom prst="rect">
              <a:avLst/>
            </a:prstGeom>
          </p:spPr>
        </p:pic>
        <p:sp>
          <p:nvSpPr>
            <p:cNvPr id="13" name="TextBox 12">
              <a:extLst>
                <a:ext uri="{FF2B5EF4-FFF2-40B4-BE49-F238E27FC236}">
                  <a16:creationId xmlns:a16="http://schemas.microsoft.com/office/drawing/2014/main" id="{F1DB7D95-9427-411D-BE8F-8FAF2863AA9A}"/>
                </a:ext>
              </a:extLst>
            </p:cNvPr>
            <p:cNvSpPr txBox="1"/>
            <p:nvPr/>
          </p:nvSpPr>
          <p:spPr>
            <a:xfrm>
              <a:off x="2861100" y="1357535"/>
              <a:ext cx="1324252" cy="584775"/>
            </a:xfrm>
            <a:prstGeom prst="rect">
              <a:avLst/>
            </a:prstGeom>
            <a:noFill/>
          </p:spPr>
          <p:txBody>
            <a:bodyPr wrap="square" rtlCol="0">
              <a:spAutoFit/>
            </a:bodyPr>
            <a:lstStyle/>
            <a:p>
              <a:pPr algn="ctr"/>
              <a:r>
                <a:rPr lang="en-US" sz="1600" dirty="0"/>
                <a:t>I am the wise </a:t>
              </a:r>
              <a:r>
                <a:rPr lang="en-US" sz="1600" b="1" dirty="0">
                  <a:solidFill>
                    <a:srgbClr val="0070C0"/>
                  </a:solidFill>
                </a:rPr>
                <a:t>Oracle</a:t>
              </a:r>
            </a:p>
          </p:txBody>
        </p:sp>
      </p:grpSp>
      <p:grpSp>
        <p:nvGrpSpPr>
          <p:cNvPr id="5" name="Group 4">
            <a:extLst>
              <a:ext uri="{FF2B5EF4-FFF2-40B4-BE49-F238E27FC236}">
                <a16:creationId xmlns:a16="http://schemas.microsoft.com/office/drawing/2014/main" id="{AB65B86F-D8F9-B9D9-C8EF-2DAC645C7A28}"/>
              </a:ext>
            </a:extLst>
          </p:cNvPr>
          <p:cNvGrpSpPr/>
          <p:nvPr/>
        </p:nvGrpSpPr>
        <p:grpSpPr>
          <a:xfrm>
            <a:off x="807501" y="1357535"/>
            <a:ext cx="1156801" cy="2401564"/>
            <a:chOff x="807501" y="1357535"/>
            <a:chExt cx="1156801" cy="2401564"/>
          </a:xfrm>
        </p:grpSpPr>
        <p:pic>
          <p:nvPicPr>
            <p:cNvPr id="7" name="Picture 6">
              <a:extLst>
                <a:ext uri="{FF2B5EF4-FFF2-40B4-BE49-F238E27FC236}">
                  <a16:creationId xmlns:a16="http://schemas.microsoft.com/office/drawing/2014/main" id="{CD0829AB-E7F4-4B6E-B130-CD0EE75DCC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550" y="2015946"/>
              <a:ext cx="1020705" cy="1743153"/>
            </a:xfrm>
            <a:prstGeom prst="rect">
              <a:avLst/>
            </a:prstGeom>
          </p:spPr>
        </p:pic>
        <p:sp>
          <p:nvSpPr>
            <p:cNvPr id="14" name="TextBox 13">
              <a:extLst>
                <a:ext uri="{FF2B5EF4-FFF2-40B4-BE49-F238E27FC236}">
                  <a16:creationId xmlns:a16="http://schemas.microsoft.com/office/drawing/2014/main" id="{5306D148-A1FC-403D-8DC3-325060C16530}"/>
                </a:ext>
              </a:extLst>
            </p:cNvPr>
            <p:cNvSpPr txBox="1"/>
            <p:nvPr/>
          </p:nvSpPr>
          <p:spPr>
            <a:xfrm>
              <a:off x="807501" y="1357535"/>
              <a:ext cx="1156801" cy="584775"/>
            </a:xfrm>
            <a:prstGeom prst="rect">
              <a:avLst/>
            </a:prstGeom>
            <a:noFill/>
          </p:spPr>
          <p:txBody>
            <a:bodyPr wrap="square" rtlCol="0">
              <a:spAutoFit/>
            </a:bodyPr>
            <a:lstStyle/>
            <a:p>
              <a:pPr algn="ctr"/>
              <a:r>
                <a:rPr lang="en-US" sz="1600" dirty="0"/>
                <a:t>You are the </a:t>
              </a:r>
              <a:r>
                <a:rPr lang="en-US" sz="1600" b="1" dirty="0">
                  <a:solidFill>
                    <a:srgbClr val="00B050"/>
                  </a:solidFill>
                </a:rPr>
                <a:t>traveler</a:t>
              </a:r>
            </a:p>
          </p:txBody>
        </p:sp>
      </p:grpSp>
      <p:sp>
        <p:nvSpPr>
          <p:cNvPr id="20" name="TextBox 19">
            <a:extLst>
              <a:ext uri="{FF2B5EF4-FFF2-40B4-BE49-F238E27FC236}">
                <a16:creationId xmlns:a16="http://schemas.microsoft.com/office/drawing/2014/main" id="{25B012B7-328B-B089-3830-DE58BB4B7693}"/>
              </a:ext>
            </a:extLst>
          </p:cNvPr>
          <p:cNvSpPr txBox="1"/>
          <p:nvPr/>
        </p:nvSpPr>
        <p:spPr>
          <a:xfrm>
            <a:off x="7414507" y="1314959"/>
            <a:ext cx="1154243" cy="646331"/>
          </a:xfrm>
          <a:prstGeom prst="rect">
            <a:avLst/>
          </a:prstGeom>
          <a:noFill/>
        </p:spPr>
        <p:txBody>
          <a:bodyPr wrap="square" rtlCol="0">
            <a:spAutoFit/>
          </a:bodyPr>
          <a:lstStyle/>
          <a:p>
            <a:pPr algn="ctr"/>
            <a:r>
              <a:rPr lang="en-US" b="1" dirty="0"/>
              <a:t>Type of Function</a:t>
            </a:r>
          </a:p>
        </p:txBody>
      </p:sp>
      <p:grpSp>
        <p:nvGrpSpPr>
          <p:cNvPr id="27" name="Group 26">
            <a:extLst>
              <a:ext uri="{FF2B5EF4-FFF2-40B4-BE49-F238E27FC236}">
                <a16:creationId xmlns:a16="http://schemas.microsoft.com/office/drawing/2014/main" id="{6121F044-40F9-A5AB-8B61-BFE7DDE89F8F}"/>
              </a:ext>
            </a:extLst>
          </p:cNvPr>
          <p:cNvGrpSpPr/>
          <p:nvPr/>
        </p:nvGrpSpPr>
        <p:grpSpPr>
          <a:xfrm>
            <a:off x="2703601" y="2406416"/>
            <a:ext cx="5898877" cy="584775"/>
            <a:chOff x="2716719" y="2312414"/>
            <a:chExt cx="5898877" cy="58477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6665D-7113-E03B-77DC-A42264623B23}"/>
                    </a:ext>
                  </a:extLst>
                </p:cNvPr>
                <p:cNvSpPr txBox="1"/>
                <p:nvPr/>
              </p:nvSpPr>
              <p:spPr>
                <a:xfrm>
                  <a:off x="2716719" y="2312414"/>
                  <a:ext cx="3991376" cy="584775"/>
                </a:xfrm>
                <a:prstGeom prst="rect">
                  <a:avLst/>
                </a:prstGeom>
                <a:noFill/>
              </p:spPr>
              <p:txBody>
                <a:bodyPr wrap="square" rtlCol="0">
                  <a:spAutoFit/>
                </a:bodyPr>
                <a:lstStyle/>
                <a:p>
                  <a:pPr marL="342900" indent="-342900">
                    <a:buFont typeface="+mj-lt"/>
                    <a:buAutoNum type="arabicPeriod"/>
                  </a:pPr>
                  <a:r>
                    <a:rPr lang="en-US" sz="1600" b="1" dirty="0"/>
                    <a:t>NOP </a:t>
                  </a:r>
                  <a:r>
                    <a:rPr lang="en-US" sz="1600" dirty="0"/>
                    <a:t>– I don't change your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i="1">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r>
                        <a:rPr lang="en-US" sz="1600" i="1">
                          <a:latin typeface="Cambria Math" panose="02040503050406030204" pitchFamily="18" charset="0"/>
                        </a:rPr>
                        <m:t> </m:t>
                      </m:r>
                    </m:oMath>
                  </a14:m>
                  <a:r>
                    <a:rPr lang="en-US" sz="1600" dirty="0"/>
                    <a:t>qubit at all (no operation) e.g.,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r>
                        <a:rPr lang="en-US" sz="1600"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oMath>
                  </a14:m>
                  <a:endParaRPr lang="en-US" sz="1600" dirty="0"/>
                </a:p>
              </p:txBody>
            </p:sp>
          </mc:Choice>
          <mc:Fallback xmlns="">
            <p:sp>
              <p:nvSpPr>
                <p:cNvPr id="9" name="TextBox 8">
                  <a:extLst>
                    <a:ext uri="{FF2B5EF4-FFF2-40B4-BE49-F238E27FC236}">
                      <a16:creationId xmlns:a16="http://schemas.microsoft.com/office/drawing/2014/main" id="{0506665D-7113-E03B-77DC-A42264623B23}"/>
                    </a:ext>
                  </a:extLst>
                </p:cNvPr>
                <p:cNvSpPr txBox="1">
                  <a:spLocks noRot="1" noChangeAspect="1" noMove="1" noResize="1" noEditPoints="1" noAdjustHandles="1" noChangeArrowheads="1" noChangeShapeType="1" noTextEdit="1"/>
                </p:cNvSpPr>
                <p:nvPr/>
              </p:nvSpPr>
              <p:spPr>
                <a:xfrm>
                  <a:off x="2716719" y="2312414"/>
                  <a:ext cx="3991376" cy="584775"/>
                </a:xfrm>
                <a:prstGeom prst="rect">
                  <a:avLst/>
                </a:prstGeom>
                <a:blipFill>
                  <a:blip r:embed="rId5"/>
                  <a:stretch>
                    <a:fillRect l="-917" t="-21875" r="-5352" b="-979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630A74C-71E6-EBBD-8049-62692F89B54E}"/>
                </a:ext>
              </a:extLst>
            </p:cNvPr>
            <p:cNvSpPr txBox="1"/>
            <p:nvPr/>
          </p:nvSpPr>
          <p:spPr>
            <a:xfrm>
              <a:off x="7393896" y="2420135"/>
              <a:ext cx="1221700" cy="369332"/>
            </a:xfrm>
            <a:prstGeom prst="rect">
              <a:avLst/>
            </a:prstGeom>
            <a:noFill/>
          </p:spPr>
          <p:txBody>
            <a:bodyPr wrap="square" rtlCol="0">
              <a:spAutoFit/>
            </a:bodyPr>
            <a:lstStyle/>
            <a:p>
              <a:pPr algn="ctr"/>
              <a:r>
                <a:rPr lang="en-US" b="1" dirty="0">
                  <a:solidFill>
                    <a:srgbClr val="00B050"/>
                  </a:solidFill>
                </a:rPr>
                <a:t>Balanced</a:t>
              </a:r>
            </a:p>
          </p:txBody>
        </p:sp>
      </p:grpSp>
      <p:grpSp>
        <p:nvGrpSpPr>
          <p:cNvPr id="30" name="Group 29">
            <a:extLst>
              <a:ext uri="{FF2B5EF4-FFF2-40B4-BE49-F238E27FC236}">
                <a16:creationId xmlns:a16="http://schemas.microsoft.com/office/drawing/2014/main" id="{1313EBAB-4F31-1735-E63F-1925241F28E1}"/>
              </a:ext>
            </a:extLst>
          </p:cNvPr>
          <p:cNvGrpSpPr/>
          <p:nvPr/>
        </p:nvGrpSpPr>
        <p:grpSpPr>
          <a:xfrm>
            <a:off x="2703601" y="5496117"/>
            <a:ext cx="5898877" cy="584775"/>
            <a:chOff x="2716719" y="5184745"/>
            <a:chExt cx="5898877" cy="58477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4A5334-8D1F-473F-6816-160F8E65CC33}"/>
                    </a:ext>
                  </a:extLst>
                </p:cNvPr>
                <p:cNvSpPr txBox="1"/>
                <p:nvPr/>
              </p:nvSpPr>
              <p:spPr>
                <a:xfrm>
                  <a:off x="2716719" y="5184745"/>
                  <a:ext cx="3782452" cy="584775"/>
                </a:xfrm>
                <a:prstGeom prst="rect">
                  <a:avLst/>
                </a:prstGeom>
                <a:noFill/>
              </p:spPr>
              <p:txBody>
                <a:bodyPr wrap="square" rtlCol="0">
                  <a:spAutoFit/>
                </a:bodyPr>
                <a:lstStyle/>
                <a:p>
                  <a:pPr marL="342900" indent="-342900">
                    <a:buFont typeface="+mj-lt"/>
                    <a:buAutoNum type="arabicPeriod" startAt="4"/>
                  </a:pPr>
                  <a:r>
                    <a:rPr lang="en-US" sz="1600" b="1" dirty="0"/>
                    <a:t>NOT</a:t>
                  </a:r>
                  <a:r>
                    <a:rPr lang="en-US" sz="1600" dirty="0"/>
                    <a:t> – I invert your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qubit with an </a:t>
                  </a:r>
                  <a:r>
                    <a:rPr lang="en-US" sz="1600" b="1" dirty="0"/>
                    <a:t>X</a:t>
                  </a:r>
                  <a:r>
                    <a:rPr lang="en-US" sz="1600" dirty="0"/>
                    <a:t> gate e.g.,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0</m:t>
                              </m:r>
                            </m:e>
                          </m:d>
                        </m:e>
                      </m:d>
                    </m:oMath>
                  </a14:m>
                  <a:endParaRPr lang="en-US" sz="1600" dirty="0"/>
                </a:p>
              </p:txBody>
            </p:sp>
          </mc:Choice>
          <mc:Fallback xmlns="">
            <p:sp>
              <p:nvSpPr>
                <p:cNvPr id="18" name="TextBox 17">
                  <a:extLst>
                    <a:ext uri="{FF2B5EF4-FFF2-40B4-BE49-F238E27FC236}">
                      <a16:creationId xmlns:a16="http://schemas.microsoft.com/office/drawing/2014/main" id="{2A4A5334-8D1F-473F-6816-160F8E65CC33}"/>
                    </a:ext>
                  </a:extLst>
                </p:cNvPr>
                <p:cNvSpPr txBox="1">
                  <a:spLocks noRot="1" noChangeAspect="1" noMove="1" noResize="1" noEditPoints="1" noAdjustHandles="1" noChangeArrowheads="1" noChangeShapeType="1" noTextEdit="1"/>
                </p:cNvSpPr>
                <p:nvPr/>
              </p:nvSpPr>
              <p:spPr>
                <a:xfrm>
                  <a:off x="2716719" y="5184745"/>
                  <a:ext cx="3782452" cy="584775"/>
                </a:xfrm>
                <a:prstGeom prst="rect">
                  <a:avLst/>
                </a:prstGeom>
                <a:blipFill>
                  <a:blip r:embed="rId6"/>
                  <a:stretch>
                    <a:fillRect l="-968" t="-21875" b="-979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5AF5742-1AB0-8726-F055-7CBBD39E8436}"/>
                </a:ext>
              </a:extLst>
            </p:cNvPr>
            <p:cNvSpPr txBox="1"/>
            <p:nvPr/>
          </p:nvSpPr>
          <p:spPr>
            <a:xfrm>
              <a:off x="7393896" y="5292466"/>
              <a:ext cx="1221700" cy="369332"/>
            </a:xfrm>
            <a:prstGeom prst="rect">
              <a:avLst/>
            </a:prstGeom>
            <a:noFill/>
          </p:spPr>
          <p:txBody>
            <a:bodyPr wrap="square" rtlCol="0">
              <a:spAutoFit/>
            </a:bodyPr>
            <a:lstStyle/>
            <a:p>
              <a:pPr algn="ctr"/>
              <a:r>
                <a:rPr lang="en-US" b="1" dirty="0">
                  <a:solidFill>
                    <a:srgbClr val="00B050"/>
                  </a:solidFill>
                </a:rPr>
                <a:t>Balanced</a:t>
              </a:r>
            </a:p>
          </p:txBody>
        </p:sp>
      </p:grpSp>
      <p:grpSp>
        <p:nvGrpSpPr>
          <p:cNvPr id="28" name="Group 27">
            <a:extLst>
              <a:ext uri="{FF2B5EF4-FFF2-40B4-BE49-F238E27FC236}">
                <a16:creationId xmlns:a16="http://schemas.microsoft.com/office/drawing/2014/main" id="{C0E8A8A0-87CD-6693-1FC8-91E73205FAAE}"/>
              </a:ext>
            </a:extLst>
          </p:cNvPr>
          <p:cNvGrpSpPr/>
          <p:nvPr/>
        </p:nvGrpSpPr>
        <p:grpSpPr>
          <a:xfrm>
            <a:off x="2703601" y="3436317"/>
            <a:ext cx="5898877" cy="584775"/>
            <a:chOff x="2716719" y="3267293"/>
            <a:chExt cx="5898877" cy="58477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D5E99B-8331-1D50-7F85-E310656B4124}"/>
                    </a:ext>
                  </a:extLst>
                </p:cNvPr>
                <p:cNvSpPr txBox="1"/>
                <p:nvPr/>
              </p:nvSpPr>
              <p:spPr>
                <a:xfrm>
                  <a:off x="2716719" y="3267293"/>
                  <a:ext cx="3909179" cy="584775"/>
                </a:xfrm>
                <a:prstGeom prst="rect">
                  <a:avLst/>
                </a:prstGeom>
                <a:noFill/>
              </p:spPr>
              <p:txBody>
                <a:bodyPr wrap="square" rtlCol="0">
                  <a:spAutoFit/>
                </a:bodyPr>
                <a:lstStyle/>
                <a:p>
                  <a:pPr marL="342900" indent="-342900">
                    <a:buFont typeface="+mj-lt"/>
                    <a:buAutoNum type="arabicPeriod" startAt="2"/>
                  </a:pPr>
                  <a:r>
                    <a:rPr lang="en-US" sz="1600" b="1" dirty="0"/>
                    <a:t>Always 0 </a:t>
                  </a:r>
                  <a:r>
                    <a:rPr lang="en-US" sz="1600" dirty="0"/>
                    <a:t>– I always set your qubit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oMath>
                  </a14:m>
                  <a:r>
                    <a:rPr lang="en-US" sz="1600" dirty="0"/>
                    <a:t> state</a:t>
                  </a:r>
                </a:p>
              </p:txBody>
            </p:sp>
          </mc:Choice>
          <mc:Fallback xmlns="">
            <p:sp>
              <p:nvSpPr>
                <p:cNvPr id="15" name="TextBox 14">
                  <a:extLst>
                    <a:ext uri="{FF2B5EF4-FFF2-40B4-BE49-F238E27FC236}">
                      <a16:creationId xmlns:a16="http://schemas.microsoft.com/office/drawing/2014/main" id="{1BD5E99B-8331-1D50-7F85-E310656B4124}"/>
                    </a:ext>
                  </a:extLst>
                </p:cNvPr>
                <p:cNvSpPr txBox="1">
                  <a:spLocks noRot="1" noChangeAspect="1" noMove="1" noResize="1" noEditPoints="1" noAdjustHandles="1" noChangeArrowheads="1" noChangeShapeType="1" noTextEdit="1"/>
                </p:cNvSpPr>
                <p:nvPr/>
              </p:nvSpPr>
              <p:spPr>
                <a:xfrm>
                  <a:off x="2716719" y="3267293"/>
                  <a:ext cx="3909179" cy="584775"/>
                </a:xfrm>
                <a:prstGeom prst="rect">
                  <a:avLst/>
                </a:prstGeom>
                <a:blipFill>
                  <a:blip r:embed="rId7"/>
                  <a:stretch>
                    <a:fillRect l="-936" t="-21875" b="-9791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2E11233-872F-E9CE-ED50-0AAB235ED0FB}"/>
                </a:ext>
              </a:extLst>
            </p:cNvPr>
            <p:cNvSpPr txBox="1"/>
            <p:nvPr/>
          </p:nvSpPr>
          <p:spPr>
            <a:xfrm>
              <a:off x="7393896" y="3375014"/>
              <a:ext cx="1221700" cy="369332"/>
            </a:xfrm>
            <a:prstGeom prst="rect">
              <a:avLst/>
            </a:prstGeom>
            <a:noFill/>
          </p:spPr>
          <p:txBody>
            <a:bodyPr wrap="square" rtlCol="0">
              <a:spAutoFit/>
            </a:bodyPr>
            <a:lstStyle/>
            <a:p>
              <a:pPr algn="ctr"/>
              <a:r>
                <a:rPr lang="en-US" b="1" dirty="0">
                  <a:solidFill>
                    <a:srgbClr val="0070C0"/>
                  </a:solidFill>
                </a:rPr>
                <a:t>Constant</a:t>
              </a:r>
            </a:p>
          </p:txBody>
        </p:sp>
      </p:grpSp>
      <p:grpSp>
        <p:nvGrpSpPr>
          <p:cNvPr id="29" name="Group 28">
            <a:extLst>
              <a:ext uri="{FF2B5EF4-FFF2-40B4-BE49-F238E27FC236}">
                <a16:creationId xmlns:a16="http://schemas.microsoft.com/office/drawing/2014/main" id="{8504A083-5E4B-A2BC-AF95-DA3198937C12}"/>
              </a:ext>
            </a:extLst>
          </p:cNvPr>
          <p:cNvGrpSpPr/>
          <p:nvPr/>
        </p:nvGrpSpPr>
        <p:grpSpPr>
          <a:xfrm>
            <a:off x="2703601" y="4466218"/>
            <a:ext cx="5898877" cy="584775"/>
            <a:chOff x="2716719" y="4222172"/>
            <a:chExt cx="5898877" cy="58477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BD95AC-E308-A7AC-5DC3-B6B7FED4421B}"/>
                    </a:ext>
                  </a:extLst>
                </p:cNvPr>
                <p:cNvSpPr txBox="1"/>
                <p:nvPr/>
              </p:nvSpPr>
              <p:spPr>
                <a:xfrm>
                  <a:off x="2716719" y="4222172"/>
                  <a:ext cx="3991377" cy="584775"/>
                </a:xfrm>
                <a:prstGeom prst="rect">
                  <a:avLst/>
                </a:prstGeom>
                <a:noFill/>
              </p:spPr>
              <p:txBody>
                <a:bodyPr wrap="square" rtlCol="0">
                  <a:spAutoFit/>
                </a:bodyPr>
                <a:lstStyle/>
                <a:p>
                  <a:pPr marL="342900" indent="-342900">
                    <a:buFont typeface="+mj-lt"/>
                    <a:buAutoNum type="arabicPeriod" startAt="3"/>
                  </a:pPr>
                  <a:r>
                    <a:rPr lang="en-US" sz="1600" b="1" dirty="0"/>
                    <a:t>Always 1 </a:t>
                  </a:r>
                  <a:r>
                    <a:rPr lang="en-US" sz="1600" dirty="0"/>
                    <a:t>– I always set your qubit </a:t>
                  </a:r>
                  <a14:m>
                    <m:oMath xmlns:m="http://schemas.openxmlformats.org/officeDocument/2006/math">
                      <m:sSub>
                        <m:sSubPr>
                          <m:ctrlPr>
                            <a:rPr lang="en-US" sz="1600" i="1" smtClean="0">
                              <a:ln>
                                <a:solidFill>
                                  <a:schemeClr val="tx1"/>
                                </a:solidFill>
                              </a:ln>
                              <a:solidFill>
                                <a:schemeClr val="tx1"/>
                              </a:solidFill>
                              <a:latin typeface="Cambria Math" panose="02040503050406030204" pitchFamily="18" charset="0"/>
                            </a:rPr>
                          </m:ctrlPr>
                        </m:sSubPr>
                        <m:e>
                          <m:r>
                            <a:rPr lang="en-US" sz="1600" b="0" i="1" smtClean="0">
                              <a:ln>
                                <a:solidFill>
                                  <a:schemeClr val="tx1"/>
                                </a:solidFill>
                              </a:ln>
                              <a:solidFill>
                                <a:schemeClr val="tx1"/>
                              </a:solidFill>
                              <a:latin typeface="Cambria Math" panose="02040503050406030204" pitchFamily="18" charset="0"/>
                            </a:rPr>
                            <m:t>𝑞</m:t>
                          </m:r>
                        </m:e>
                        <m:sub>
                          <m:r>
                            <a:rPr lang="en-US" sz="1600" b="0" i="1" smtClean="0">
                              <a:ln>
                                <a:solidFill>
                                  <a:schemeClr val="tx1"/>
                                </a:solidFill>
                              </a:ln>
                              <a:solidFill>
                                <a:schemeClr val="tx1"/>
                              </a:solidFill>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1</m:t>
                              </m:r>
                            </m:e>
                          </m:d>
                        </m:e>
                      </m:d>
                    </m:oMath>
                  </a14:m>
                  <a:r>
                    <a:rPr lang="en-US" sz="1600" dirty="0"/>
                    <a:t> state</a:t>
                  </a:r>
                </a:p>
              </p:txBody>
            </p:sp>
          </mc:Choice>
          <mc:Fallback xmlns="">
            <p:sp>
              <p:nvSpPr>
                <p:cNvPr id="17" name="TextBox 16">
                  <a:extLst>
                    <a:ext uri="{FF2B5EF4-FFF2-40B4-BE49-F238E27FC236}">
                      <a16:creationId xmlns:a16="http://schemas.microsoft.com/office/drawing/2014/main" id="{C7BD95AC-E308-A7AC-5DC3-B6B7FED4421B}"/>
                    </a:ext>
                  </a:extLst>
                </p:cNvPr>
                <p:cNvSpPr txBox="1">
                  <a:spLocks noRot="1" noChangeAspect="1" noMove="1" noResize="1" noEditPoints="1" noAdjustHandles="1" noChangeArrowheads="1" noChangeShapeType="1" noTextEdit="1"/>
                </p:cNvSpPr>
                <p:nvPr/>
              </p:nvSpPr>
              <p:spPr>
                <a:xfrm>
                  <a:off x="2716719" y="4222172"/>
                  <a:ext cx="3991377" cy="584775"/>
                </a:xfrm>
                <a:prstGeom prst="rect">
                  <a:avLst/>
                </a:prstGeom>
                <a:blipFill>
                  <a:blip r:embed="rId8"/>
                  <a:stretch>
                    <a:fillRect l="-917" t="-21875" b="-9791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E611E2E-C64F-59B3-C928-68EF75E73827}"/>
                </a:ext>
              </a:extLst>
            </p:cNvPr>
            <p:cNvSpPr txBox="1"/>
            <p:nvPr/>
          </p:nvSpPr>
          <p:spPr>
            <a:xfrm>
              <a:off x="7393896" y="4329893"/>
              <a:ext cx="1221700" cy="369332"/>
            </a:xfrm>
            <a:prstGeom prst="rect">
              <a:avLst/>
            </a:prstGeom>
            <a:noFill/>
          </p:spPr>
          <p:txBody>
            <a:bodyPr wrap="square" rtlCol="0">
              <a:spAutoFit/>
            </a:bodyPr>
            <a:lstStyle/>
            <a:p>
              <a:pPr algn="ctr"/>
              <a:r>
                <a:rPr lang="en-US" b="1" dirty="0">
                  <a:solidFill>
                    <a:srgbClr val="0070C0"/>
                  </a:solidFill>
                </a:rPr>
                <a:t>Constant</a:t>
              </a:r>
            </a:p>
          </p:txBody>
        </p:sp>
      </p:grpSp>
    </p:spTree>
    <p:extLst>
      <p:ext uri="{BB962C8B-B14F-4D97-AF65-F5344CB8AC3E}">
        <p14:creationId xmlns:p14="http://schemas.microsoft.com/office/powerpoint/2010/main" val="417001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Deutsch-Jozsa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pic>
        <p:nvPicPr>
          <p:cNvPr id="8" name="Picture 7">
            <a:extLst>
              <a:ext uri="{FF2B5EF4-FFF2-40B4-BE49-F238E27FC236}">
                <a16:creationId xmlns:a16="http://schemas.microsoft.com/office/drawing/2014/main" id="{4F3A2558-9D09-4C2B-AC06-F0985854B1AF}"/>
              </a:ext>
            </a:extLst>
          </p:cNvPr>
          <p:cNvPicPr>
            <a:picLocks noChangeAspect="1"/>
          </p:cNvPicPr>
          <p:nvPr/>
        </p:nvPicPr>
        <p:blipFill>
          <a:blip r:embed="rId3"/>
          <a:stretch>
            <a:fillRect/>
          </a:stretch>
        </p:blipFill>
        <p:spPr>
          <a:xfrm>
            <a:off x="553910" y="2473320"/>
            <a:ext cx="7543800" cy="836769"/>
          </a:xfrm>
          <a:prstGeom prst="rect">
            <a:avLst/>
          </a:prstGeom>
        </p:spPr>
      </p:pic>
      <p:pic>
        <p:nvPicPr>
          <p:cNvPr id="10" name="Picture 9">
            <a:extLst>
              <a:ext uri="{FF2B5EF4-FFF2-40B4-BE49-F238E27FC236}">
                <a16:creationId xmlns:a16="http://schemas.microsoft.com/office/drawing/2014/main" id="{5A652A3A-5C7B-40A6-8060-AAA4D0071B69}"/>
              </a:ext>
            </a:extLst>
          </p:cNvPr>
          <p:cNvPicPr>
            <a:picLocks noChangeAspect="1"/>
          </p:cNvPicPr>
          <p:nvPr/>
        </p:nvPicPr>
        <p:blipFill>
          <a:blip r:embed="rId4"/>
          <a:stretch>
            <a:fillRect/>
          </a:stretch>
        </p:blipFill>
        <p:spPr>
          <a:xfrm>
            <a:off x="553910" y="3352302"/>
            <a:ext cx="7425813" cy="2757974"/>
          </a:xfrm>
          <a:prstGeom prst="rect">
            <a:avLst/>
          </a:prstGeom>
        </p:spPr>
      </p:pic>
      <p:sp>
        <p:nvSpPr>
          <p:cNvPr id="11" name="Rectangle 10">
            <a:extLst>
              <a:ext uri="{FF2B5EF4-FFF2-40B4-BE49-F238E27FC236}">
                <a16:creationId xmlns:a16="http://schemas.microsoft.com/office/drawing/2014/main" id="{FB4CB1B1-9DDF-4821-8BF8-0EB3E8C00E0E}"/>
              </a:ext>
            </a:extLst>
          </p:cNvPr>
          <p:cNvSpPr/>
          <p:nvPr/>
        </p:nvSpPr>
        <p:spPr>
          <a:xfrm>
            <a:off x="2515446" y="4104645"/>
            <a:ext cx="4291780" cy="294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D9EEE17-C6FF-4DCE-9499-A3D7C7B6C89E}"/>
              </a:ext>
            </a:extLst>
          </p:cNvPr>
          <p:cNvSpPr/>
          <p:nvPr/>
        </p:nvSpPr>
        <p:spPr>
          <a:xfrm>
            <a:off x="2041038" y="5591775"/>
            <a:ext cx="4375355" cy="294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9B3E998-D08F-4300-A1E3-7B0073D84256}"/>
              </a:ext>
            </a:extLst>
          </p:cNvPr>
          <p:cNvPicPr>
            <a:picLocks noChangeAspect="1"/>
          </p:cNvPicPr>
          <p:nvPr/>
        </p:nvPicPr>
        <p:blipFill>
          <a:blip r:embed="rId5"/>
          <a:stretch>
            <a:fillRect/>
          </a:stretch>
        </p:blipFill>
        <p:spPr>
          <a:xfrm>
            <a:off x="420101" y="321941"/>
            <a:ext cx="1730988" cy="1927846"/>
          </a:xfrm>
          <a:prstGeom prst="rect">
            <a:avLst/>
          </a:prstGeom>
        </p:spPr>
      </p:pic>
      <p:grpSp>
        <p:nvGrpSpPr>
          <p:cNvPr id="9" name="Group 8">
            <a:extLst>
              <a:ext uri="{FF2B5EF4-FFF2-40B4-BE49-F238E27FC236}">
                <a16:creationId xmlns:a16="http://schemas.microsoft.com/office/drawing/2014/main" id="{267BB6A5-8F37-FC06-F62F-7A9C80115AEB}"/>
              </a:ext>
            </a:extLst>
          </p:cNvPr>
          <p:cNvGrpSpPr/>
          <p:nvPr/>
        </p:nvGrpSpPr>
        <p:grpSpPr>
          <a:xfrm>
            <a:off x="7032362" y="419068"/>
            <a:ext cx="1482988" cy="1733593"/>
            <a:chOff x="7032362" y="516194"/>
            <a:chExt cx="1482988" cy="1733593"/>
          </a:xfrm>
        </p:grpSpPr>
        <p:pic>
          <p:nvPicPr>
            <p:cNvPr id="6" name="Picture 5">
              <a:extLst>
                <a:ext uri="{FF2B5EF4-FFF2-40B4-BE49-F238E27FC236}">
                  <a16:creationId xmlns:a16="http://schemas.microsoft.com/office/drawing/2014/main" id="{9C45252A-9200-C7EB-B52D-C891AE8FF2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2362" y="1788784"/>
              <a:ext cx="1482988" cy="461003"/>
            </a:xfrm>
            <a:prstGeom prst="rect">
              <a:avLst/>
            </a:prstGeom>
          </p:spPr>
        </p:pic>
        <p:pic>
          <p:nvPicPr>
            <p:cNvPr id="7" name="Picture 6">
              <a:extLst>
                <a:ext uri="{FF2B5EF4-FFF2-40B4-BE49-F238E27FC236}">
                  <a16:creationId xmlns:a16="http://schemas.microsoft.com/office/drawing/2014/main" id="{7A8F0481-6E32-7B2C-A147-A5C7B94DAC9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68828" y="516194"/>
              <a:ext cx="1210056" cy="1207880"/>
            </a:xfrm>
            <a:prstGeom prst="rect">
              <a:avLst/>
            </a:prstGeom>
          </p:spPr>
        </p:pic>
      </p:grpSp>
    </p:spTree>
    <p:extLst>
      <p:ext uri="{BB962C8B-B14F-4D97-AF65-F5344CB8AC3E}">
        <p14:creationId xmlns:p14="http://schemas.microsoft.com/office/powerpoint/2010/main" val="34237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Quantum Supremacy</a:t>
            </a:r>
          </a:p>
        </p:txBody>
      </p:sp>
      <p:sp>
        <p:nvSpPr>
          <p:cNvPr id="3" name="Content Placeholder 2"/>
          <p:cNvSpPr>
            <a:spLocks noGrp="1"/>
          </p:cNvSpPr>
          <p:nvPr>
            <p:ph idx="1"/>
          </p:nvPr>
        </p:nvSpPr>
        <p:spPr>
          <a:xfrm>
            <a:off x="628650" y="1825625"/>
            <a:ext cx="7990694" cy="4596946"/>
          </a:xfrm>
        </p:spPr>
        <p:txBody>
          <a:bodyPr>
            <a:noAutofit/>
          </a:bodyPr>
          <a:lstStyle/>
          <a:p>
            <a:pPr>
              <a:spcBef>
                <a:spcPts val="0"/>
              </a:spcBef>
              <a:spcAft>
                <a:spcPts val="1200"/>
              </a:spcAft>
            </a:pPr>
            <a:r>
              <a:rPr lang="en-US" sz="2400" dirty="0"/>
              <a:t>The </a:t>
            </a:r>
            <a:r>
              <a:rPr lang="en-US" sz="2400" b="1" dirty="0"/>
              <a:t>Deutsch-Jozsa </a:t>
            </a:r>
            <a:r>
              <a:rPr lang="en-US" sz="2400" dirty="0"/>
              <a:t>algorithm demonstrates (but does not </a:t>
            </a:r>
            <a:r>
              <a:rPr lang="en-US" sz="2400" i="1" dirty="0"/>
              <a:t>prove</a:t>
            </a:r>
            <a:r>
              <a:rPr lang="en-US" sz="2400" dirty="0"/>
              <a:t>) </a:t>
            </a:r>
            <a:r>
              <a:rPr lang="en-US" sz="2400" b="1" dirty="0">
                <a:solidFill>
                  <a:srgbClr val="00B050"/>
                </a:solidFill>
              </a:rPr>
              <a:t>quantum supremacy </a:t>
            </a:r>
            <a:r>
              <a:rPr lang="en-US" sz="2400" dirty="0"/>
              <a:t>because no classical computer can outperform this specific quantum circuit</a:t>
            </a:r>
          </a:p>
          <a:p>
            <a:pPr lvl="1">
              <a:spcBef>
                <a:spcPts val="0"/>
              </a:spcBef>
              <a:spcAft>
                <a:spcPts val="1200"/>
              </a:spcAft>
            </a:pPr>
            <a:r>
              <a:rPr lang="en-US" sz="2000" dirty="0"/>
              <a:t>Deutsch's 1985 paper described an Oracle with a single input, but in 1992, he (along with Richard </a:t>
            </a:r>
            <a:r>
              <a:rPr lang="en-US" sz="2000" b="1" dirty="0"/>
              <a:t>Jozsa</a:t>
            </a:r>
            <a:r>
              <a:rPr lang="en-US" sz="2000" dirty="0"/>
              <a:t>) expanded the algorithm to include </a:t>
            </a:r>
            <a:r>
              <a:rPr lang="en-US" sz="2000" u="sng" dirty="0"/>
              <a:t>any</a:t>
            </a:r>
            <a:r>
              <a:rPr lang="en-US" sz="2000" dirty="0"/>
              <a:t> number of inputs</a:t>
            </a:r>
          </a:p>
          <a:p>
            <a:pPr>
              <a:spcBef>
                <a:spcPts val="0"/>
              </a:spcBef>
              <a:spcAft>
                <a:spcPts val="1200"/>
              </a:spcAft>
            </a:pPr>
            <a:r>
              <a:rPr lang="en-US" sz="2400" dirty="0"/>
              <a:t>With </a:t>
            </a:r>
            <a:r>
              <a:rPr lang="en-US" sz="2400" b="1" dirty="0">
                <a:solidFill>
                  <a:srgbClr val="00B050"/>
                </a:solidFill>
              </a:rPr>
              <a:t>four</a:t>
            </a:r>
            <a:r>
              <a:rPr lang="en-US" sz="2400" dirty="0"/>
              <a:t> possible secret functions: no operation (NOP), constant 0, constant 1, and inverse (NOT), one might assume </a:t>
            </a:r>
            <a:r>
              <a:rPr lang="en-US" sz="2400" b="1" dirty="0">
                <a:solidFill>
                  <a:srgbClr val="7030A0"/>
                </a:solidFill>
              </a:rPr>
              <a:t>two</a:t>
            </a:r>
            <a:r>
              <a:rPr lang="en-US" sz="2400" dirty="0"/>
              <a:t> trips to the Oracle would be required to </a:t>
            </a:r>
            <a:r>
              <a:rPr lang="en-US" sz="2400" u="sng" dirty="0"/>
              <a:t>prove</a:t>
            </a:r>
            <a:r>
              <a:rPr lang="en-US" sz="2400" dirty="0"/>
              <a:t> beyond any doubt which type of secret function was applied</a:t>
            </a:r>
          </a:p>
          <a:p>
            <a:pPr lvl="1">
              <a:spcBef>
                <a:spcPts val="0"/>
              </a:spcBef>
              <a:spcAft>
                <a:spcPts val="1200"/>
              </a:spcAft>
            </a:pPr>
            <a:r>
              <a:rPr lang="en-US" sz="2000" dirty="0"/>
              <a:t>But Deutsch changes the </a:t>
            </a:r>
            <a:r>
              <a:rPr lang="en-US" sz="2000" b="1" dirty="0">
                <a:solidFill>
                  <a:srgbClr val="7030A0"/>
                </a:solidFill>
              </a:rPr>
              <a:t>basis</a:t>
            </a:r>
            <a:r>
              <a:rPr lang="en-US" sz="2000" dirty="0"/>
              <a:t> so we can answer the question "constant or balanced?" with </a:t>
            </a:r>
            <a:r>
              <a:rPr lang="en-US" sz="2000" b="1" dirty="0">
                <a:solidFill>
                  <a:srgbClr val="FF0000"/>
                </a:solidFill>
              </a:rPr>
              <a:t>just one trip to the Oracle</a:t>
            </a:r>
            <a:endParaRPr lang="en-US" sz="2000" b="1" i="1" dirty="0">
              <a:solidFill>
                <a:srgbClr val="FF0000"/>
              </a:solidFill>
            </a:endParaRP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387915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313EBAB-4F31-1735-E63F-1925241F28E1}"/>
              </a:ext>
            </a:extLst>
          </p:cNvPr>
          <p:cNvGrpSpPr/>
          <p:nvPr/>
        </p:nvGrpSpPr>
        <p:grpSpPr>
          <a:xfrm>
            <a:off x="2703601" y="5696610"/>
            <a:ext cx="5898877" cy="584775"/>
            <a:chOff x="2716719" y="5184745"/>
            <a:chExt cx="5898877" cy="58477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4A5334-8D1F-473F-6816-160F8E65CC33}"/>
                    </a:ext>
                  </a:extLst>
                </p:cNvPr>
                <p:cNvSpPr txBox="1"/>
                <p:nvPr/>
              </p:nvSpPr>
              <p:spPr>
                <a:xfrm>
                  <a:off x="2716719" y="5184745"/>
                  <a:ext cx="3782452" cy="584775"/>
                </a:xfrm>
                <a:prstGeom prst="rect">
                  <a:avLst/>
                </a:prstGeom>
                <a:noFill/>
              </p:spPr>
              <p:txBody>
                <a:bodyPr wrap="square" rtlCol="0">
                  <a:spAutoFit/>
                </a:bodyPr>
                <a:lstStyle/>
                <a:p>
                  <a:pPr marL="342900" indent="-342900">
                    <a:buFont typeface="+mj-lt"/>
                    <a:buAutoNum type="arabicPeriod" startAt="4"/>
                  </a:pPr>
                  <a:r>
                    <a:rPr lang="en-US" sz="1600" b="1" dirty="0"/>
                    <a:t>NOT</a:t>
                  </a:r>
                  <a:r>
                    <a:rPr lang="en-US" sz="1600" dirty="0"/>
                    <a:t> – I invert your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qubit with an </a:t>
                  </a:r>
                  <a:r>
                    <a:rPr lang="en-US" sz="1600" b="1" dirty="0"/>
                    <a:t>X</a:t>
                  </a:r>
                  <a:r>
                    <a:rPr lang="en-US" sz="1600" dirty="0"/>
                    <a:t> gate e.g.,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0</m:t>
                              </m:r>
                            </m:e>
                          </m:d>
                        </m:e>
                      </m:d>
                    </m:oMath>
                  </a14:m>
                  <a:endParaRPr lang="en-US" sz="1600" dirty="0"/>
                </a:p>
              </p:txBody>
            </p:sp>
          </mc:Choice>
          <mc:Fallback xmlns="">
            <p:sp>
              <p:nvSpPr>
                <p:cNvPr id="18" name="TextBox 17">
                  <a:extLst>
                    <a:ext uri="{FF2B5EF4-FFF2-40B4-BE49-F238E27FC236}">
                      <a16:creationId xmlns:a16="http://schemas.microsoft.com/office/drawing/2014/main" id="{2A4A5334-8D1F-473F-6816-160F8E65CC33}"/>
                    </a:ext>
                  </a:extLst>
                </p:cNvPr>
                <p:cNvSpPr txBox="1">
                  <a:spLocks noRot="1" noChangeAspect="1" noMove="1" noResize="1" noEditPoints="1" noAdjustHandles="1" noChangeArrowheads="1" noChangeShapeType="1" noTextEdit="1"/>
                </p:cNvSpPr>
                <p:nvPr/>
              </p:nvSpPr>
              <p:spPr>
                <a:xfrm>
                  <a:off x="2716719" y="5184745"/>
                  <a:ext cx="3782452" cy="584775"/>
                </a:xfrm>
                <a:prstGeom prst="rect">
                  <a:avLst/>
                </a:prstGeom>
                <a:blipFill>
                  <a:blip r:embed="rId3"/>
                  <a:stretch>
                    <a:fillRect l="-968" t="-21875" b="-9791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45AF5742-1AB0-8726-F055-7CBBD39E8436}"/>
                </a:ext>
              </a:extLst>
            </p:cNvPr>
            <p:cNvSpPr txBox="1"/>
            <p:nvPr/>
          </p:nvSpPr>
          <p:spPr>
            <a:xfrm>
              <a:off x="7393896" y="5292466"/>
              <a:ext cx="1221700" cy="369332"/>
            </a:xfrm>
            <a:prstGeom prst="rect">
              <a:avLst/>
            </a:prstGeom>
            <a:noFill/>
          </p:spPr>
          <p:txBody>
            <a:bodyPr wrap="square" rtlCol="0">
              <a:spAutoFit/>
            </a:bodyPr>
            <a:lstStyle/>
            <a:p>
              <a:pPr algn="ctr"/>
              <a:r>
                <a:rPr lang="en-US" b="1" dirty="0">
                  <a:solidFill>
                    <a:srgbClr val="00B050"/>
                  </a:solidFill>
                </a:rPr>
                <a:t>Balanced</a:t>
              </a:r>
            </a:p>
          </p:txBody>
        </p:sp>
      </p:grpSp>
      <p:pic>
        <p:nvPicPr>
          <p:cNvPr id="32" name="Picture 31">
            <a:extLst>
              <a:ext uri="{FF2B5EF4-FFF2-40B4-BE49-F238E27FC236}">
                <a16:creationId xmlns:a16="http://schemas.microsoft.com/office/drawing/2014/main" id="{AD68D724-EC4F-7281-43D5-CA04FBC984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650" y="5522991"/>
            <a:ext cx="1329823" cy="932013"/>
          </a:xfrm>
          <a:prstGeom prst="rect">
            <a:avLst/>
          </a:prstGeom>
          <a:ln>
            <a:noFill/>
          </a:ln>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grpSp>
        <p:nvGrpSpPr>
          <p:cNvPr id="26" name="Group 25">
            <a:extLst>
              <a:ext uri="{FF2B5EF4-FFF2-40B4-BE49-F238E27FC236}">
                <a16:creationId xmlns:a16="http://schemas.microsoft.com/office/drawing/2014/main" id="{2BCFC387-2ECB-0B30-6A3E-3E0D166B1BB3}"/>
              </a:ext>
            </a:extLst>
          </p:cNvPr>
          <p:cNvGrpSpPr/>
          <p:nvPr/>
        </p:nvGrpSpPr>
        <p:grpSpPr>
          <a:xfrm>
            <a:off x="2703601" y="1314959"/>
            <a:ext cx="5865149" cy="646331"/>
            <a:chOff x="2716719" y="1270073"/>
            <a:chExt cx="5865149" cy="646331"/>
          </a:xfrm>
        </p:grpSpPr>
        <p:sp>
          <p:nvSpPr>
            <p:cNvPr id="19" name="TextBox 18">
              <a:extLst>
                <a:ext uri="{FF2B5EF4-FFF2-40B4-BE49-F238E27FC236}">
                  <a16:creationId xmlns:a16="http://schemas.microsoft.com/office/drawing/2014/main" id="{2B06152E-739A-7F59-328E-55663EF01723}"/>
                </a:ext>
              </a:extLst>
            </p:cNvPr>
            <p:cNvSpPr txBox="1"/>
            <p:nvPr/>
          </p:nvSpPr>
          <p:spPr>
            <a:xfrm>
              <a:off x="2716719" y="1300851"/>
              <a:ext cx="4074976" cy="584775"/>
            </a:xfrm>
            <a:prstGeom prst="rect">
              <a:avLst/>
            </a:prstGeom>
            <a:noFill/>
          </p:spPr>
          <p:txBody>
            <a:bodyPr wrap="square" rtlCol="0">
              <a:spAutoFit/>
            </a:bodyPr>
            <a:lstStyle/>
            <a:p>
              <a:pPr algn="ctr"/>
              <a:r>
                <a:rPr lang="en-US" sz="1600" dirty="0"/>
                <a:t>There are four possible </a:t>
              </a:r>
              <a:r>
                <a:rPr lang="en-US" sz="1600" b="1" dirty="0">
                  <a:solidFill>
                    <a:srgbClr val="7030A0"/>
                  </a:solidFill>
                </a:rPr>
                <a:t>secret</a:t>
              </a:r>
              <a:r>
                <a:rPr lang="en-US" sz="1600" dirty="0"/>
                <a:t> functions - </a:t>
              </a:r>
              <a:r>
                <a:rPr lang="en-US" sz="1600" u="sng" dirty="0"/>
                <a:t>only</a:t>
              </a:r>
              <a:r>
                <a:rPr lang="en-US" sz="1600" dirty="0"/>
                <a:t> the Oracle knows which one is being used</a:t>
              </a:r>
            </a:p>
          </p:txBody>
        </p:sp>
        <p:sp>
          <p:nvSpPr>
            <p:cNvPr id="20" name="TextBox 19">
              <a:extLst>
                <a:ext uri="{FF2B5EF4-FFF2-40B4-BE49-F238E27FC236}">
                  <a16:creationId xmlns:a16="http://schemas.microsoft.com/office/drawing/2014/main" id="{25B012B7-328B-B089-3830-DE58BB4B7693}"/>
                </a:ext>
              </a:extLst>
            </p:cNvPr>
            <p:cNvSpPr txBox="1"/>
            <p:nvPr/>
          </p:nvSpPr>
          <p:spPr>
            <a:xfrm>
              <a:off x="7427625" y="1270073"/>
              <a:ext cx="1154243" cy="646331"/>
            </a:xfrm>
            <a:prstGeom prst="rect">
              <a:avLst/>
            </a:prstGeom>
            <a:noFill/>
          </p:spPr>
          <p:txBody>
            <a:bodyPr wrap="square" rtlCol="0">
              <a:spAutoFit/>
            </a:bodyPr>
            <a:lstStyle/>
            <a:p>
              <a:pPr algn="ctr"/>
              <a:r>
                <a:rPr lang="en-US" b="1" dirty="0">
                  <a:solidFill>
                    <a:srgbClr val="FF0000"/>
                  </a:solidFill>
                </a:rPr>
                <a:t>Type of Function</a:t>
              </a:r>
            </a:p>
          </p:txBody>
        </p:sp>
      </p:grpSp>
      <p:grpSp>
        <p:nvGrpSpPr>
          <p:cNvPr id="29" name="Group 28">
            <a:extLst>
              <a:ext uri="{FF2B5EF4-FFF2-40B4-BE49-F238E27FC236}">
                <a16:creationId xmlns:a16="http://schemas.microsoft.com/office/drawing/2014/main" id="{8504A083-5E4B-A2BC-AF95-DA3198937C12}"/>
              </a:ext>
            </a:extLst>
          </p:cNvPr>
          <p:cNvGrpSpPr/>
          <p:nvPr/>
        </p:nvGrpSpPr>
        <p:grpSpPr>
          <a:xfrm>
            <a:off x="2703601" y="4548668"/>
            <a:ext cx="5898877" cy="584775"/>
            <a:chOff x="2716719" y="4222172"/>
            <a:chExt cx="5898877" cy="58477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BD95AC-E308-A7AC-5DC3-B6B7FED4421B}"/>
                    </a:ext>
                  </a:extLst>
                </p:cNvPr>
                <p:cNvSpPr txBox="1"/>
                <p:nvPr/>
              </p:nvSpPr>
              <p:spPr>
                <a:xfrm>
                  <a:off x="2716719" y="4222172"/>
                  <a:ext cx="3991377" cy="584775"/>
                </a:xfrm>
                <a:prstGeom prst="rect">
                  <a:avLst/>
                </a:prstGeom>
                <a:noFill/>
              </p:spPr>
              <p:txBody>
                <a:bodyPr wrap="square" rtlCol="0">
                  <a:spAutoFit/>
                </a:bodyPr>
                <a:lstStyle/>
                <a:p>
                  <a:pPr marL="342900" indent="-342900">
                    <a:buFont typeface="+mj-lt"/>
                    <a:buAutoNum type="arabicPeriod" startAt="3"/>
                  </a:pPr>
                  <a:r>
                    <a:rPr lang="en-US" sz="1600" b="1" dirty="0"/>
                    <a:t>Always 1 </a:t>
                  </a:r>
                  <a:r>
                    <a:rPr lang="en-US" sz="1600" dirty="0"/>
                    <a:t>– I always set your qubit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1</m:t>
                              </m:r>
                            </m:e>
                          </m:d>
                        </m:e>
                      </m:d>
                    </m:oMath>
                  </a14:m>
                  <a:r>
                    <a:rPr lang="en-US" sz="1600" dirty="0"/>
                    <a:t> state</a:t>
                  </a:r>
                </a:p>
              </p:txBody>
            </p:sp>
          </mc:Choice>
          <mc:Fallback xmlns="">
            <p:sp>
              <p:nvSpPr>
                <p:cNvPr id="17" name="TextBox 16">
                  <a:extLst>
                    <a:ext uri="{FF2B5EF4-FFF2-40B4-BE49-F238E27FC236}">
                      <a16:creationId xmlns:a16="http://schemas.microsoft.com/office/drawing/2014/main" id="{C7BD95AC-E308-A7AC-5DC3-B6B7FED4421B}"/>
                    </a:ext>
                  </a:extLst>
                </p:cNvPr>
                <p:cNvSpPr txBox="1">
                  <a:spLocks noRot="1" noChangeAspect="1" noMove="1" noResize="1" noEditPoints="1" noAdjustHandles="1" noChangeArrowheads="1" noChangeShapeType="1" noTextEdit="1"/>
                </p:cNvSpPr>
                <p:nvPr/>
              </p:nvSpPr>
              <p:spPr>
                <a:xfrm>
                  <a:off x="2716719" y="4222172"/>
                  <a:ext cx="3991377" cy="584775"/>
                </a:xfrm>
                <a:prstGeom prst="rect">
                  <a:avLst/>
                </a:prstGeom>
                <a:blipFill>
                  <a:blip r:embed="rId5"/>
                  <a:stretch>
                    <a:fillRect l="-917" t="-21875" b="-9791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E611E2E-C64F-59B3-C928-68EF75E73827}"/>
                </a:ext>
              </a:extLst>
            </p:cNvPr>
            <p:cNvSpPr txBox="1"/>
            <p:nvPr/>
          </p:nvSpPr>
          <p:spPr>
            <a:xfrm>
              <a:off x="7393896" y="4329893"/>
              <a:ext cx="1221700" cy="369332"/>
            </a:xfrm>
            <a:prstGeom prst="rect">
              <a:avLst/>
            </a:prstGeom>
            <a:noFill/>
          </p:spPr>
          <p:txBody>
            <a:bodyPr wrap="square" rtlCol="0">
              <a:spAutoFit/>
            </a:bodyPr>
            <a:lstStyle/>
            <a:p>
              <a:pPr algn="ctr"/>
              <a:r>
                <a:rPr lang="en-US" b="1" dirty="0">
                  <a:solidFill>
                    <a:srgbClr val="0070C0"/>
                  </a:solidFill>
                </a:rPr>
                <a:t>Constant</a:t>
              </a:r>
            </a:p>
          </p:txBody>
        </p:sp>
      </p:grpSp>
      <p:pic>
        <p:nvPicPr>
          <p:cNvPr id="10" name="Picture 9">
            <a:extLst>
              <a:ext uri="{FF2B5EF4-FFF2-40B4-BE49-F238E27FC236}">
                <a16:creationId xmlns:a16="http://schemas.microsoft.com/office/drawing/2014/main" id="{721429B1-8ECC-8093-5B2F-E7F0D32F73F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9975" y="4379652"/>
            <a:ext cx="2130726" cy="922806"/>
          </a:xfrm>
          <a:prstGeom prst="rect">
            <a:avLst/>
          </a:prstGeom>
          <a:ln>
            <a:noFill/>
          </a:ln>
        </p:spPr>
      </p:pic>
      <p:grpSp>
        <p:nvGrpSpPr>
          <p:cNvPr id="27" name="Group 26">
            <a:extLst>
              <a:ext uri="{FF2B5EF4-FFF2-40B4-BE49-F238E27FC236}">
                <a16:creationId xmlns:a16="http://schemas.microsoft.com/office/drawing/2014/main" id="{6121F044-40F9-A5AB-8B61-BFE7DDE89F8F}"/>
              </a:ext>
            </a:extLst>
          </p:cNvPr>
          <p:cNvGrpSpPr/>
          <p:nvPr/>
        </p:nvGrpSpPr>
        <p:grpSpPr>
          <a:xfrm>
            <a:off x="2703601" y="2264010"/>
            <a:ext cx="5898877" cy="584775"/>
            <a:chOff x="2716719" y="2312414"/>
            <a:chExt cx="5898877" cy="58477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6665D-7113-E03B-77DC-A42264623B23}"/>
                    </a:ext>
                  </a:extLst>
                </p:cNvPr>
                <p:cNvSpPr txBox="1"/>
                <p:nvPr/>
              </p:nvSpPr>
              <p:spPr>
                <a:xfrm>
                  <a:off x="2716719" y="2312414"/>
                  <a:ext cx="3991376" cy="584775"/>
                </a:xfrm>
                <a:prstGeom prst="rect">
                  <a:avLst/>
                </a:prstGeom>
                <a:noFill/>
              </p:spPr>
              <p:txBody>
                <a:bodyPr wrap="square" rtlCol="0">
                  <a:spAutoFit/>
                </a:bodyPr>
                <a:lstStyle/>
                <a:p>
                  <a:pPr marL="342900" indent="-342900">
                    <a:buFont typeface="+mj-lt"/>
                    <a:buAutoNum type="arabicPeriod"/>
                  </a:pPr>
                  <a:r>
                    <a:rPr lang="en-US" sz="1600" b="1" dirty="0"/>
                    <a:t>NOP </a:t>
                  </a:r>
                  <a:r>
                    <a:rPr lang="en-US" sz="1600" dirty="0"/>
                    <a:t>– I don't change your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r>
                        <a:rPr lang="en-US" sz="1600" i="1">
                          <a:latin typeface="Cambria Math" panose="02040503050406030204" pitchFamily="18" charset="0"/>
                        </a:rPr>
                        <m:t> </m:t>
                      </m:r>
                    </m:oMath>
                  </a14:m>
                  <a:r>
                    <a:rPr lang="en-US" sz="1600" dirty="0"/>
                    <a:t>qubit at all (no operation) e.g.,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r>
                        <a:rPr lang="en-US" sz="1600"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oMath>
                  </a14:m>
                  <a:endParaRPr lang="en-US" sz="1600" dirty="0"/>
                </a:p>
              </p:txBody>
            </p:sp>
          </mc:Choice>
          <mc:Fallback xmlns="">
            <p:sp>
              <p:nvSpPr>
                <p:cNvPr id="9" name="TextBox 8">
                  <a:extLst>
                    <a:ext uri="{FF2B5EF4-FFF2-40B4-BE49-F238E27FC236}">
                      <a16:creationId xmlns:a16="http://schemas.microsoft.com/office/drawing/2014/main" id="{0506665D-7113-E03B-77DC-A42264623B23}"/>
                    </a:ext>
                  </a:extLst>
                </p:cNvPr>
                <p:cNvSpPr txBox="1">
                  <a:spLocks noRot="1" noChangeAspect="1" noMove="1" noResize="1" noEditPoints="1" noAdjustHandles="1" noChangeArrowheads="1" noChangeShapeType="1" noTextEdit="1"/>
                </p:cNvSpPr>
                <p:nvPr/>
              </p:nvSpPr>
              <p:spPr>
                <a:xfrm>
                  <a:off x="2716719" y="2312414"/>
                  <a:ext cx="3991376" cy="584775"/>
                </a:xfrm>
                <a:prstGeom prst="rect">
                  <a:avLst/>
                </a:prstGeom>
                <a:blipFill>
                  <a:blip r:embed="rId7"/>
                  <a:stretch>
                    <a:fillRect l="-917" t="-21875" r="-5352" b="-9791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630A74C-71E6-EBBD-8049-62692F89B54E}"/>
                </a:ext>
              </a:extLst>
            </p:cNvPr>
            <p:cNvSpPr txBox="1"/>
            <p:nvPr/>
          </p:nvSpPr>
          <p:spPr>
            <a:xfrm>
              <a:off x="7393896" y="2420135"/>
              <a:ext cx="1221700" cy="369332"/>
            </a:xfrm>
            <a:prstGeom prst="rect">
              <a:avLst/>
            </a:prstGeom>
            <a:noFill/>
          </p:spPr>
          <p:txBody>
            <a:bodyPr wrap="square" rtlCol="0">
              <a:spAutoFit/>
            </a:bodyPr>
            <a:lstStyle/>
            <a:p>
              <a:pPr algn="ctr"/>
              <a:r>
                <a:rPr lang="en-US" b="1" dirty="0">
                  <a:solidFill>
                    <a:srgbClr val="00B050"/>
                  </a:solidFill>
                </a:rPr>
                <a:t>Balanced</a:t>
              </a:r>
            </a:p>
          </p:txBody>
        </p:sp>
      </p:grpSp>
      <p:pic>
        <p:nvPicPr>
          <p:cNvPr id="12" name="Picture 11">
            <a:extLst>
              <a:ext uri="{FF2B5EF4-FFF2-40B4-BE49-F238E27FC236}">
                <a16:creationId xmlns:a16="http://schemas.microsoft.com/office/drawing/2014/main" id="{0A59F823-A4B5-5E4A-7445-9586D8D39D8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1522" y="2101525"/>
            <a:ext cx="1246278" cy="909745"/>
          </a:xfrm>
          <a:prstGeom prst="rect">
            <a:avLst/>
          </a:prstGeom>
        </p:spPr>
      </p:pic>
      <p:grpSp>
        <p:nvGrpSpPr>
          <p:cNvPr id="28" name="Group 27">
            <a:extLst>
              <a:ext uri="{FF2B5EF4-FFF2-40B4-BE49-F238E27FC236}">
                <a16:creationId xmlns:a16="http://schemas.microsoft.com/office/drawing/2014/main" id="{C0E8A8A0-87CD-6693-1FC8-91E73205FAAE}"/>
              </a:ext>
            </a:extLst>
          </p:cNvPr>
          <p:cNvGrpSpPr/>
          <p:nvPr/>
        </p:nvGrpSpPr>
        <p:grpSpPr>
          <a:xfrm>
            <a:off x="2703601" y="3403074"/>
            <a:ext cx="5898877" cy="584775"/>
            <a:chOff x="2716719" y="3267293"/>
            <a:chExt cx="5898877" cy="58477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D5E99B-8331-1D50-7F85-E310656B4124}"/>
                    </a:ext>
                  </a:extLst>
                </p:cNvPr>
                <p:cNvSpPr txBox="1"/>
                <p:nvPr/>
              </p:nvSpPr>
              <p:spPr>
                <a:xfrm>
                  <a:off x="2716719" y="3267293"/>
                  <a:ext cx="3909179" cy="584775"/>
                </a:xfrm>
                <a:prstGeom prst="rect">
                  <a:avLst/>
                </a:prstGeom>
                <a:noFill/>
              </p:spPr>
              <p:txBody>
                <a:bodyPr wrap="square" rtlCol="0">
                  <a:spAutoFit/>
                </a:bodyPr>
                <a:lstStyle/>
                <a:p>
                  <a:pPr marL="342900" indent="-342900">
                    <a:buFont typeface="+mj-lt"/>
                    <a:buAutoNum type="arabicPeriod" startAt="2"/>
                  </a:pPr>
                  <a:r>
                    <a:rPr lang="en-US" sz="1600" b="1" dirty="0"/>
                    <a:t>Always 0 </a:t>
                  </a:r>
                  <a:r>
                    <a:rPr lang="en-US" sz="1600" dirty="0"/>
                    <a:t>– I always set your qubit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to the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oMath>
                  </a14:m>
                  <a:r>
                    <a:rPr lang="en-US" sz="1600" dirty="0"/>
                    <a:t> state</a:t>
                  </a:r>
                </a:p>
              </p:txBody>
            </p:sp>
          </mc:Choice>
          <mc:Fallback xmlns="">
            <p:sp>
              <p:nvSpPr>
                <p:cNvPr id="15" name="TextBox 14">
                  <a:extLst>
                    <a:ext uri="{FF2B5EF4-FFF2-40B4-BE49-F238E27FC236}">
                      <a16:creationId xmlns:a16="http://schemas.microsoft.com/office/drawing/2014/main" id="{1BD5E99B-8331-1D50-7F85-E310656B4124}"/>
                    </a:ext>
                  </a:extLst>
                </p:cNvPr>
                <p:cNvSpPr txBox="1">
                  <a:spLocks noRot="1" noChangeAspect="1" noMove="1" noResize="1" noEditPoints="1" noAdjustHandles="1" noChangeArrowheads="1" noChangeShapeType="1" noTextEdit="1"/>
                </p:cNvSpPr>
                <p:nvPr/>
              </p:nvSpPr>
              <p:spPr>
                <a:xfrm>
                  <a:off x="2716719" y="3267293"/>
                  <a:ext cx="3909179" cy="584775"/>
                </a:xfrm>
                <a:prstGeom prst="rect">
                  <a:avLst/>
                </a:prstGeom>
                <a:blipFill>
                  <a:blip r:embed="rId9"/>
                  <a:stretch>
                    <a:fillRect l="-936" t="-21875" b="-9791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2E11233-872F-E9CE-ED50-0AAB235ED0FB}"/>
                </a:ext>
              </a:extLst>
            </p:cNvPr>
            <p:cNvSpPr txBox="1"/>
            <p:nvPr/>
          </p:nvSpPr>
          <p:spPr>
            <a:xfrm>
              <a:off x="7393896" y="3375014"/>
              <a:ext cx="1221700" cy="369332"/>
            </a:xfrm>
            <a:prstGeom prst="rect">
              <a:avLst/>
            </a:prstGeom>
            <a:noFill/>
          </p:spPr>
          <p:txBody>
            <a:bodyPr wrap="square" rtlCol="0">
              <a:spAutoFit/>
            </a:bodyPr>
            <a:lstStyle/>
            <a:p>
              <a:pPr algn="ctr"/>
              <a:r>
                <a:rPr lang="en-US" b="1" dirty="0">
                  <a:solidFill>
                    <a:srgbClr val="0070C0"/>
                  </a:solidFill>
                </a:rPr>
                <a:t>Constant</a:t>
              </a:r>
            </a:p>
          </p:txBody>
        </p:sp>
      </p:grpSp>
      <p:pic>
        <p:nvPicPr>
          <p:cNvPr id="21" name="Picture 20">
            <a:extLst>
              <a:ext uri="{FF2B5EF4-FFF2-40B4-BE49-F238E27FC236}">
                <a16:creationId xmlns:a16="http://schemas.microsoft.com/office/drawing/2014/main" id="{9D2447EB-F5A4-C490-2FA8-D52D7D8D59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2251" y="3231803"/>
            <a:ext cx="1718927" cy="927316"/>
          </a:xfrm>
          <a:prstGeom prst="rect">
            <a:avLst/>
          </a:prstGeom>
          <a:ln>
            <a:noFill/>
          </a:ln>
        </p:spPr>
      </p:pic>
      <p:sp>
        <p:nvSpPr>
          <p:cNvPr id="37" name="TextBox 36">
            <a:extLst>
              <a:ext uri="{FF2B5EF4-FFF2-40B4-BE49-F238E27FC236}">
                <a16:creationId xmlns:a16="http://schemas.microsoft.com/office/drawing/2014/main" id="{16FE33F2-A4B5-1450-640A-4A52AA8A6B74}"/>
              </a:ext>
            </a:extLst>
          </p:cNvPr>
          <p:cNvSpPr txBox="1"/>
          <p:nvPr/>
        </p:nvSpPr>
        <p:spPr>
          <a:xfrm>
            <a:off x="222489" y="807127"/>
            <a:ext cx="1998450" cy="830997"/>
          </a:xfrm>
          <a:prstGeom prst="rect">
            <a:avLst/>
          </a:prstGeom>
          <a:noFill/>
        </p:spPr>
        <p:txBody>
          <a:bodyPr wrap="square" rtlCol="0">
            <a:spAutoFit/>
          </a:bodyPr>
          <a:lstStyle/>
          <a:p>
            <a:pPr algn="ctr"/>
            <a:r>
              <a:rPr lang="en-US" sz="1600" dirty="0">
                <a:solidFill>
                  <a:srgbClr val="7030A0"/>
                </a:solidFill>
              </a:rPr>
              <a:t>The Oracle's secret function sits between </a:t>
            </a:r>
            <a:r>
              <a:rPr lang="en-US" sz="1600" b="1" dirty="0">
                <a:solidFill>
                  <a:srgbClr val="7030A0"/>
                </a:solidFill>
              </a:rPr>
              <a:t>sv2</a:t>
            </a:r>
            <a:r>
              <a:rPr lang="en-US" sz="1600" dirty="0">
                <a:solidFill>
                  <a:srgbClr val="7030A0"/>
                </a:solidFill>
              </a:rPr>
              <a:t> and </a:t>
            </a:r>
            <a:r>
              <a:rPr lang="en-US" sz="1600" b="1" dirty="0">
                <a:solidFill>
                  <a:srgbClr val="7030A0"/>
                </a:solidFill>
              </a:rPr>
              <a:t>sv3</a:t>
            </a:r>
          </a:p>
        </p:txBody>
      </p:sp>
    </p:spTree>
    <p:extLst>
      <p:ext uri="{BB962C8B-B14F-4D97-AF65-F5344CB8AC3E}">
        <p14:creationId xmlns:p14="http://schemas.microsoft.com/office/powerpoint/2010/main" val="348502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45AF5742-1AB0-8726-F055-7CBBD39E8436}"/>
              </a:ext>
            </a:extLst>
          </p:cNvPr>
          <p:cNvSpPr txBox="1"/>
          <p:nvPr/>
        </p:nvSpPr>
        <p:spPr>
          <a:xfrm>
            <a:off x="7380778" y="5804331"/>
            <a:ext cx="1221700" cy="369332"/>
          </a:xfrm>
          <a:prstGeom prst="rect">
            <a:avLst/>
          </a:prstGeom>
          <a:noFill/>
        </p:spPr>
        <p:txBody>
          <a:bodyPr wrap="square" rtlCol="0">
            <a:spAutoFit/>
          </a:bodyPr>
          <a:lstStyle/>
          <a:p>
            <a:pPr algn="ctr"/>
            <a:r>
              <a:rPr lang="en-US" b="1" dirty="0">
                <a:solidFill>
                  <a:srgbClr val="00B050"/>
                </a:solidFill>
              </a:rPr>
              <a:t>Balanced</a:t>
            </a:r>
          </a:p>
        </p:txBody>
      </p:sp>
      <p:pic>
        <p:nvPicPr>
          <p:cNvPr id="32" name="Picture 31">
            <a:extLst>
              <a:ext uri="{FF2B5EF4-FFF2-40B4-BE49-F238E27FC236}">
                <a16:creationId xmlns:a16="http://schemas.microsoft.com/office/drawing/2014/main" id="{AD68D724-EC4F-7281-43D5-CA04FBC984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50" y="5522991"/>
            <a:ext cx="1329823" cy="932013"/>
          </a:xfrm>
          <a:prstGeom prst="rect">
            <a:avLst/>
          </a:prstGeom>
          <a:ln>
            <a:noFill/>
          </a:ln>
        </p:spPr>
      </p:pic>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
        <p:nvSpPr>
          <p:cNvPr id="19" name="TextBox 18">
            <a:extLst>
              <a:ext uri="{FF2B5EF4-FFF2-40B4-BE49-F238E27FC236}">
                <a16:creationId xmlns:a16="http://schemas.microsoft.com/office/drawing/2014/main" id="{2B06152E-739A-7F59-328E-55663EF01723}"/>
              </a:ext>
            </a:extLst>
          </p:cNvPr>
          <p:cNvSpPr txBox="1"/>
          <p:nvPr/>
        </p:nvSpPr>
        <p:spPr>
          <a:xfrm>
            <a:off x="2703601" y="1345737"/>
            <a:ext cx="4074976" cy="584775"/>
          </a:xfrm>
          <a:prstGeom prst="rect">
            <a:avLst/>
          </a:prstGeom>
          <a:noFill/>
        </p:spPr>
        <p:txBody>
          <a:bodyPr wrap="square" rtlCol="0">
            <a:spAutoFit/>
          </a:bodyPr>
          <a:lstStyle/>
          <a:p>
            <a:pPr algn="ctr"/>
            <a:r>
              <a:rPr lang="en-US" sz="1600" dirty="0"/>
              <a:t>There are four possible </a:t>
            </a:r>
            <a:r>
              <a:rPr lang="en-US" sz="1600" b="1" dirty="0">
                <a:solidFill>
                  <a:srgbClr val="7030A0"/>
                </a:solidFill>
              </a:rPr>
              <a:t>secret</a:t>
            </a:r>
            <a:r>
              <a:rPr lang="en-US" sz="1600" dirty="0"/>
              <a:t> functions - </a:t>
            </a:r>
            <a:r>
              <a:rPr lang="en-US" sz="1600" u="sng" dirty="0"/>
              <a:t>only</a:t>
            </a:r>
            <a:r>
              <a:rPr lang="en-US" sz="1600" dirty="0"/>
              <a:t> the Oracle knows which one is being used</a:t>
            </a:r>
          </a:p>
        </p:txBody>
      </p:sp>
      <p:sp>
        <p:nvSpPr>
          <p:cNvPr id="20" name="TextBox 19">
            <a:extLst>
              <a:ext uri="{FF2B5EF4-FFF2-40B4-BE49-F238E27FC236}">
                <a16:creationId xmlns:a16="http://schemas.microsoft.com/office/drawing/2014/main" id="{25B012B7-328B-B089-3830-DE58BB4B7693}"/>
              </a:ext>
            </a:extLst>
          </p:cNvPr>
          <p:cNvSpPr txBox="1"/>
          <p:nvPr/>
        </p:nvSpPr>
        <p:spPr>
          <a:xfrm>
            <a:off x="7414507" y="1314959"/>
            <a:ext cx="1154243" cy="646331"/>
          </a:xfrm>
          <a:prstGeom prst="rect">
            <a:avLst/>
          </a:prstGeom>
          <a:noFill/>
        </p:spPr>
        <p:txBody>
          <a:bodyPr wrap="square" rtlCol="0">
            <a:spAutoFit/>
          </a:bodyPr>
          <a:lstStyle/>
          <a:p>
            <a:pPr algn="ctr"/>
            <a:r>
              <a:rPr lang="en-US" b="1" dirty="0">
                <a:solidFill>
                  <a:srgbClr val="FF0000"/>
                </a:solidFill>
              </a:rPr>
              <a:t>Type of Function</a:t>
            </a:r>
          </a:p>
        </p:txBody>
      </p:sp>
      <p:sp>
        <p:nvSpPr>
          <p:cNvPr id="25" name="TextBox 24">
            <a:extLst>
              <a:ext uri="{FF2B5EF4-FFF2-40B4-BE49-F238E27FC236}">
                <a16:creationId xmlns:a16="http://schemas.microsoft.com/office/drawing/2014/main" id="{4E611E2E-C64F-59B3-C928-68EF75E73827}"/>
              </a:ext>
            </a:extLst>
          </p:cNvPr>
          <p:cNvSpPr txBox="1"/>
          <p:nvPr/>
        </p:nvSpPr>
        <p:spPr>
          <a:xfrm>
            <a:off x="7380778" y="4656389"/>
            <a:ext cx="1221700" cy="369332"/>
          </a:xfrm>
          <a:prstGeom prst="rect">
            <a:avLst/>
          </a:prstGeom>
          <a:noFill/>
        </p:spPr>
        <p:txBody>
          <a:bodyPr wrap="square" rtlCol="0">
            <a:spAutoFit/>
          </a:bodyPr>
          <a:lstStyle/>
          <a:p>
            <a:pPr algn="ctr"/>
            <a:r>
              <a:rPr lang="en-US" b="1" dirty="0">
                <a:solidFill>
                  <a:srgbClr val="0070C0"/>
                </a:solidFill>
              </a:rPr>
              <a:t>Constant</a:t>
            </a:r>
          </a:p>
        </p:txBody>
      </p:sp>
      <p:pic>
        <p:nvPicPr>
          <p:cNvPr id="10" name="Picture 9">
            <a:extLst>
              <a:ext uri="{FF2B5EF4-FFF2-40B4-BE49-F238E27FC236}">
                <a16:creationId xmlns:a16="http://schemas.microsoft.com/office/drawing/2014/main" id="{721429B1-8ECC-8093-5B2F-E7F0D32F73F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975" y="4379652"/>
            <a:ext cx="2130726" cy="922806"/>
          </a:xfrm>
          <a:prstGeom prst="rect">
            <a:avLst/>
          </a:prstGeom>
          <a:ln>
            <a:noFill/>
          </a:ln>
        </p:spPr>
      </p:pic>
      <p:sp>
        <p:nvSpPr>
          <p:cNvPr id="22" name="TextBox 21">
            <a:extLst>
              <a:ext uri="{FF2B5EF4-FFF2-40B4-BE49-F238E27FC236}">
                <a16:creationId xmlns:a16="http://schemas.microsoft.com/office/drawing/2014/main" id="{7630A74C-71E6-EBBD-8049-62692F89B54E}"/>
              </a:ext>
            </a:extLst>
          </p:cNvPr>
          <p:cNvSpPr txBox="1"/>
          <p:nvPr/>
        </p:nvSpPr>
        <p:spPr>
          <a:xfrm>
            <a:off x="7380778" y="2371731"/>
            <a:ext cx="1221700" cy="369332"/>
          </a:xfrm>
          <a:prstGeom prst="rect">
            <a:avLst/>
          </a:prstGeom>
          <a:noFill/>
        </p:spPr>
        <p:txBody>
          <a:bodyPr wrap="square" rtlCol="0">
            <a:spAutoFit/>
          </a:bodyPr>
          <a:lstStyle/>
          <a:p>
            <a:pPr algn="ctr"/>
            <a:r>
              <a:rPr lang="en-US" b="1" dirty="0">
                <a:solidFill>
                  <a:srgbClr val="00B050"/>
                </a:solidFill>
              </a:rPr>
              <a:t>Balanced</a:t>
            </a:r>
          </a:p>
        </p:txBody>
      </p:sp>
      <p:pic>
        <p:nvPicPr>
          <p:cNvPr id="12" name="Picture 11">
            <a:extLst>
              <a:ext uri="{FF2B5EF4-FFF2-40B4-BE49-F238E27FC236}">
                <a16:creationId xmlns:a16="http://schemas.microsoft.com/office/drawing/2014/main" id="{0A59F823-A4B5-5E4A-7445-9586D8D39D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522" y="2101525"/>
            <a:ext cx="1246278" cy="90974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4A5334-8D1F-473F-6816-160F8E65CC33}"/>
                  </a:ext>
                </a:extLst>
              </p:cNvPr>
              <p:cNvSpPr txBox="1"/>
              <p:nvPr/>
            </p:nvSpPr>
            <p:spPr>
              <a:xfrm>
                <a:off x="3169358" y="5696610"/>
                <a:ext cx="2460510" cy="584775"/>
              </a:xfrm>
              <a:prstGeom prst="rect">
                <a:avLst/>
              </a:prstGeom>
              <a:noFill/>
            </p:spPr>
            <p:txBody>
              <a:bodyPr wrap="square" rtlCol="0">
                <a:spAutoFit/>
              </a:bodyPr>
              <a:lstStyle/>
              <a:p>
                <a:r>
                  <a:rPr lang="en-US" sz="1600" b="1" dirty="0"/>
                  <a:t>Cell 7 – NOT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b="1"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smtClean="0">
                                <a:ln>
                                  <a:solidFill>
                                    <a:srgbClr val="FF0000"/>
                                  </a:solidFill>
                                </a:ln>
                                <a:solidFill>
                                  <a:srgbClr val="FF0000"/>
                                </a:solidFill>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n>
                                  <a:solidFill>
                                    <a:srgbClr val="FF0000"/>
                                  </a:solidFill>
                                </a:ln>
                                <a:solidFill>
                                  <a:srgbClr val="FF0000"/>
                                </a:solidFill>
                                <a:latin typeface="Cambria Math" panose="02040503050406030204" pitchFamily="18" charset="0"/>
                              </a:rPr>
                              <m:t>1</m:t>
                            </m:r>
                          </m:e>
                        </m:d>
                      </m:e>
                    </m:d>
                  </m:oMath>
                </a14:m>
                <a:endParaRPr lang="en-US" sz="1600" dirty="0"/>
              </a:p>
              <a:p>
                <a:r>
                  <a:rPr lang="en-US" sz="1600" b="1" dirty="0"/>
                  <a:t>Cell 8 – NOT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b="1"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smtClean="0">
                                <a:ln>
                                  <a:solidFill>
                                    <a:srgbClr val="FF0000"/>
                                  </a:solidFill>
                                </a:ln>
                                <a:solidFill>
                                  <a:srgbClr val="FF0000"/>
                                </a:solidFill>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n>
                                  <a:solidFill>
                                    <a:srgbClr val="FF0000"/>
                                  </a:solidFill>
                                </a:ln>
                                <a:solidFill>
                                  <a:srgbClr val="FF0000"/>
                                </a:solidFill>
                                <a:latin typeface="Cambria Math" panose="02040503050406030204" pitchFamily="18" charset="0"/>
                              </a:rPr>
                              <m:t>0</m:t>
                            </m:r>
                          </m:e>
                        </m:d>
                      </m:e>
                    </m:d>
                  </m:oMath>
                </a14:m>
                <a:endParaRPr lang="en-US" sz="1600" dirty="0"/>
              </a:p>
            </p:txBody>
          </p:sp>
        </mc:Choice>
        <mc:Fallback xmlns="">
          <p:sp>
            <p:nvSpPr>
              <p:cNvPr id="18" name="TextBox 17">
                <a:extLst>
                  <a:ext uri="{FF2B5EF4-FFF2-40B4-BE49-F238E27FC236}">
                    <a16:creationId xmlns:a16="http://schemas.microsoft.com/office/drawing/2014/main" id="{2A4A5334-8D1F-473F-6816-160F8E65CC33}"/>
                  </a:ext>
                </a:extLst>
              </p:cNvPr>
              <p:cNvSpPr txBox="1">
                <a:spLocks noRot="1" noChangeAspect="1" noMove="1" noResize="1" noEditPoints="1" noAdjustHandles="1" noChangeArrowheads="1" noChangeShapeType="1" noTextEdit="1"/>
              </p:cNvSpPr>
              <p:nvPr/>
            </p:nvSpPr>
            <p:spPr>
              <a:xfrm>
                <a:off x="3169358" y="5696610"/>
                <a:ext cx="2460510" cy="584775"/>
              </a:xfrm>
              <a:prstGeom prst="rect">
                <a:avLst/>
              </a:prstGeom>
              <a:blipFill>
                <a:blip r:embed="rId6"/>
                <a:stretch>
                  <a:fillRect l="-1485" t="-63542" r="-12624" b="-97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7BD95AC-E308-A7AC-5DC3-B6B7FED4421B}"/>
                  </a:ext>
                </a:extLst>
              </p:cNvPr>
              <p:cNvSpPr txBox="1"/>
              <p:nvPr/>
            </p:nvSpPr>
            <p:spPr>
              <a:xfrm>
                <a:off x="3169358" y="4548668"/>
                <a:ext cx="2805283" cy="584775"/>
              </a:xfrm>
              <a:prstGeom prst="rect">
                <a:avLst/>
              </a:prstGeom>
              <a:noFill/>
            </p:spPr>
            <p:txBody>
              <a:bodyPr wrap="square" rtlCol="0">
                <a:spAutoFit/>
              </a:bodyPr>
              <a:lstStyle/>
              <a:p>
                <a:r>
                  <a:rPr lang="en-US" sz="1600" b="1" dirty="0"/>
                  <a:t>Cell 5 – Always 1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smtClean="0">
                                <a:ln>
                                  <a:solidFill>
                                    <a:srgbClr val="FF0000"/>
                                  </a:solidFill>
                                </a:ln>
                                <a:solidFill>
                                  <a:srgbClr val="FF0000"/>
                                </a:solidFill>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n>
                                  <a:solidFill>
                                    <a:srgbClr val="FF0000"/>
                                  </a:solidFill>
                                </a:ln>
                                <a:solidFill>
                                  <a:srgbClr val="FF0000"/>
                                </a:solidFill>
                                <a:latin typeface="Cambria Math" panose="02040503050406030204" pitchFamily="18" charset="0"/>
                              </a:rPr>
                              <m:t>1</m:t>
                            </m:r>
                          </m:e>
                        </m:d>
                      </m:e>
                    </m:d>
                  </m:oMath>
                </a14:m>
                <a:endParaRPr lang="en-US" sz="1600" dirty="0"/>
              </a:p>
              <a:p>
                <a:r>
                  <a:rPr lang="en-US" sz="1600" b="1" dirty="0"/>
                  <a:t>Cell 6 – Always 1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oMath>
                </a14:m>
                <a:endParaRPr lang="en-US" sz="1600" dirty="0"/>
              </a:p>
            </p:txBody>
          </p:sp>
        </mc:Choice>
        <mc:Fallback xmlns="">
          <p:sp>
            <p:nvSpPr>
              <p:cNvPr id="17" name="TextBox 16">
                <a:extLst>
                  <a:ext uri="{FF2B5EF4-FFF2-40B4-BE49-F238E27FC236}">
                    <a16:creationId xmlns:a16="http://schemas.microsoft.com/office/drawing/2014/main" id="{C7BD95AC-E308-A7AC-5DC3-B6B7FED4421B}"/>
                  </a:ext>
                </a:extLst>
              </p:cNvPr>
              <p:cNvSpPr txBox="1">
                <a:spLocks noRot="1" noChangeAspect="1" noMove="1" noResize="1" noEditPoints="1" noAdjustHandles="1" noChangeArrowheads="1" noChangeShapeType="1" noTextEdit="1"/>
              </p:cNvSpPr>
              <p:nvPr/>
            </p:nvSpPr>
            <p:spPr>
              <a:xfrm>
                <a:off x="3169358" y="4548668"/>
                <a:ext cx="2805283" cy="584775"/>
              </a:xfrm>
              <a:prstGeom prst="rect">
                <a:avLst/>
              </a:prstGeom>
              <a:blipFill>
                <a:blip r:embed="rId7"/>
                <a:stretch>
                  <a:fillRect l="-1304" t="-63542" r="-12609" b="-97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06665D-7113-E03B-77DC-A42264623B23}"/>
                  </a:ext>
                </a:extLst>
              </p:cNvPr>
              <p:cNvSpPr txBox="1"/>
              <p:nvPr/>
            </p:nvSpPr>
            <p:spPr>
              <a:xfrm>
                <a:off x="3169358" y="2264010"/>
                <a:ext cx="2460510" cy="584775"/>
              </a:xfrm>
              <a:prstGeom prst="rect">
                <a:avLst/>
              </a:prstGeom>
              <a:noFill/>
            </p:spPr>
            <p:txBody>
              <a:bodyPr wrap="square" rtlCol="0">
                <a:spAutoFit/>
              </a:bodyPr>
              <a:lstStyle/>
              <a:p>
                <a:r>
                  <a:rPr lang="en-US" sz="1600" b="1" dirty="0"/>
                  <a:t>Cell 1 – NOP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b="1" dirty="0"/>
                  <a:t>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0</m:t>
                            </m:r>
                          </m:e>
                        </m:d>
                      </m:e>
                    </m:d>
                    <m:r>
                      <a:rPr lang="en-US" sz="1600"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oMath>
                </a14:m>
                <a:endParaRPr lang="en-US" sz="1600" dirty="0"/>
              </a:p>
              <a:p>
                <a:r>
                  <a:rPr lang="en-US" sz="1600" b="1" dirty="0"/>
                  <a:t>Cell 2 – NOP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b="1" dirty="0"/>
                  <a:t> </a:t>
                </a:r>
                <a14:m>
                  <m:oMath xmlns:m="http://schemas.openxmlformats.org/officeDocument/2006/math">
                    <m:d>
                      <m:dPr>
                        <m:begChr m:val=""/>
                        <m:endChr m:val="⟩"/>
                        <m:ctrlPr>
                          <a:rPr lang="en-US" sz="1600" i="1" smtClean="0">
                            <a:latin typeface="Cambria Math" panose="02040503050406030204" pitchFamily="18" charset="0"/>
                          </a:rPr>
                        </m:ctrlPr>
                      </m:dPr>
                      <m:e>
                        <m:d>
                          <m:dPr>
                            <m:begChr m:val="|"/>
                            <m:endChr m:val=""/>
                            <m:ctrlPr>
                              <a:rPr lang="en-US" sz="1600" i="1" smtClean="0">
                                <a:latin typeface="Cambria Math" panose="02040503050406030204" pitchFamily="18" charset="0"/>
                              </a:rPr>
                            </m:ctrlPr>
                          </m:dPr>
                          <m:e>
                            <m:r>
                              <a:rPr lang="en-US" sz="1600" b="0" i="1" smtClean="0">
                                <a:latin typeface="Cambria Math" panose="02040503050406030204" pitchFamily="18" charset="0"/>
                              </a:rPr>
                              <m:t>1</m:t>
                            </m:r>
                          </m:e>
                        </m:d>
                      </m:e>
                    </m:d>
                    <m:r>
                      <a:rPr lang="en-US" sz="1600" i="1" smtClean="0">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e>
                        </m:d>
                      </m:e>
                    </m:d>
                  </m:oMath>
                </a14:m>
                <a:endParaRPr lang="en-US" sz="1600" dirty="0"/>
              </a:p>
            </p:txBody>
          </p:sp>
        </mc:Choice>
        <mc:Fallback xmlns="">
          <p:sp>
            <p:nvSpPr>
              <p:cNvPr id="9" name="TextBox 8">
                <a:extLst>
                  <a:ext uri="{FF2B5EF4-FFF2-40B4-BE49-F238E27FC236}">
                    <a16:creationId xmlns:a16="http://schemas.microsoft.com/office/drawing/2014/main" id="{0506665D-7113-E03B-77DC-A42264623B23}"/>
                  </a:ext>
                </a:extLst>
              </p:cNvPr>
              <p:cNvSpPr txBox="1">
                <a:spLocks noRot="1" noChangeAspect="1" noMove="1" noResize="1" noEditPoints="1" noAdjustHandles="1" noChangeArrowheads="1" noChangeShapeType="1" noTextEdit="1"/>
              </p:cNvSpPr>
              <p:nvPr/>
            </p:nvSpPr>
            <p:spPr>
              <a:xfrm>
                <a:off x="3169358" y="2264010"/>
                <a:ext cx="2460510" cy="584775"/>
              </a:xfrm>
              <a:prstGeom prst="rect">
                <a:avLst/>
              </a:prstGeom>
              <a:blipFill>
                <a:blip r:embed="rId8"/>
                <a:stretch>
                  <a:fillRect l="-1485" t="-63542" r="-13119" b="-97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D5E99B-8331-1D50-7F85-E310656B4124}"/>
                  </a:ext>
                </a:extLst>
              </p:cNvPr>
              <p:cNvSpPr txBox="1"/>
              <p:nvPr/>
            </p:nvSpPr>
            <p:spPr>
              <a:xfrm>
                <a:off x="3169359" y="3403074"/>
                <a:ext cx="2805283" cy="584775"/>
              </a:xfrm>
              <a:prstGeom prst="rect">
                <a:avLst/>
              </a:prstGeom>
              <a:noFill/>
            </p:spPr>
            <p:txBody>
              <a:bodyPr wrap="square" rtlCol="0">
                <a:spAutoFit/>
              </a:bodyPr>
              <a:lstStyle/>
              <a:p>
                <a:r>
                  <a:rPr lang="en-US" sz="1600" b="1" dirty="0"/>
                  <a:t>Cell 3 – Always 0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e>
                        </m:d>
                      </m:e>
                    </m:d>
                  </m:oMath>
                </a14:m>
                <a:endParaRPr lang="en-US" sz="1600" dirty="0"/>
              </a:p>
              <a:p>
                <a:r>
                  <a:rPr lang="en-US" sz="1600" b="1" dirty="0"/>
                  <a:t>Cell 4 – Always 0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0</m:t>
                        </m:r>
                      </m:sub>
                    </m:sSub>
                  </m:oMath>
                </a14:m>
                <a:r>
                  <a:rPr lang="en-US" sz="1600" dirty="0"/>
                  <a:t>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n>
                                  <a:solidFill>
                                    <a:srgbClr val="FF0000"/>
                                  </a:solidFill>
                                </a:ln>
                                <a:solidFill>
                                  <a:srgbClr val="FF0000"/>
                                </a:solidFill>
                                <a:latin typeface="Cambria Math" panose="02040503050406030204" pitchFamily="18" charset="0"/>
                              </a:rPr>
                              <m:t>1</m:t>
                            </m:r>
                          </m:e>
                        </m:d>
                      </m:e>
                    </m:d>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smtClean="0">
                                <a:ln>
                                  <a:solidFill>
                                    <a:srgbClr val="FF0000"/>
                                  </a:solidFill>
                                </a:ln>
                                <a:solidFill>
                                  <a:srgbClr val="FF0000"/>
                                </a:solidFill>
                                <a:latin typeface="Cambria Math" panose="02040503050406030204" pitchFamily="18" charset="0"/>
                              </a:rPr>
                              <m:t>0</m:t>
                            </m:r>
                          </m:e>
                        </m:d>
                      </m:e>
                    </m:d>
                  </m:oMath>
                </a14:m>
                <a:endParaRPr lang="en-US" sz="1600" dirty="0"/>
              </a:p>
            </p:txBody>
          </p:sp>
        </mc:Choice>
        <mc:Fallback xmlns="">
          <p:sp>
            <p:nvSpPr>
              <p:cNvPr id="15" name="TextBox 14">
                <a:extLst>
                  <a:ext uri="{FF2B5EF4-FFF2-40B4-BE49-F238E27FC236}">
                    <a16:creationId xmlns:a16="http://schemas.microsoft.com/office/drawing/2014/main" id="{1BD5E99B-8331-1D50-7F85-E310656B4124}"/>
                  </a:ext>
                </a:extLst>
              </p:cNvPr>
              <p:cNvSpPr txBox="1">
                <a:spLocks noRot="1" noChangeAspect="1" noMove="1" noResize="1" noEditPoints="1" noAdjustHandles="1" noChangeArrowheads="1" noChangeShapeType="1" noTextEdit="1"/>
              </p:cNvSpPr>
              <p:nvPr/>
            </p:nvSpPr>
            <p:spPr>
              <a:xfrm>
                <a:off x="3169359" y="3403074"/>
                <a:ext cx="2805283" cy="584775"/>
              </a:xfrm>
              <a:prstGeom prst="rect">
                <a:avLst/>
              </a:prstGeom>
              <a:blipFill>
                <a:blip r:embed="rId9"/>
                <a:stretch>
                  <a:fillRect l="-1304" t="-63542" r="-12609" b="-9791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2E11233-872F-E9CE-ED50-0AAB235ED0FB}"/>
              </a:ext>
            </a:extLst>
          </p:cNvPr>
          <p:cNvSpPr txBox="1"/>
          <p:nvPr/>
        </p:nvSpPr>
        <p:spPr>
          <a:xfrm>
            <a:off x="7380778" y="3510795"/>
            <a:ext cx="1221700" cy="369332"/>
          </a:xfrm>
          <a:prstGeom prst="rect">
            <a:avLst/>
          </a:prstGeom>
          <a:noFill/>
        </p:spPr>
        <p:txBody>
          <a:bodyPr wrap="square" rtlCol="0">
            <a:spAutoFit/>
          </a:bodyPr>
          <a:lstStyle/>
          <a:p>
            <a:pPr algn="ctr"/>
            <a:r>
              <a:rPr lang="en-US" b="1" dirty="0">
                <a:solidFill>
                  <a:srgbClr val="0070C0"/>
                </a:solidFill>
              </a:rPr>
              <a:t>Constant</a:t>
            </a:r>
          </a:p>
        </p:txBody>
      </p:sp>
      <p:pic>
        <p:nvPicPr>
          <p:cNvPr id="21" name="Picture 20">
            <a:extLst>
              <a:ext uri="{FF2B5EF4-FFF2-40B4-BE49-F238E27FC236}">
                <a16:creationId xmlns:a16="http://schemas.microsoft.com/office/drawing/2014/main" id="{9D2447EB-F5A4-C490-2FA8-D52D7D8D59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2251" y="3231803"/>
            <a:ext cx="1718927" cy="927316"/>
          </a:xfrm>
          <a:prstGeom prst="rect">
            <a:avLst/>
          </a:prstGeom>
          <a:ln>
            <a:noFill/>
          </a:ln>
        </p:spPr>
      </p:pic>
      <p:sp>
        <p:nvSpPr>
          <p:cNvPr id="6" name="Title 1">
            <a:extLst>
              <a:ext uri="{FF2B5EF4-FFF2-40B4-BE49-F238E27FC236}">
                <a16:creationId xmlns:a16="http://schemas.microsoft.com/office/drawing/2014/main" id="{6528E20C-16B2-CFD7-A107-A9E6B0C8CAC9}"/>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Cells 1 to 8 </a:t>
            </a:r>
            <a:r>
              <a:rPr lang="en-US" sz="3200" dirty="0"/>
              <a:t>–</a:t>
            </a:r>
            <a:r>
              <a:rPr lang="en-US" sz="3200" dirty="0">
                <a:latin typeface="+mn-lt"/>
              </a:rPr>
              <a:t> deutsch.ipynb</a:t>
            </a:r>
          </a:p>
        </p:txBody>
      </p:sp>
      <p:sp>
        <p:nvSpPr>
          <p:cNvPr id="2" name="Rectangle 1">
            <a:extLst>
              <a:ext uri="{FF2B5EF4-FFF2-40B4-BE49-F238E27FC236}">
                <a16:creationId xmlns:a16="http://schemas.microsoft.com/office/drawing/2014/main" id="{47A7A6CD-86A0-7AE3-72A0-E0C7B352045D}"/>
              </a:ext>
            </a:extLst>
          </p:cNvPr>
          <p:cNvSpPr/>
          <p:nvPr/>
        </p:nvSpPr>
        <p:spPr>
          <a:xfrm>
            <a:off x="1896813" y="657461"/>
            <a:ext cx="2629845" cy="4904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2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9" grpId="0"/>
      <p:bldP spid="15"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grpSp>
        <p:nvGrpSpPr>
          <p:cNvPr id="6" name="Group 5">
            <a:extLst>
              <a:ext uri="{FF2B5EF4-FFF2-40B4-BE49-F238E27FC236}">
                <a16:creationId xmlns:a16="http://schemas.microsoft.com/office/drawing/2014/main" id="{05401A80-6669-B821-52EF-51295AE3F962}"/>
              </a:ext>
            </a:extLst>
          </p:cNvPr>
          <p:cNvGrpSpPr/>
          <p:nvPr/>
        </p:nvGrpSpPr>
        <p:grpSpPr>
          <a:xfrm>
            <a:off x="647677" y="3988309"/>
            <a:ext cx="1476447" cy="2311037"/>
            <a:chOff x="2785003" y="1357535"/>
            <a:chExt cx="1476447" cy="2311037"/>
          </a:xfrm>
        </p:grpSpPr>
        <p:pic>
          <p:nvPicPr>
            <p:cNvPr id="3" name="Picture 2">
              <a:extLst>
                <a:ext uri="{FF2B5EF4-FFF2-40B4-BE49-F238E27FC236}">
                  <a16:creationId xmlns:a16="http://schemas.microsoft.com/office/drawing/2014/main" id="{A5312BB2-4781-4062-BDEC-E5CD46A7D0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24"/>
            <a:stretch/>
          </p:blipFill>
          <p:spPr>
            <a:xfrm>
              <a:off x="2785003" y="2106472"/>
              <a:ext cx="1476447" cy="1562100"/>
            </a:xfrm>
            <a:prstGeom prst="rect">
              <a:avLst/>
            </a:prstGeom>
          </p:spPr>
        </p:pic>
        <p:sp>
          <p:nvSpPr>
            <p:cNvPr id="13" name="TextBox 12">
              <a:extLst>
                <a:ext uri="{FF2B5EF4-FFF2-40B4-BE49-F238E27FC236}">
                  <a16:creationId xmlns:a16="http://schemas.microsoft.com/office/drawing/2014/main" id="{F1DB7D95-9427-411D-BE8F-8FAF2863AA9A}"/>
                </a:ext>
              </a:extLst>
            </p:cNvPr>
            <p:cNvSpPr txBox="1"/>
            <p:nvPr/>
          </p:nvSpPr>
          <p:spPr>
            <a:xfrm>
              <a:off x="2861100" y="1357535"/>
              <a:ext cx="1324252" cy="584775"/>
            </a:xfrm>
            <a:prstGeom prst="rect">
              <a:avLst/>
            </a:prstGeom>
            <a:noFill/>
          </p:spPr>
          <p:txBody>
            <a:bodyPr wrap="square" rtlCol="0">
              <a:spAutoFit/>
            </a:bodyPr>
            <a:lstStyle/>
            <a:p>
              <a:pPr algn="ctr"/>
              <a:r>
                <a:rPr lang="en-US" sz="1600" dirty="0"/>
                <a:t>I am the wise </a:t>
              </a:r>
              <a:r>
                <a:rPr lang="en-US" sz="1600" b="1" dirty="0">
                  <a:solidFill>
                    <a:srgbClr val="0070C0"/>
                  </a:solidFill>
                </a:rPr>
                <a:t>Oracle</a:t>
              </a:r>
            </a:p>
          </p:txBody>
        </p:sp>
      </p:grpSp>
      <p:grpSp>
        <p:nvGrpSpPr>
          <p:cNvPr id="5" name="Group 4">
            <a:extLst>
              <a:ext uri="{FF2B5EF4-FFF2-40B4-BE49-F238E27FC236}">
                <a16:creationId xmlns:a16="http://schemas.microsoft.com/office/drawing/2014/main" id="{AB65B86F-D8F9-B9D9-C8EF-2DAC645C7A28}"/>
              </a:ext>
            </a:extLst>
          </p:cNvPr>
          <p:cNvGrpSpPr/>
          <p:nvPr/>
        </p:nvGrpSpPr>
        <p:grpSpPr>
          <a:xfrm>
            <a:off x="807501" y="1357535"/>
            <a:ext cx="1156801" cy="2401564"/>
            <a:chOff x="807501" y="1357535"/>
            <a:chExt cx="1156801" cy="2401564"/>
          </a:xfrm>
        </p:grpSpPr>
        <p:pic>
          <p:nvPicPr>
            <p:cNvPr id="7" name="Picture 6">
              <a:extLst>
                <a:ext uri="{FF2B5EF4-FFF2-40B4-BE49-F238E27FC236}">
                  <a16:creationId xmlns:a16="http://schemas.microsoft.com/office/drawing/2014/main" id="{CD0829AB-E7F4-4B6E-B130-CD0EE75DCC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550" y="2015946"/>
              <a:ext cx="1020705" cy="1743153"/>
            </a:xfrm>
            <a:prstGeom prst="rect">
              <a:avLst/>
            </a:prstGeom>
          </p:spPr>
        </p:pic>
        <p:sp>
          <p:nvSpPr>
            <p:cNvPr id="14" name="TextBox 13">
              <a:extLst>
                <a:ext uri="{FF2B5EF4-FFF2-40B4-BE49-F238E27FC236}">
                  <a16:creationId xmlns:a16="http://schemas.microsoft.com/office/drawing/2014/main" id="{5306D148-A1FC-403D-8DC3-325060C16530}"/>
                </a:ext>
              </a:extLst>
            </p:cNvPr>
            <p:cNvSpPr txBox="1"/>
            <p:nvPr/>
          </p:nvSpPr>
          <p:spPr>
            <a:xfrm>
              <a:off x="807501" y="1357535"/>
              <a:ext cx="1156801" cy="584775"/>
            </a:xfrm>
            <a:prstGeom prst="rect">
              <a:avLst/>
            </a:prstGeom>
            <a:noFill/>
          </p:spPr>
          <p:txBody>
            <a:bodyPr wrap="square" rtlCol="0">
              <a:spAutoFit/>
            </a:bodyPr>
            <a:lstStyle/>
            <a:p>
              <a:pPr algn="ctr"/>
              <a:r>
                <a:rPr lang="en-US" sz="1600" dirty="0"/>
                <a:t>You are the </a:t>
              </a:r>
              <a:r>
                <a:rPr lang="en-US" sz="1600" b="1" dirty="0">
                  <a:solidFill>
                    <a:srgbClr val="00B050"/>
                  </a:solidFill>
                </a:rPr>
                <a:t>traveler</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830A26E-F713-1080-D8ED-301D12955271}"/>
                  </a:ext>
                </a:extLst>
              </p:cNvPr>
              <p:cNvSpPr txBox="1"/>
              <p:nvPr/>
            </p:nvSpPr>
            <p:spPr>
              <a:xfrm>
                <a:off x="2702724" y="2495240"/>
                <a:ext cx="4811843" cy="646331"/>
              </a:xfrm>
              <a:prstGeom prst="rect">
                <a:avLst/>
              </a:prstGeom>
              <a:noFill/>
              <a:ln>
                <a:noFill/>
              </a:ln>
            </p:spPr>
            <p:txBody>
              <a:bodyPr wrap="square" rtlCol="0">
                <a:spAutoFit/>
              </a:bodyPr>
              <a:lstStyle/>
              <a:p>
                <a:r>
                  <a:rPr lang="en-US" dirty="0"/>
                  <a:t>You are the </a:t>
                </a:r>
                <a:r>
                  <a:rPr lang="en-US" b="1" dirty="0">
                    <a:solidFill>
                      <a:srgbClr val="00B050"/>
                    </a:solidFill>
                  </a:rPr>
                  <a:t>traveler</a:t>
                </a:r>
                <a:r>
                  <a:rPr lang="en-US" dirty="0"/>
                  <a:t>, and you prepare </a:t>
                </a:r>
                <a:r>
                  <a:rPr lang="en-US" b="1" dirty="0"/>
                  <a:t>two</a:t>
                </a:r>
                <a:r>
                  <a:rPr lang="en-US" dirty="0"/>
                  <a:t> qubits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 in whatever state you wish</a:t>
                </a:r>
              </a:p>
            </p:txBody>
          </p:sp>
        </mc:Choice>
        <mc:Fallback xmlns="">
          <p:sp>
            <p:nvSpPr>
              <p:cNvPr id="19" name="TextBox 18">
                <a:extLst>
                  <a:ext uri="{FF2B5EF4-FFF2-40B4-BE49-F238E27FC236}">
                    <a16:creationId xmlns:a16="http://schemas.microsoft.com/office/drawing/2014/main" id="{3830A26E-F713-1080-D8ED-301D12955271}"/>
                  </a:ext>
                </a:extLst>
              </p:cNvPr>
              <p:cNvSpPr txBox="1">
                <a:spLocks noRot="1" noChangeAspect="1" noMove="1" noResize="1" noEditPoints="1" noAdjustHandles="1" noChangeArrowheads="1" noChangeShapeType="1" noTextEdit="1"/>
              </p:cNvSpPr>
              <p:nvPr/>
            </p:nvSpPr>
            <p:spPr>
              <a:xfrm>
                <a:off x="2702724" y="2495240"/>
                <a:ext cx="4811843" cy="646331"/>
              </a:xfrm>
              <a:prstGeom prst="rect">
                <a:avLst/>
              </a:prstGeom>
              <a:blipFill>
                <a:blip r:embed="rId6"/>
                <a:stretch>
                  <a:fillRect l="-1013" t="-4717" r="-127" b="-1415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08E531-875A-5EC4-9F57-1A9E96C8E089}"/>
                  </a:ext>
                </a:extLst>
              </p:cNvPr>
              <p:cNvSpPr txBox="1"/>
              <p:nvPr/>
            </p:nvSpPr>
            <p:spPr>
              <a:xfrm>
                <a:off x="2688709" y="3500660"/>
                <a:ext cx="4894789" cy="923330"/>
              </a:xfrm>
              <a:prstGeom prst="rect">
                <a:avLst/>
              </a:prstGeom>
              <a:noFill/>
              <a:ln>
                <a:noFill/>
              </a:ln>
            </p:spPr>
            <p:txBody>
              <a:bodyPr wrap="square" rtlCol="0">
                <a:spAutoFit/>
              </a:bodyPr>
              <a:lstStyle/>
              <a:p>
                <a:r>
                  <a:rPr lang="en-US" dirty="0"/>
                  <a:t>You are free to do what you want with the qubits afterward, but at some point, you must </a:t>
                </a:r>
                <a:r>
                  <a:rPr lang="en-US" b="1" dirty="0"/>
                  <a:t>measure</a:t>
                </a:r>
                <a:r>
                  <a:rPr lang="en-US" dirty="0"/>
                  <a:t> </a:t>
                </a:r>
                <a:r>
                  <a:rPr lang="en-US" b="1" dirty="0"/>
                  <a:t>one</a:t>
                </a:r>
                <a:r>
                  <a:rPr lang="en-US" dirty="0"/>
                  <a:t> (and only one) of the qubits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 </a:t>
                </a:r>
                <a:r>
                  <a:rPr lang="en-US" u="sng" dirty="0"/>
                  <a:t>or</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b="0" i="1" smtClean="0">
                            <a:latin typeface="Cambria Math" panose="02040503050406030204" pitchFamily="18" charset="0"/>
                          </a:rPr>
                          <m:t>1</m:t>
                        </m:r>
                      </m:sub>
                    </m:sSub>
                  </m:oMath>
                </a14:m>
                <a:endParaRPr lang="en-US" dirty="0"/>
              </a:p>
            </p:txBody>
          </p:sp>
        </mc:Choice>
        <mc:Fallback xmlns="">
          <p:sp>
            <p:nvSpPr>
              <p:cNvPr id="21" name="TextBox 20">
                <a:extLst>
                  <a:ext uri="{FF2B5EF4-FFF2-40B4-BE49-F238E27FC236}">
                    <a16:creationId xmlns:a16="http://schemas.microsoft.com/office/drawing/2014/main" id="{E008E531-875A-5EC4-9F57-1A9E96C8E089}"/>
                  </a:ext>
                </a:extLst>
              </p:cNvPr>
              <p:cNvSpPr txBox="1">
                <a:spLocks noRot="1" noChangeAspect="1" noMove="1" noResize="1" noEditPoints="1" noAdjustHandles="1" noChangeArrowheads="1" noChangeShapeType="1" noTextEdit="1"/>
              </p:cNvSpPr>
              <p:nvPr/>
            </p:nvSpPr>
            <p:spPr>
              <a:xfrm>
                <a:off x="2688709" y="3500660"/>
                <a:ext cx="4894789" cy="923330"/>
              </a:xfrm>
              <a:prstGeom prst="rect">
                <a:avLst/>
              </a:prstGeom>
              <a:blipFill>
                <a:blip r:embed="rId7"/>
                <a:stretch>
                  <a:fillRect l="-996" t="-3289" b="-9211"/>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35F46D4D-4AA8-C522-9781-18B3509621DE}"/>
              </a:ext>
            </a:extLst>
          </p:cNvPr>
          <p:cNvCxnSpPr/>
          <p:nvPr/>
        </p:nvCxnSpPr>
        <p:spPr>
          <a:xfrm>
            <a:off x="3744242" y="3088824"/>
            <a:ext cx="24583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190CCC-6687-6B96-F54E-7D3F9FDC46F0}"/>
              </a:ext>
            </a:extLst>
          </p:cNvPr>
          <p:cNvCxnSpPr>
            <a:cxnSpLocks/>
          </p:cNvCxnSpPr>
          <p:nvPr/>
        </p:nvCxnSpPr>
        <p:spPr>
          <a:xfrm>
            <a:off x="4207688" y="3825841"/>
            <a:ext cx="3119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73CA58-D518-0AA8-74EF-CCC8E113D66E}"/>
              </a:ext>
            </a:extLst>
          </p:cNvPr>
          <p:cNvCxnSpPr>
            <a:cxnSpLocks/>
          </p:cNvCxnSpPr>
          <p:nvPr/>
        </p:nvCxnSpPr>
        <p:spPr>
          <a:xfrm>
            <a:off x="2771131" y="4076781"/>
            <a:ext cx="9268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36EC6-5C3E-5432-7BB6-E08402EEED89}"/>
              </a:ext>
            </a:extLst>
          </p:cNvPr>
          <p:cNvCxnSpPr>
            <a:cxnSpLocks/>
          </p:cNvCxnSpPr>
          <p:nvPr/>
        </p:nvCxnSpPr>
        <p:spPr>
          <a:xfrm>
            <a:off x="5831622" y="4394010"/>
            <a:ext cx="2245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005004-9CD1-D85F-621D-DFBCE357A6D8}"/>
              </a:ext>
            </a:extLst>
          </p:cNvPr>
          <p:cNvGrpSpPr/>
          <p:nvPr/>
        </p:nvGrpSpPr>
        <p:grpSpPr>
          <a:xfrm>
            <a:off x="2571792" y="1503553"/>
            <a:ext cx="4274165" cy="830997"/>
            <a:chOff x="2600232" y="1338239"/>
            <a:chExt cx="4274165" cy="830997"/>
          </a:xfrm>
        </p:grpSpPr>
        <p:sp>
          <p:nvSpPr>
            <p:cNvPr id="47" name="TextBox 46">
              <a:extLst>
                <a:ext uri="{FF2B5EF4-FFF2-40B4-BE49-F238E27FC236}">
                  <a16:creationId xmlns:a16="http://schemas.microsoft.com/office/drawing/2014/main" id="{FA2DB697-3E38-B6EE-9C9B-4956296575F6}"/>
                </a:ext>
              </a:extLst>
            </p:cNvPr>
            <p:cNvSpPr txBox="1"/>
            <p:nvPr/>
          </p:nvSpPr>
          <p:spPr>
            <a:xfrm>
              <a:off x="2600232" y="1338239"/>
              <a:ext cx="4274165" cy="830997"/>
            </a:xfrm>
            <a:prstGeom prst="rect">
              <a:avLst/>
            </a:prstGeom>
            <a:noFill/>
          </p:spPr>
          <p:txBody>
            <a:bodyPr wrap="square" rtlCol="0">
              <a:spAutoFit/>
            </a:bodyPr>
            <a:lstStyle/>
            <a:p>
              <a:pPr algn="ctr"/>
              <a:r>
                <a:rPr lang="en-US" sz="1600" b="1" dirty="0"/>
                <a:t>How many trips to the Oracle must you make</a:t>
              </a:r>
            </a:p>
            <a:p>
              <a:pPr algn="ctr"/>
              <a:r>
                <a:rPr lang="en-US" sz="1600" dirty="0"/>
                <a:t>to know </a:t>
              </a:r>
              <a:r>
                <a:rPr lang="en-US" sz="1600" dirty="0">
                  <a:solidFill>
                    <a:srgbClr val="FF0000"/>
                  </a:solidFill>
                </a:rPr>
                <a:t>for sure </a:t>
              </a:r>
              <a:r>
                <a:rPr lang="en-US" sz="1600" dirty="0"/>
                <a:t>if the secret function</a:t>
              </a:r>
            </a:p>
            <a:p>
              <a:pPr algn="ctr"/>
              <a:r>
                <a:rPr lang="en-US" sz="1600" dirty="0"/>
                <a:t>is </a:t>
              </a:r>
              <a:r>
                <a:rPr lang="en-US" sz="1600" b="1" dirty="0">
                  <a:solidFill>
                    <a:srgbClr val="00B050"/>
                  </a:solidFill>
                </a:rPr>
                <a:t>Balanced</a:t>
              </a:r>
              <a:r>
                <a:rPr lang="en-US" sz="1600" dirty="0"/>
                <a:t> or </a:t>
              </a:r>
              <a:r>
                <a:rPr lang="en-US" sz="1600" b="1" dirty="0">
                  <a:solidFill>
                    <a:srgbClr val="0070C0"/>
                  </a:solidFill>
                </a:rPr>
                <a:t>Constant</a:t>
              </a:r>
              <a:r>
                <a:rPr lang="en-US" sz="1600" dirty="0"/>
                <a:t> ?</a:t>
              </a:r>
            </a:p>
          </p:txBody>
        </p:sp>
        <p:sp>
          <p:nvSpPr>
            <p:cNvPr id="48" name="Rectangle 47">
              <a:extLst>
                <a:ext uri="{FF2B5EF4-FFF2-40B4-BE49-F238E27FC236}">
                  <a16:creationId xmlns:a16="http://schemas.microsoft.com/office/drawing/2014/main" id="{DCAFFFE7-910A-0084-6FBF-1189488C8E30}"/>
                </a:ext>
              </a:extLst>
            </p:cNvPr>
            <p:cNvSpPr/>
            <p:nvPr/>
          </p:nvSpPr>
          <p:spPr>
            <a:xfrm>
              <a:off x="2717149" y="1338239"/>
              <a:ext cx="4062335" cy="83099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78EA36E-A69E-072E-7F08-A77C3E95004B}"/>
              </a:ext>
            </a:extLst>
          </p:cNvPr>
          <p:cNvGrpSpPr/>
          <p:nvPr/>
        </p:nvGrpSpPr>
        <p:grpSpPr>
          <a:xfrm>
            <a:off x="4963439" y="4778266"/>
            <a:ext cx="1584522" cy="1241020"/>
            <a:chOff x="4963439" y="4778266"/>
            <a:chExt cx="1584522" cy="1241020"/>
          </a:xfrm>
        </p:grpSpPr>
        <p:sp>
          <p:nvSpPr>
            <p:cNvPr id="12" name="Rectangle 11">
              <a:extLst>
                <a:ext uri="{FF2B5EF4-FFF2-40B4-BE49-F238E27FC236}">
                  <a16:creationId xmlns:a16="http://schemas.microsoft.com/office/drawing/2014/main" id="{BEF3688A-CFEE-5374-06FF-A7F9B6B46AAC}"/>
                </a:ext>
              </a:extLst>
            </p:cNvPr>
            <p:cNvSpPr/>
            <p:nvPr/>
          </p:nvSpPr>
          <p:spPr>
            <a:xfrm>
              <a:off x="4963439" y="4778266"/>
              <a:ext cx="1584522" cy="12410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2B0500-9536-D864-A2CB-990A77DBD7C8}"/>
                </a:ext>
              </a:extLst>
            </p:cNvPr>
            <p:cNvSpPr txBox="1"/>
            <p:nvPr/>
          </p:nvSpPr>
          <p:spPr>
            <a:xfrm>
              <a:off x="5081047" y="4991413"/>
              <a:ext cx="1349305" cy="830997"/>
            </a:xfrm>
            <a:prstGeom prst="rect">
              <a:avLst/>
            </a:prstGeom>
            <a:noFill/>
          </p:spPr>
          <p:txBody>
            <a:bodyPr wrap="square" rtlCol="0">
              <a:spAutoFit/>
            </a:bodyPr>
            <a:lstStyle/>
            <a:p>
              <a:pPr algn="ctr"/>
              <a:r>
                <a:rPr lang="en-US" sz="1600" dirty="0"/>
                <a:t>The </a:t>
              </a:r>
              <a:r>
                <a:rPr lang="en-US" sz="1600" b="1" dirty="0">
                  <a:solidFill>
                    <a:srgbClr val="7030A0"/>
                  </a:solidFill>
                </a:rPr>
                <a:t>secret</a:t>
              </a:r>
              <a:r>
                <a:rPr lang="en-US" sz="1600" dirty="0"/>
                <a:t> function we don't know</a:t>
              </a:r>
            </a:p>
          </p:txBody>
        </p:sp>
      </p:grpSp>
    </p:spTree>
    <p:extLst>
      <p:ext uri="{BB962C8B-B14F-4D97-AF65-F5344CB8AC3E}">
        <p14:creationId xmlns:p14="http://schemas.microsoft.com/office/powerpoint/2010/main" val="139011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10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1000"/>
                                        <p:tgtEl>
                                          <p:spTgt spid="3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1000"/>
                                        <p:tgtEl>
                                          <p:spTgt spid="37"/>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61C9A8-36F9-9EB0-E78A-228B972715C3}"/>
              </a:ext>
            </a:extLst>
          </p:cNvPr>
          <p:cNvGrpSpPr/>
          <p:nvPr/>
        </p:nvGrpSpPr>
        <p:grpSpPr>
          <a:xfrm>
            <a:off x="2571792" y="1503553"/>
            <a:ext cx="4274165" cy="830997"/>
            <a:chOff x="2600232" y="1338239"/>
            <a:chExt cx="4274165" cy="830997"/>
          </a:xfrm>
        </p:grpSpPr>
        <p:sp>
          <p:nvSpPr>
            <p:cNvPr id="32" name="TextBox 31">
              <a:extLst>
                <a:ext uri="{FF2B5EF4-FFF2-40B4-BE49-F238E27FC236}">
                  <a16:creationId xmlns:a16="http://schemas.microsoft.com/office/drawing/2014/main" id="{FE8D6C26-8D1F-C7AD-5EA0-B2CD3381C1E3}"/>
                </a:ext>
              </a:extLst>
            </p:cNvPr>
            <p:cNvSpPr txBox="1"/>
            <p:nvPr/>
          </p:nvSpPr>
          <p:spPr>
            <a:xfrm>
              <a:off x="2600232" y="1338239"/>
              <a:ext cx="4274165" cy="830997"/>
            </a:xfrm>
            <a:prstGeom prst="rect">
              <a:avLst/>
            </a:prstGeom>
            <a:noFill/>
          </p:spPr>
          <p:txBody>
            <a:bodyPr wrap="square" rtlCol="0">
              <a:spAutoFit/>
            </a:bodyPr>
            <a:lstStyle/>
            <a:p>
              <a:pPr algn="ctr"/>
              <a:r>
                <a:rPr lang="en-US" sz="1600" b="1" dirty="0"/>
                <a:t>How many trips to the Oracle must you make</a:t>
              </a:r>
            </a:p>
            <a:p>
              <a:pPr algn="ctr"/>
              <a:r>
                <a:rPr lang="en-US" sz="1600" dirty="0"/>
                <a:t>to know </a:t>
              </a:r>
              <a:r>
                <a:rPr lang="en-US" sz="1600" dirty="0">
                  <a:solidFill>
                    <a:srgbClr val="FF0000"/>
                  </a:solidFill>
                </a:rPr>
                <a:t>for sure </a:t>
              </a:r>
              <a:r>
                <a:rPr lang="en-US" sz="1600" dirty="0"/>
                <a:t>if the secret function</a:t>
              </a:r>
            </a:p>
            <a:p>
              <a:pPr algn="ctr"/>
              <a:r>
                <a:rPr lang="en-US" sz="1600" dirty="0"/>
                <a:t>is </a:t>
              </a:r>
              <a:r>
                <a:rPr lang="en-US" sz="1600" b="1" dirty="0">
                  <a:solidFill>
                    <a:srgbClr val="00B050"/>
                  </a:solidFill>
                </a:rPr>
                <a:t>Balanced</a:t>
              </a:r>
              <a:r>
                <a:rPr lang="en-US" sz="1600" dirty="0"/>
                <a:t> or </a:t>
              </a:r>
              <a:r>
                <a:rPr lang="en-US" sz="1600" b="1" dirty="0">
                  <a:solidFill>
                    <a:srgbClr val="0070C0"/>
                  </a:solidFill>
                </a:rPr>
                <a:t>Constant</a:t>
              </a:r>
              <a:r>
                <a:rPr lang="en-US" sz="1600" dirty="0"/>
                <a:t> ?</a:t>
              </a:r>
            </a:p>
          </p:txBody>
        </p:sp>
        <p:sp>
          <p:nvSpPr>
            <p:cNvPr id="33" name="Rectangle 32">
              <a:extLst>
                <a:ext uri="{FF2B5EF4-FFF2-40B4-BE49-F238E27FC236}">
                  <a16:creationId xmlns:a16="http://schemas.microsoft.com/office/drawing/2014/main" id="{C9020845-2C54-182B-AFDB-E501E28FE31D}"/>
                </a:ext>
              </a:extLst>
            </p:cNvPr>
            <p:cNvSpPr/>
            <p:nvPr/>
          </p:nvSpPr>
          <p:spPr>
            <a:xfrm>
              <a:off x="2717149" y="1338239"/>
              <a:ext cx="4062335" cy="83099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grpSp>
        <p:nvGrpSpPr>
          <p:cNvPr id="6" name="Group 5">
            <a:extLst>
              <a:ext uri="{FF2B5EF4-FFF2-40B4-BE49-F238E27FC236}">
                <a16:creationId xmlns:a16="http://schemas.microsoft.com/office/drawing/2014/main" id="{05401A80-6669-B821-52EF-51295AE3F962}"/>
              </a:ext>
            </a:extLst>
          </p:cNvPr>
          <p:cNvGrpSpPr/>
          <p:nvPr/>
        </p:nvGrpSpPr>
        <p:grpSpPr>
          <a:xfrm>
            <a:off x="647677" y="3988309"/>
            <a:ext cx="1476447" cy="2311037"/>
            <a:chOff x="2785003" y="1357535"/>
            <a:chExt cx="1476447" cy="2311037"/>
          </a:xfrm>
        </p:grpSpPr>
        <p:pic>
          <p:nvPicPr>
            <p:cNvPr id="3" name="Picture 2">
              <a:extLst>
                <a:ext uri="{FF2B5EF4-FFF2-40B4-BE49-F238E27FC236}">
                  <a16:creationId xmlns:a16="http://schemas.microsoft.com/office/drawing/2014/main" id="{A5312BB2-4781-4062-BDEC-E5CD46A7D03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24"/>
            <a:stretch/>
          </p:blipFill>
          <p:spPr>
            <a:xfrm>
              <a:off x="2785003" y="2106472"/>
              <a:ext cx="1476447" cy="1562100"/>
            </a:xfrm>
            <a:prstGeom prst="rect">
              <a:avLst/>
            </a:prstGeom>
          </p:spPr>
        </p:pic>
        <p:sp>
          <p:nvSpPr>
            <p:cNvPr id="13" name="TextBox 12">
              <a:extLst>
                <a:ext uri="{FF2B5EF4-FFF2-40B4-BE49-F238E27FC236}">
                  <a16:creationId xmlns:a16="http://schemas.microsoft.com/office/drawing/2014/main" id="{F1DB7D95-9427-411D-BE8F-8FAF2863AA9A}"/>
                </a:ext>
              </a:extLst>
            </p:cNvPr>
            <p:cNvSpPr txBox="1"/>
            <p:nvPr/>
          </p:nvSpPr>
          <p:spPr>
            <a:xfrm>
              <a:off x="2861100" y="1357535"/>
              <a:ext cx="1324252" cy="584775"/>
            </a:xfrm>
            <a:prstGeom prst="rect">
              <a:avLst/>
            </a:prstGeom>
            <a:noFill/>
          </p:spPr>
          <p:txBody>
            <a:bodyPr wrap="square" rtlCol="0">
              <a:spAutoFit/>
            </a:bodyPr>
            <a:lstStyle/>
            <a:p>
              <a:pPr algn="ctr"/>
              <a:r>
                <a:rPr lang="en-US" sz="1600" dirty="0"/>
                <a:t>I am the wise </a:t>
              </a:r>
              <a:r>
                <a:rPr lang="en-US" sz="1600" b="1" dirty="0">
                  <a:solidFill>
                    <a:srgbClr val="0070C0"/>
                  </a:solidFill>
                </a:rPr>
                <a:t>Oracle</a:t>
              </a:r>
            </a:p>
          </p:txBody>
        </p:sp>
      </p:grpSp>
      <p:grpSp>
        <p:nvGrpSpPr>
          <p:cNvPr id="5" name="Group 4">
            <a:extLst>
              <a:ext uri="{FF2B5EF4-FFF2-40B4-BE49-F238E27FC236}">
                <a16:creationId xmlns:a16="http://schemas.microsoft.com/office/drawing/2014/main" id="{AB65B86F-D8F9-B9D9-C8EF-2DAC645C7A28}"/>
              </a:ext>
            </a:extLst>
          </p:cNvPr>
          <p:cNvGrpSpPr/>
          <p:nvPr/>
        </p:nvGrpSpPr>
        <p:grpSpPr>
          <a:xfrm>
            <a:off x="807501" y="1357535"/>
            <a:ext cx="1156801" cy="2401564"/>
            <a:chOff x="807501" y="1357535"/>
            <a:chExt cx="1156801" cy="2401564"/>
          </a:xfrm>
        </p:grpSpPr>
        <p:pic>
          <p:nvPicPr>
            <p:cNvPr id="7" name="Picture 6">
              <a:extLst>
                <a:ext uri="{FF2B5EF4-FFF2-40B4-BE49-F238E27FC236}">
                  <a16:creationId xmlns:a16="http://schemas.microsoft.com/office/drawing/2014/main" id="{CD0829AB-E7F4-4B6E-B130-CD0EE75DCC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5550" y="2015946"/>
              <a:ext cx="1020705" cy="1743153"/>
            </a:xfrm>
            <a:prstGeom prst="rect">
              <a:avLst/>
            </a:prstGeom>
          </p:spPr>
        </p:pic>
        <p:sp>
          <p:nvSpPr>
            <p:cNvPr id="14" name="TextBox 13">
              <a:extLst>
                <a:ext uri="{FF2B5EF4-FFF2-40B4-BE49-F238E27FC236}">
                  <a16:creationId xmlns:a16="http://schemas.microsoft.com/office/drawing/2014/main" id="{5306D148-A1FC-403D-8DC3-325060C16530}"/>
                </a:ext>
              </a:extLst>
            </p:cNvPr>
            <p:cNvSpPr txBox="1"/>
            <p:nvPr/>
          </p:nvSpPr>
          <p:spPr>
            <a:xfrm>
              <a:off x="807501" y="1357535"/>
              <a:ext cx="1156801" cy="584775"/>
            </a:xfrm>
            <a:prstGeom prst="rect">
              <a:avLst/>
            </a:prstGeom>
            <a:noFill/>
          </p:spPr>
          <p:txBody>
            <a:bodyPr wrap="square" rtlCol="0">
              <a:spAutoFit/>
            </a:bodyPr>
            <a:lstStyle/>
            <a:p>
              <a:pPr algn="ctr"/>
              <a:r>
                <a:rPr lang="en-US" sz="1600" dirty="0"/>
                <a:t>You are the </a:t>
              </a:r>
              <a:r>
                <a:rPr lang="en-US" sz="1600" b="1" dirty="0">
                  <a:solidFill>
                    <a:srgbClr val="00B050"/>
                  </a:solidFill>
                </a:rPr>
                <a:t>traveler</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830A26E-F713-1080-D8ED-301D12955271}"/>
                  </a:ext>
                </a:extLst>
              </p:cNvPr>
              <p:cNvSpPr txBox="1"/>
              <p:nvPr/>
            </p:nvSpPr>
            <p:spPr>
              <a:xfrm>
                <a:off x="2688709" y="2491538"/>
                <a:ext cx="5720773" cy="646331"/>
              </a:xfrm>
              <a:prstGeom prst="rect">
                <a:avLst/>
              </a:prstGeom>
              <a:noFill/>
            </p:spPr>
            <p:txBody>
              <a:bodyPr wrap="square" rtlCol="0">
                <a:spAutoFit/>
              </a:bodyPr>
              <a:lstStyle/>
              <a:p>
                <a:r>
                  <a:rPr lang="en-US" dirty="0"/>
                  <a:t>Invert </a:t>
                </a:r>
                <a14:m>
                  <m:oMath xmlns:m="http://schemas.openxmlformats.org/officeDocument/2006/math">
                    <m:sSub>
                      <m:sSubPr>
                        <m:ctrlPr>
                          <a:rPr lang="en-US" i="1" smtClean="0">
                            <a:ln>
                              <a:solidFill>
                                <a:schemeClr val="tx1"/>
                              </a:solidFill>
                            </a:ln>
                            <a:solidFill>
                              <a:schemeClr val="tx1"/>
                            </a:solidFill>
                            <a:latin typeface="Cambria Math" panose="02040503050406030204" pitchFamily="18" charset="0"/>
                          </a:rPr>
                        </m:ctrlPr>
                      </m:sSubPr>
                      <m:e>
                        <m:r>
                          <a:rPr lang="en-US" b="0" i="1" smtClean="0">
                            <a:ln>
                              <a:solidFill>
                                <a:schemeClr val="tx1"/>
                              </a:solidFill>
                            </a:ln>
                            <a:solidFill>
                              <a:schemeClr val="tx1"/>
                            </a:solidFill>
                            <a:latin typeface="Cambria Math" panose="02040503050406030204" pitchFamily="18" charset="0"/>
                          </a:rPr>
                          <m:t>𝑞</m:t>
                        </m:r>
                      </m:e>
                      <m:sub>
                        <m:r>
                          <a:rPr lang="en-US" b="0" i="1" smtClean="0">
                            <a:ln>
                              <a:solidFill>
                                <a:schemeClr val="tx1"/>
                              </a:solidFill>
                            </a:ln>
                            <a:solidFill>
                              <a:schemeClr val="tx1"/>
                            </a:solidFill>
                            <a:latin typeface="Cambria Math" panose="02040503050406030204" pitchFamily="18" charset="0"/>
                          </a:rPr>
                          <m:t>1</m:t>
                        </m:r>
                      </m:sub>
                    </m:sSub>
                  </m:oMath>
                </a14:m>
                <a:r>
                  <a:rPr lang="en-US" dirty="0"/>
                  <a:t> then put </a:t>
                </a:r>
                <a:r>
                  <a:rPr lang="en-US" b="1" dirty="0"/>
                  <a:t>both</a:t>
                </a:r>
                <a:r>
                  <a:rPr lang="en-US" dirty="0"/>
                  <a:t> qubits into a superposition, and then send them into the Oracle's </a:t>
                </a:r>
                <a:r>
                  <a:rPr lang="en-US" b="1" dirty="0">
                    <a:solidFill>
                      <a:srgbClr val="7030A0"/>
                    </a:solidFill>
                  </a:rPr>
                  <a:t>secret</a:t>
                </a:r>
                <a:r>
                  <a:rPr lang="en-US" dirty="0"/>
                  <a:t> function</a:t>
                </a:r>
              </a:p>
            </p:txBody>
          </p:sp>
        </mc:Choice>
        <mc:Fallback xmlns="">
          <p:sp>
            <p:nvSpPr>
              <p:cNvPr id="19" name="TextBox 18">
                <a:extLst>
                  <a:ext uri="{FF2B5EF4-FFF2-40B4-BE49-F238E27FC236}">
                    <a16:creationId xmlns:a16="http://schemas.microsoft.com/office/drawing/2014/main" id="{3830A26E-F713-1080-D8ED-301D12955271}"/>
                  </a:ext>
                </a:extLst>
              </p:cNvPr>
              <p:cNvSpPr txBox="1">
                <a:spLocks noRot="1" noChangeAspect="1" noMove="1" noResize="1" noEditPoints="1" noAdjustHandles="1" noChangeArrowheads="1" noChangeShapeType="1" noTextEdit="1"/>
              </p:cNvSpPr>
              <p:nvPr/>
            </p:nvSpPr>
            <p:spPr>
              <a:xfrm>
                <a:off x="2688709" y="2491538"/>
                <a:ext cx="5720773" cy="646331"/>
              </a:xfrm>
              <a:prstGeom prst="rect">
                <a:avLst/>
              </a:prstGeom>
              <a:blipFill>
                <a:blip r:embed="rId5"/>
                <a:stretch>
                  <a:fillRect l="-852"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08E531-875A-5EC4-9F57-1A9E96C8E089}"/>
                  </a:ext>
                </a:extLst>
              </p:cNvPr>
              <p:cNvSpPr txBox="1"/>
              <p:nvPr/>
            </p:nvSpPr>
            <p:spPr>
              <a:xfrm>
                <a:off x="2688709" y="3500660"/>
                <a:ext cx="5579741" cy="923330"/>
              </a:xfrm>
              <a:prstGeom prst="rect">
                <a:avLst/>
              </a:prstGeom>
              <a:noFill/>
            </p:spPr>
            <p:txBody>
              <a:bodyPr wrap="square" rtlCol="0">
                <a:spAutoFit/>
              </a:bodyPr>
              <a:lstStyle/>
              <a:p>
                <a:r>
                  <a:rPr lang="en-US" u="sng" dirty="0"/>
                  <a:t>After</a:t>
                </a:r>
                <a:r>
                  <a:rPr lang="en-US" dirty="0"/>
                  <a:t> the </a:t>
                </a:r>
                <a:r>
                  <a:rPr lang="en-US" b="1" dirty="0">
                    <a:solidFill>
                      <a:srgbClr val="7030A0"/>
                    </a:solidFill>
                  </a:rPr>
                  <a:t>secret</a:t>
                </a:r>
                <a:r>
                  <a:rPr lang="en-US" dirty="0"/>
                  <a:t> function, take </a:t>
                </a:r>
                <a14:m>
                  <m:oMath xmlns:m="http://schemas.openxmlformats.org/officeDocument/2006/math">
                    <m:sSub>
                      <m:sSubPr>
                        <m:ctrlPr>
                          <a:rPr lang="en-US" i="1" smtClean="0">
                            <a:ln>
                              <a:solidFill>
                                <a:schemeClr val="tx1"/>
                              </a:solidFill>
                            </a:ln>
                            <a:solidFill>
                              <a:schemeClr val="tx1"/>
                            </a:solidFill>
                            <a:latin typeface="Cambria Math" panose="02040503050406030204" pitchFamily="18" charset="0"/>
                          </a:rPr>
                        </m:ctrlPr>
                      </m:sSubPr>
                      <m:e>
                        <m:r>
                          <a:rPr lang="en-US" b="0" i="1" smtClean="0">
                            <a:ln>
                              <a:solidFill>
                                <a:schemeClr val="tx1"/>
                              </a:solidFill>
                            </a:ln>
                            <a:solidFill>
                              <a:schemeClr val="tx1"/>
                            </a:solidFill>
                            <a:latin typeface="Cambria Math" panose="02040503050406030204" pitchFamily="18" charset="0"/>
                          </a:rPr>
                          <m:t>𝑞</m:t>
                        </m:r>
                      </m:e>
                      <m:sub>
                        <m:r>
                          <a:rPr lang="en-US" b="0" i="1" smtClean="0">
                            <a:ln>
                              <a:solidFill>
                                <a:schemeClr val="tx1"/>
                              </a:solidFill>
                            </a:ln>
                            <a:solidFill>
                              <a:schemeClr val="tx1"/>
                            </a:solidFill>
                            <a:latin typeface="Cambria Math" panose="02040503050406030204" pitchFamily="18" charset="0"/>
                          </a:rPr>
                          <m:t>0</m:t>
                        </m:r>
                      </m:sub>
                    </m:sSub>
                  </m:oMath>
                </a14:m>
                <a:r>
                  <a:rPr lang="en-US" dirty="0">
                    <a:ln>
                      <a:solidFill>
                        <a:schemeClr val="tx1"/>
                      </a:solidFill>
                    </a:ln>
                    <a:solidFill>
                      <a:schemeClr val="tx1"/>
                    </a:solidFill>
                  </a:rPr>
                  <a:t> </a:t>
                </a:r>
                <a:r>
                  <a:rPr lang="en-US" dirty="0"/>
                  <a:t>out of superposition and measure its value to determine if the Oracle was </a:t>
                </a:r>
                <a:r>
                  <a:rPr lang="en-US" b="1" dirty="0">
                    <a:solidFill>
                      <a:srgbClr val="00B050"/>
                    </a:solidFill>
                  </a:rPr>
                  <a:t>balanced</a:t>
                </a:r>
                <a:r>
                  <a:rPr lang="en-US" dirty="0"/>
                  <a:t> or </a:t>
                </a:r>
                <a:r>
                  <a:rPr lang="en-US" b="1" dirty="0">
                    <a:solidFill>
                      <a:srgbClr val="0070C0"/>
                    </a:solidFill>
                  </a:rPr>
                  <a:t>constant</a:t>
                </a:r>
              </a:p>
            </p:txBody>
          </p:sp>
        </mc:Choice>
        <mc:Fallback xmlns="">
          <p:sp>
            <p:nvSpPr>
              <p:cNvPr id="21" name="TextBox 20">
                <a:extLst>
                  <a:ext uri="{FF2B5EF4-FFF2-40B4-BE49-F238E27FC236}">
                    <a16:creationId xmlns:a16="http://schemas.microsoft.com/office/drawing/2014/main" id="{E008E531-875A-5EC4-9F57-1A9E96C8E089}"/>
                  </a:ext>
                </a:extLst>
              </p:cNvPr>
              <p:cNvSpPr txBox="1">
                <a:spLocks noRot="1" noChangeAspect="1" noMove="1" noResize="1" noEditPoints="1" noAdjustHandles="1" noChangeArrowheads="1" noChangeShapeType="1" noTextEdit="1"/>
              </p:cNvSpPr>
              <p:nvPr/>
            </p:nvSpPr>
            <p:spPr>
              <a:xfrm>
                <a:off x="2688709" y="3500660"/>
                <a:ext cx="5579741" cy="923330"/>
              </a:xfrm>
              <a:prstGeom prst="rect">
                <a:avLst/>
              </a:prstGeom>
              <a:blipFill>
                <a:blip r:embed="rId6"/>
                <a:stretch>
                  <a:fillRect l="-874" t="-3289" b="-9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FA222CB-D65A-914A-100B-054DF4BA47B6}"/>
              </a:ext>
            </a:extLst>
          </p:cNvPr>
          <p:cNvSpPr txBox="1"/>
          <p:nvPr/>
        </p:nvSpPr>
        <p:spPr>
          <a:xfrm>
            <a:off x="7135318" y="1626664"/>
            <a:ext cx="1380032" cy="584775"/>
          </a:xfrm>
          <a:prstGeom prst="rect">
            <a:avLst/>
          </a:prstGeom>
          <a:noFill/>
        </p:spPr>
        <p:txBody>
          <a:bodyPr wrap="square" rtlCol="0">
            <a:spAutoFit/>
          </a:bodyPr>
          <a:lstStyle/>
          <a:p>
            <a:pPr algn="ctr"/>
            <a:r>
              <a:rPr lang="en-US" sz="3200" dirty="0">
                <a:effectLst>
                  <a:glow rad="228600">
                    <a:schemeClr val="accent4">
                      <a:satMod val="175000"/>
                      <a:alpha val="40000"/>
                    </a:schemeClr>
                  </a:glow>
                </a:effectLst>
              </a:rPr>
              <a:t>ONE !</a:t>
            </a:r>
          </a:p>
        </p:txBody>
      </p:sp>
      <p:pic>
        <p:nvPicPr>
          <p:cNvPr id="10" name="Picture 9">
            <a:extLst>
              <a:ext uri="{FF2B5EF4-FFF2-40B4-BE49-F238E27FC236}">
                <a16:creationId xmlns:a16="http://schemas.microsoft.com/office/drawing/2014/main" id="{A83FF505-A610-BD23-7BF0-582D0270FF9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46892" y="4760432"/>
            <a:ext cx="6367755" cy="1501634"/>
          </a:xfrm>
          <a:prstGeom prst="rect">
            <a:avLst/>
          </a:prstGeom>
        </p:spPr>
      </p:pic>
      <p:sp>
        <p:nvSpPr>
          <p:cNvPr id="11" name="Rectangle 10">
            <a:extLst>
              <a:ext uri="{FF2B5EF4-FFF2-40B4-BE49-F238E27FC236}">
                <a16:creationId xmlns:a16="http://schemas.microsoft.com/office/drawing/2014/main" id="{C629BBF6-1D41-A7DD-AD46-6A21BB8ECB38}"/>
              </a:ext>
            </a:extLst>
          </p:cNvPr>
          <p:cNvSpPr/>
          <p:nvPr/>
        </p:nvSpPr>
        <p:spPr>
          <a:xfrm>
            <a:off x="4963439" y="4778266"/>
            <a:ext cx="1584522" cy="12410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3BD6E5D-5E7B-E69C-17A5-B766D1E389E1}"/>
              </a:ext>
            </a:extLst>
          </p:cNvPr>
          <p:cNvSpPr txBox="1"/>
          <p:nvPr/>
        </p:nvSpPr>
        <p:spPr>
          <a:xfrm>
            <a:off x="5081047" y="4991413"/>
            <a:ext cx="1349305" cy="830997"/>
          </a:xfrm>
          <a:prstGeom prst="rect">
            <a:avLst/>
          </a:prstGeom>
          <a:noFill/>
        </p:spPr>
        <p:txBody>
          <a:bodyPr wrap="square" rtlCol="0">
            <a:spAutoFit/>
          </a:bodyPr>
          <a:lstStyle/>
          <a:p>
            <a:pPr algn="ctr"/>
            <a:r>
              <a:rPr lang="en-US" sz="1600" dirty="0"/>
              <a:t>The </a:t>
            </a:r>
            <a:r>
              <a:rPr lang="en-US" sz="1600" b="1" dirty="0">
                <a:solidFill>
                  <a:srgbClr val="7030A0"/>
                </a:solidFill>
              </a:rPr>
              <a:t>secret</a:t>
            </a:r>
            <a:r>
              <a:rPr lang="en-US" sz="1600" dirty="0"/>
              <a:t> function we don't know</a:t>
            </a:r>
          </a:p>
        </p:txBody>
      </p:sp>
    </p:spTree>
    <p:extLst>
      <p:ext uri="{BB962C8B-B14F-4D97-AF65-F5344CB8AC3E}">
        <p14:creationId xmlns:p14="http://schemas.microsoft.com/office/powerpoint/2010/main" val="12689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12" name="Picture 11">
            <a:extLst>
              <a:ext uri="{FF2B5EF4-FFF2-40B4-BE49-F238E27FC236}">
                <a16:creationId xmlns:a16="http://schemas.microsoft.com/office/drawing/2014/main" id="{2AACB0F8-ED7C-2171-5325-94456D27CDEB}"/>
              </a:ext>
            </a:extLst>
          </p:cNvPr>
          <p:cNvPicPr>
            <a:picLocks noChangeAspect="1"/>
          </p:cNvPicPr>
          <p:nvPr/>
        </p:nvPicPr>
        <p:blipFill>
          <a:blip r:embed="rId3"/>
          <a:stretch>
            <a:fillRect/>
          </a:stretch>
        </p:blipFill>
        <p:spPr>
          <a:xfrm>
            <a:off x="1855710" y="256706"/>
            <a:ext cx="5432580" cy="6464770"/>
          </a:xfrm>
          <a:prstGeom prst="rect">
            <a:avLst/>
          </a:prstGeom>
        </p:spPr>
      </p:pic>
    </p:spTree>
    <p:extLst>
      <p:ext uri="{BB962C8B-B14F-4D97-AF65-F5344CB8AC3E}">
        <p14:creationId xmlns:p14="http://schemas.microsoft.com/office/powerpoint/2010/main" val="2196677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1405B765-8E07-5925-CAB5-6323CA1CAA61}"/>
              </a:ext>
            </a:extLst>
          </p:cNvPr>
          <p:cNvPicPr>
            <a:picLocks noChangeAspect="1"/>
          </p:cNvPicPr>
          <p:nvPr/>
        </p:nvPicPr>
        <p:blipFill>
          <a:blip r:embed="rId3"/>
          <a:stretch>
            <a:fillRect/>
          </a:stretch>
        </p:blipFill>
        <p:spPr>
          <a:xfrm>
            <a:off x="5019839" y="1386143"/>
            <a:ext cx="3701022" cy="1797639"/>
          </a:xfrm>
          <a:prstGeom prst="rect">
            <a:avLst/>
          </a:prstGeom>
          <a:ln>
            <a:noFill/>
          </a:ln>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9 – </a:t>
            </a:r>
            <a:r>
              <a:rPr lang="en-US" sz="3200" dirty="0">
                <a:latin typeface="+mn-lt"/>
              </a:rPr>
              <a:t>deutsch.ipynb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pic>
        <p:nvPicPr>
          <p:cNvPr id="6" name="Picture 5">
            <a:extLst>
              <a:ext uri="{FF2B5EF4-FFF2-40B4-BE49-F238E27FC236}">
                <a16:creationId xmlns:a16="http://schemas.microsoft.com/office/drawing/2014/main" id="{059A8DE9-7C8D-CA9C-1F05-60BAA716C563}"/>
              </a:ext>
            </a:extLst>
          </p:cNvPr>
          <p:cNvPicPr>
            <a:picLocks noChangeAspect="1"/>
          </p:cNvPicPr>
          <p:nvPr/>
        </p:nvPicPr>
        <p:blipFill>
          <a:blip r:embed="rId4"/>
          <a:stretch>
            <a:fillRect/>
          </a:stretch>
        </p:blipFill>
        <p:spPr>
          <a:xfrm>
            <a:off x="423139" y="1386143"/>
            <a:ext cx="4246297" cy="2933432"/>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0A89199-7AA2-0F4E-BCCE-C6B82DEE70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823" y="4673056"/>
            <a:ext cx="4644063" cy="1335072"/>
          </a:xfrm>
          <a:prstGeom prst="rect">
            <a:avLst/>
          </a:prstGeom>
        </p:spPr>
      </p:pic>
      <p:pic>
        <p:nvPicPr>
          <p:cNvPr id="31" name="Picture 30">
            <a:extLst>
              <a:ext uri="{FF2B5EF4-FFF2-40B4-BE49-F238E27FC236}">
                <a16:creationId xmlns:a16="http://schemas.microsoft.com/office/drawing/2014/main" id="{D4FEE26A-66F0-CBB0-6A6C-548E7EBBEE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6142" y="3429000"/>
            <a:ext cx="3009495" cy="2010032"/>
          </a:xfrm>
          <a:prstGeom prst="rect">
            <a:avLst/>
          </a:prstGeom>
        </p:spPr>
      </p:pic>
      <p:pic>
        <p:nvPicPr>
          <p:cNvPr id="35" name="Picture 34">
            <a:extLst>
              <a:ext uri="{FF2B5EF4-FFF2-40B4-BE49-F238E27FC236}">
                <a16:creationId xmlns:a16="http://schemas.microsoft.com/office/drawing/2014/main" id="{7CBB2595-8E45-F8EB-6034-4C7E6C74D90D}"/>
              </a:ext>
            </a:extLst>
          </p:cNvPr>
          <p:cNvPicPr>
            <a:picLocks noChangeAspect="1"/>
          </p:cNvPicPr>
          <p:nvPr/>
        </p:nvPicPr>
        <p:blipFill>
          <a:blip r:embed="rId7"/>
          <a:stretch>
            <a:fillRect/>
          </a:stretch>
        </p:blipFill>
        <p:spPr>
          <a:xfrm>
            <a:off x="6126128" y="5468109"/>
            <a:ext cx="1409524" cy="533333"/>
          </a:xfrm>
          <a:prstGeom prst="rect">
            <a:avLst/>
          </a:prstGeom>
        </p:spPr>
      </p:pic>
      <p:sp>
        <p:nvSpPr>
          <p:cNvPr id="36" name="Rectangle 35">
            <a:extLst>
              <a:ext uri="{FF2B5EF4-FFF2-40B4-BE49-F238E27FC236}">
                <a16:creationId xmlns:a16="http://schemas.microsoft.com/office/drawing/2014/main" id="{C3D492FA-568D-3DFC-7C68-857C65D5BE59}"/>
              </a:ext>
            </a:extLst>
          </p:cNvPr>
          <p:cNvSpPr/>
          <p:nvPr/>
        </p:nvSpPr>
        <p:spPr>
          <a:xfrm>
            <a:off x="2443397" y="4673056"/>
            <a:ext cx="502170" cy="1083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E059C32-9D71-21ED-463E-997402017707}"/>
              </a:ext>
            </a:extLst>
          </p:cNvPr>
          <p:cNvGrpSpPr/>
          <p:nvPr/>
        </p:nvGrpSpPr>
        <p:grpSpPr>
          <a:xfrm>
            <a:off x="3113496" y="1321390"/>
            <a:ext cx="1076632" cy="369332"/>
            <a:chOff x="4968362" y="2079211"/>
            <a:chExt cx="1076632" cy="369332"/>
          </a:xfrm>
        </p:grpSpPr>
        <p:cxnSp>
          <p:nvCxnSpPr>
            <p:cNvPr id="38" name="Straight Arrow Connector 37">
              <a:extLst>
                <a:ext uri="{FF2B5EF4-FFF2-40B4-BE49-F238E27FC236}">
                  <a16:creationId xmlns:a16="http://schemas.microsoft.com/office/drawing/2014/main" id="{FA328134-BE0D-0FBB-835B-0DDE40D1D1D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D93CDD6-6434-866F-1B2A-8D8FFAD50AC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D10FF78A-F848-76FB-442F-CFB01ED527CC}"/>
              </a:ext>
            </a:extLst>
          </p:cNvPr>
          <p:cNvGrpSpPr/>
          <p:nvPr/>
        </p:nvGrpSpPr>
        <p:grpSpPr>
          <a:xfrm>
            <a:off x="2738741" y="1859538"/>
            <a:ext cx="1076632" cy="369332"/>
            <a:chOff x="4704120" y="2356972"/>
            <a:chExt cx="1076632" cy="369332"/>
          </a:xfrm>
        </p:grpSpPr>
        <p:cxnSp>
          <p:nvCxnSpPr>
            <p:cNvPr id="41" name="Straight Arrow Connector 40">
              <a:extLst>
                <a:ext uri="{FF2B5EF4-FFF2-40B4-BE49-F238E27FC236}">
                  <a16:creationId xmlns:a16="http://schemas.microsoft.com/office/drawing/2014/main" id="{99CAD0D2-F8F9-8FD5-FEFA-FAD5A5CA098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BB49EA-D41B-4CE3-DA03-39EFB3AE29D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D98A443A-F5FA-2703-C69D-D8B871DC270D}"/>
              </a:ext>
            </a:extLst>
          </p:cNvPr>
          <p:cNvGrpSpPr/>
          <p:nvPr/>
        </p:nvGrpSpPr>
        <p:grpSpPr>
          <a:xfrm>
            <a:off x="7535652" y="5571557"/>
            <a:ext cx="1068643" cy="369332"/>
            <a:chOff x="3647644" y="4910075"/>
            <a:chExt cx="1068643" cy="369332"/>
          </a:xfrm>
        </p:grpSpPr>
        <p:sp>
          <p:nvSpPr>
            <p:cNvPr id="44" name="TextBox 43">
              <a:extLst>
                <a:ext uri="{FF2B5EF4-FFF2-40B4-BE49-F238E27FC236}">
                  <a16:creationId xmlns:a16="http://schemas.microsoft.com/office/drawing/2014/main" id="{668B87A0-C617-1FE4-8129-C3285EDAEB3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31725137-8BC6-A1E2-1205-0BB34771BB8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8D0A30-25A3-42DA-30D5-34CDF1A6AFAC}"/>
              </a:ext>
            </a:extLst>
          </p:cNvPr>
          <p:cNvSpPr txBox="1"/>
          <p:nvPr/>
        </p:nvSpPr>
        <p:spPr>
          <a:xfrm>
            <a:off x="2351001" y="6008128"/>
            <a:ext cx="670099" cy="369332"/>
          </a:xfrm>
          <a:prstGeom prst="rect">
            <a:avLst/>
          </a:prstGeom>
          <a:noFill/>
        </p:spPr>
        <p:txBody>
          <a:bodyPr wrap="square" rtlCol="0">
            <a:spAutoFit/>
          </a:bodyPr>
          <a:lstStyle/>
          <a:p>
            <a:pPr algn="ctr"/>
            <a:r>
              <a:rPr lang="en-US" dirty="0">
                <a:solidFill>
                  <a:srgbClr val="FF0000"/>
                </a:solidFill>
              </a:rPr>
              <a:t>NOP</a:t>
            </a:r>
          </a:p>
        </p:txBody>
      </p:sp>
      <p:pic>
        <p:nvPicPr>
          <p:cNvPr id="50" name="Picture 49">
            <a:extLst>
              <a:ext uri="{FF2B5EF4-FFF2-40B4-BE49-F238E27FC236}">
                <a16:creationId xmlns:a16="http://schemas.microsoft.com/office/drawing/2014/main" id="{62237E16-AD14-98C0-C3FC-D0880CBFFC2D}"/>
              </a:ext>
            </a:extLst>
          </p:cNvPr>
          <p:cNvPicPr>
            <a:picLocks noChangeAspect="1"/>
          </p:cNvPicPr>
          <p:nvPr/>
        </p:nvPicPr>
        <p:blipFill>
          <a:blip r:embed="rId8"/>
          <a:stretch>
            <a:fillRect/>
          </a:stretch>
        </p:blipFill>
        <p:spPr>
          <a:xfrm>
            <a:off x="748190" y="3873813"/>
            <a:ext cx="7647619" cy="1076190"/>
          </a:xfrm>
          <a:prstGeom prst="rect">
            <a:avLst/>
          </a:prstGeom>
          <a:ln>
            <a:solidFill>
              <a:schemeClr val="tx1"/>
            </a:solid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968A851A-13D9-1DED-B413-E83480C922FA}"/>
              </a:ext>
            </a:extLst>
          </p:cNvPr>
          <p:cNvSpPr txBox="1"/>
          <p:nvPr/>
        </p:nvSpPr>
        <p:spPr>
          <a:xfrm>
            <a:off x="6799892" y="3058215"/>
            <a:ext cx="455268" cy="369332"/>
          </a:xfrm>
          <a:prstGeom prst="rect">
            <a:avLst/>
          </a:prstGeom>
          <a:noFill/>
        </p:spPr>
        <p:txBody>
          <a:bodyPr wrap="square" rtlCol="0">
            <a:spAutoFit/>
          </a:bodyPr>
          <a:lstStyle/>
          <a:p>
            <a:pPr algn="ctr"/>
            <a:r>
              <a:rPr lang="en-US" b="1" dirty="0">
                <a:solidFill>
                  <a:srgbClr val="7030A0"/>
                </a:solidFill>
              </a:rPr>
              <a:t>00</a:t>
            </a:r>
          </a:p>
        </p:txBody>
      </p:sp>
      <p:sp>
        <p:nvSpPr>
          <p:cNvPr id="52" name="TextBox 51">
            <a:extLst>
              <a:ext uri="{FF2B5EF4-FFF2-40B4-BE49-F238E27FC236}">
                <a16:creationId xmlns:a16="http://schemas.microsoft.com/office/drawing/2014/main" id="{53CCCAEF-3A7F-A40B-5934-6212ED24EE85}"/>
              </a:ext>
            </a:extLst>
          </p:cNvPr>
          <p:cNvSpPr txBox="1"/>
          <p:nvPr/>
        </p:nvSpPr>
        <p:spPr>
          <a:xfrm>
            <a:off x="7730316" y="3058215"/>
            <a:ext cx="455268" cy="369332"/>
          </a:xfrm>
          <a:prstGeom prst="rect">
            <a:avLst/>
          </a:prstGeom>
          <a:noFill/>
        </p:spPr>
        <p:txBody>
          <a:bodyPr wrap="square" rtlCol="0">
            <a:spAutoFit/>
          </a:bodyPr>
          <a:lstStyle/>
          <a:p>
            <a:pPr algn="ctr"/>
            <a:r>
              <a:rPr lang="en-US" b="1" dirty="0">
                <a:solidFill>
                  <a:srgbClr val="7030A0"/>
                </a:solidFill>
              </a:rPr>
              <a:t>10</a:t>
            </a:r>
          </a:p>
        </p:txBody>
      </p:sp>
      <p:sp>
        <p:nvSpPr>
          <p:cNvPr id="53" name="Rectangle 52">
            <a:extLst>
              <a:ext uri="{FF2B5EF4-FFF2-40B4-BE49-F238E27FC236}">
                <a16:creationId xmlns:a16="http://schemas.microsoft.com/office/drawing/2014/main" id="{BA714DBB-58A7-6162-848B-10241038497B}"/>
              </a:ext>
            </a:extLst>
          </p:cNvPr>
          <p:cNvSpPr/>
          <p:nvPr/>
        </p:nvSpPr>
        <p:spPr>
          <a:xfrm>
            <a:off x="7027527" y="3140868"/>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043F42-AF9A-3B7F-4400-454CCF00EBA2}"/>
              </a:ext>
            </a:extLst>
          </p:cNvPr>
          <p:cNvSpPr/>
          <p:nvPr/>
        </p:nvSpPr>
        <p:spPr>
          <a:xfrm>
            <a:off x="7957950" y="3136915"/>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AE85A55-B5C6-760F-5175-8214240E13A6}"/>
              </a:ext>
            </a:extLst>
          </p:cNvPr>
          <p:cNvSpPr/>
          <p:nvPr/>
        </p:nvSpPr>
        <p:spPr>
          <a:xfrm>
            <a:off x="6942074" y="5231763"/>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D0ACB7A-1DAC-A37F-D41A-063F7E61B7C5}"/>
              </a:ext>
            </a:extLst>
          </p:cNvPr>
          <p:cNvSpPr/>
          <p:nvPr/>
        </p:nvSpPr>
        <p:spPr>
          <a:xfrm>
            <a:off x="6929024" y="3465542"/>
            <a:ext cx="148051" cy="12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554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arn(inVertical)">
                                      <p:cBhvr>
                                        <p:cTn id="47" dur="500"/>
                                        <p:tgtEl>
                                          <p:spTgt spid="5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arn(inVertic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ppt_x"/>
                                          </p:val>
                                        </p:tav>
                                        <p:tav tm="100000">
                                          <p:val>
                                            <p:strVal val="#ppt_x"/>
                                          </p:val>
                                        </p:tav>
                                      </p:tavLst>
                                    </p:anim>
                                    <p:anim calcmode="lin" valueType="num">
                                      <p:cBhvr additive="base">
                                        <p:cTn id="75" dur="500" fill="hold"/>
                                        <p:tgtEl>
                                          <p:spTgt spid="35"/>
                                        </p:tgtEl>
                                        <p:attrNameLst>
                                          <p:attrName>ppt_y</p:attrName>
                                        </p:attrNameLst>
                                      </p:cBhvr>
                                      <p:tavLst>
                                        <p:tav tm="0">
                                          <p:val>
                                            <p:strVal val="1+#ppt_h/2"/>
                                          </p:val>
                                        </p:tav>
                                        <p:tav tm="100000">
                                          <p:val>
                                            <p:strVal val="#ppt_y"/>
                                          </p:val>
                                        </p:tav>
                                      </p:tavLst>
                                    </p:anim>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right)">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P spid="51" grpId="0"/>
      <p:bldP spid="52" grpId="0"/>
      <p:bldP spid="53" grpId="0" animBg="1"/>
      <p:bldP spid="54" grpId="0" animBg="1"/>
      <p:bldP spid="55" grpId="0" animBg="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A834FB-3EA6-966E-CAAD-203B7E7F85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6141" y="3432544"/>
            <a:ext cx="3009495" cy="2008819"/>
          </a:xfrm>
          <a:prstGeom prst="rect">
            <a:avLst/>
          </a:prstGeom>
          <a:ln>
            <a:noFill/>
          </a:ln>
        </p:spPr>
      </p:pic>
      <p:pic>
        <p:nvPicPr>
          <p:cNvPr id="11" name="Picture 10">
            <a:extLst>
              <a:ext uri="{FF2B5EF4-FFF2-40B4-BE49-F238E27FC236}">
                <a16:creationId xmlns:a16="http://schemas.microsoft.com/office/drawing/2014/main" id="{48043D5A-A6EF-6D70-38F8-2236DE10C2BF}"/>
              </a:ext>
            </a:extLst>
          </p:cNvPr>
          <p:cNvPicPr>
            <a:picLocks noChangeAspect="1"/>
          </p:cNvPicPr>
          <p:nvPr/>
        </p:nvPicPr>
        <p:blipFill>
          <a:blip r:embed="rId4"/>
          <a:stretch>
            <a:fillRect/>
          </a:stretch>
        </p:blipFill>
        <p:spPr>
          <a:xfrm>
            <a:off x="4944781" y="1365869"/>
            <a:ext cx="3773854" cy="1854456"/>
          </a:xfrm>
          <a:prstGeom prst="rect">
            <a:avLst/>
          </a:prstGeom>
          <a:ln>
            <a:noFill/>
          </a:ln>
        </p:spPr>
      </p:pic>
      <p:pic>
        <p:nvPicPr>
          <p:cNvPr id="8" name="Picture 7">
            <a:extLst>
              <a:ext uri="{FF2B5EF4-FFF2-40B4-BE49-F238E27FC236}">
                <a16:creationId xmlns:a16="http://schemas.microsoft.com/office/drawing/2014/main" id="{D935E96C-794C-B49F-81C7-FF5218B62B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823" y="4703232"/>
            <a:ext cx="4680850" cy="1258050"/>
          </a:xfrm>
          <a:prstGeom prst="rect">
            <a:avLst/>
          </a:prstGeom>
          <a:ln>
            <a:noFill/>
          </a:ln>
        </p:spPr>
      </p:pic>
      <p:pic>
        <p:nvPicPr>
          <p:cNvPr id="5" name="Picture 4">
            <a:extLst>
              <a:ext uri="{FF2B5EF4-FFF2-40B4-BE49-F238E27FC236}">
                <a16:creationId xmlns:a16="http://schemas.microsoft.com/office/drawing/2014/main" id="{CEB6EA31-A84C-13E1-46CC-62EDD9E631AC}"/>
              </a:ext>
            </a:extLst>
          </p:cNvPr>
          <p:cNvPicPr>
            <a:picLocks noChangeAspect="1"/>
          </p:cNvPicPr>
          <p:nvPr/>
        </p:nvPicPr>
        <p:blipFill>
          <a:blip r:embed="rId6"/>
          <a:stretch>
            <a:fillRect/>
          </a:stretch>
        </p:blipFill>
        <p:spPr>
          <a:xfrm>
            <a:off x="425365" y="1394214"/>
            <a:ext cx="4244072" cy="2941914"/>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10 – deutsch.ipynb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31</a:t>
            </a:fld>
            <a:endParaRPr lang="en-US" dirty="0"/>
          </a:p>
        </p:txBody>
      </p:sp>
      <p:sp>
        <p:nvSpPr>
          <p:cNvPr id="36" name="Rectangle 35">
            <a:extLst>
              <a:ext uri="{FF2B5EF4-FFF2-40B4-BE49-F238E27FC236}">
                <a16:creationId xmlns:a16="http://schemas.microsoft.com/office/drawing/2014/main" id="{C3D492FA-568D-3DFC-7C68-857C65D5BE59}"/>
              </a:ext>
            </a:extLst>
          </p:cNvPr>
          <p:cNvSpPr/>
          <p:nvPr/>
        </p:nvSpPr>
        <p:spPr>
          <a:xfrm>
            <a:off x="2343507" y="4804349"/>
            <a:ext cx="766952" cy="831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E059C32-9D71-21ED-463E-997402017707}"/>
              </a:ext>
            </a:extLst>
          </p:cNvPr>
          <p:cNvGrpSpPr/>
          <p:nvPr/>
        </p:nvGrpSpPr>
        <p:grpSpPr>
          <a:xfrm>
            <a:off x="3585846" y="1321742"/>
            <a:ext cx="1076632" cy="369332"/>
            <a:chOff x="4968362" y="2079211"/>
            <a:chExt cx="1076632" cy="369332"/>
          </a:xfrm>
        </p:grpSpPr>
        <p:cxnSp>
          <p:nvCxnSpPr>
            <p:cNvPr id="38" name="Straight Arrow Connector 37">
              <a:extLst>
                <a:ext uri="{FF2B5EF4-FFF2-40B4-BE49-F238E27FC236}">
                  <a16:creationId xmlns:a16="http://schemas.microsoft.com/office/drawing/2014/main" id="{FA328134-BE0D-0FBB-835B-0DDE40D1D1D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D93CDD6-6434-866F-1B2A-8D8FFAD50AC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D10FF78A-F848-76FB-442F-CFB01ED527CC}"/>
              </a:ext>
            </a:extLst>
          </p:cNvPr>
          <p:cNvGrpSpPr/>
          <p:nvPr/>
        </p:nvGrpSpPr>
        <p:grpSpPr>
          <a:xfrm>
            <a:off x="2738741" y="1859538"/>
            <a:ext cx="1076632" cy="369332"/>
            <a:chOff x="4704120" y="2356972"/>
            <a:chExt cx="1076632" cy="369332"/>
          </a:xfrm>
        </p:grpSpPr>
        <p:cxnSp>
          <p:nvCxnSpPr>
            <p:cNvPr id="41" name="Straight Arrow Connector 40">
              <a:extLst>
                <a:ext uri="{FF2B5EF4-FFF2-40B4-BE49-F238E27FC236}">
                  <a16:creationId xmlns:a16="http://schemas.microsoft.com/office/drawing/2014/main" id="{99CAD0D2-F8F9-8FD5-FEFA-FAD5A5CA098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BB49EA-D41B-4CE3-DA03-39EFB3AE29D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D98A443A-F5FA-2703-C69D-D8B871DC270D}"/>
              </a:ext>
            </a:extLst>
          </p:cNvPr>
          <p:cNvGrpSpPr/>
          <p:nvPr/>
        </p:nvGrpSpPr>
        <p:grpSpPr>
          <a:xfrm>
            <a:off x="7535652" y="5571557"/>
            <a:ext cx="1068643" cy="369332"/>
            <a:chOff x="3647644" y="4910075"/>
            <a:chExt cx="1068643" cy="369332"/>
          </a:xfrm>
        </p:grpSpPr>
        <p:sp>
          <p:nvSpPr>
            <p:cNvPr id="44" name="TextBox 43">
              <a:extLst>
                <a:ext uri="{FF2B5EF4-FFF2-40B4-BE49-F238E27FC236}">
                  <a16:creationId xmlns:a16="http://schemas.microsoft.com/office/drawing/2014/main" id="{668B87A0-C617-1FE4-8129-C3285EDAEB3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31725137-8BC6-A1E2-1205-0BB34771BB8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8D0A30-25A3-42DA-30D5-34CDF1A6AFAC}"/>
              </a:ext>
            </a:extLst>
          </p:cNvPr>
          <p:cNvSpPr txBox="1"/>
          <p:nvPr/>
        </p:nvSpPr>
        <p:spPr>
          <a:xfrm>
            <a:off x="2186526" y="6001442"/>
            <a:ext cx="1080914" cy="369332"/>
          </a:xfrm>
          <a:prstGeom prst="rect">
            <a:avLst/>
          </a:prstGeom>
          <a:noFill/>
        </p:spPr>
        <p:txBody>
          <a:bodyPr wrap="square" rtlCol="0">
            <a:spAutoFit/>
          </a:bodyPr>
          <a:lstStyle/>
          <a:p>
            <a:pPr algn="ctr"/>
            <a:r>
              <a:rPr lang="en-US" dirty="0">
                <a:solidFill>
                  <a:srgbClr val="FF0000"/>
                </a:solidFill>
              </a:rPr>
              <a:t>Always 0</a:t>
            </a:r>
          </a:p>
        </p:txBody>
      </p:sp>
      <p:sp>
        <p:nvSpPr>
          <p:cNvPr id="51" name="TextBox 50">
            <a:extLst>
              <a:ext uri="{FF2B5EF4-FFF2-40B4-BE49-F238E27FC236}">
                <a16:creationId xmlns:a16="http://schemas.microsoft.com/office/drawing/2014/main" id="{968A851A-13D9-1DED-B413-E83480C922FA}"/>
              </a:ext>
            </a:extLst>
          </p:cNvPr>
          <p:cNvSpPr txBox="1"/>
          <p:nvPr/>
        </p:nvSpPr>
        <p:spPr>
          <a:xfrm>
            <a:off x="7096255" y="3058215"/>
            <a:ext cx="455268" cy="369332"/>
          </a:xfrm>
          <a:prstGeom prst="rect">
            <a:avLst/>
          </a:prstGeom>
          <a:noFill/>
        </p:spPr>
        <p:txBody>
          <a:bodyPr wrap="square" rtlCol="0">
            <a:spAutoFit/>
          </a:bodyPr>
          <a:lstStyle/>
          <a:p>
            <a:pPr algn="ctr"/>
            <a:r>
              <a:rPr lang="en-US" b="1" dirty="0">
                <a:solidFill>
                  <a:srgbClr val="7030A0"/>
                </a:solidFill>
              </a:rPr>
              <a:t>01</a:t>
            </a:r>
          </a:p>
        </p:txBody>
      </p:sp>
      <p:sp>
        <p:nvSpPr>
          <p:cNvPr id="52" name="TextBox 51">
            <a:extLst>
              <a:ext uri="{FF2B5EF4-FFF2-40B4-BE49-F238E27FC236}">
                <a16:creationId xmlns:a16="http://schemas.microsoft.com/office/drawing/2014/main" id="{53CCCAEF-3A7F-A40B-5934-6212ED24EE85}"/>
              </a:ext>
            </a:extLst>
          </p:cNvPr>
          <p:cNvSpPr txBox="1"/>
          <p:nvPr/>
        </p:nvSpPr>
        <p:spPr>
          <a:xfrm>
            <a:off x="7962387" y="3058215"/>
            <a:ext cx="455268" cy="369332"/>
          </a:xfrm>
          <a:prstGeom prst="rect">
            <a:avLst/>
          </a:prstGeom>
          <a:noFill/>
        </p:spPr>
        <p:txBody>
          <a:bodyPr wrap="square" rtlCol="0">
            <a:spAutoFit/>
          </a:bodyPr>
          <a:lstStyle/>
          <a:p>
            <a:pPr algn="ctr"/>
            <a:r>
              <a:rPr lang="en-US" b="1" dirty="0">
                <a:solidFill>
                  <a:srgbClr val="7030A0"/>
                </a:solidFill>
              </a:rPr>
              <a:t>11</a:t>
            </a:r>
          </a:p>
        </p:txBody>
      </p:sp>
      <p:sp>
        <p:nvSpPr>
          <p:cNvPr id="53" name="Rectangle 52">
            <a:extLst>
              <a:ext uri="{FF2B5EF4-FFF2-40B4-BE49-F238E27FC236}">
                <a16:creationId xmlns:a16="http://schemas.microsoft.com/office/drawing/2014/main" id="{BA714DBB-58A7-6162-848B-10241038497B}"/>
              </a:ext>
            </a:extLst>
          </p:cNvPr>
          <p:cNvSpPr/>
          <p:nvPr/>
        </p:nvSpPr>
        <p:spPr>
          <a:xfrm>
            <a:off x="7323890" y="3140868"/>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043F42-AF9A-3B7F-4400-454CCF00EBA2}"/>
              </a:ext>
            </a:extLst>
          </p:cNvPr>
          <p:cNvSpPr/>
          <p:nvPr/>
        </p:nvSpPr>
        <p:spPr>
          <a:xfrm>
            <a:off x="8190021" y="3136915"/>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AE85A55-B5C6-760F-5175-8214240E13A6}"/>
              </a:ext>
            </a:extLst>
          </p:cNvPr>
          <p:cNvSpPr/>
          <p:nvPr/>
        </p:nvSpPr>
        <p:spPr>
          <a:xfrm>
            <a:off x="6942074" y="5231763"/>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B31B80F-8907-FDDC-010A-0EA92059B5CB}"/>
              </a:ext>
            </a:extLst>
          </p:cNvPr>
          <p:cNvPicPr>
            <a:picLocks noChangeAspect="1"/>
          </p:cNvPicPr>
          <p:nvPr/>
        </p:nvPicPr>
        <p:blipFill>
          <a:blip r:embed="rId7"/>
          <a:stretch>
            <a:fillRect/>
          </a:stretch>
        </p:blipFill>
        <p:spPr>
          <a:xfrm>
            <a:off x="6092793" y="5506804"/>
            <a:ext cx="1476190" cy="457143"/>
          </a:xfrm>
          <a:prstGeom prst="rect">
            <a:avLst/>
          </a:prstGeom>
          <a:ln>
            <a:noFill/>
          </a:ln>
        </p:spPr>
      </p:pic>
      <p:sp>
        <p:nvSpPr>
          <p:cNvPr id="56" name="Rectangle 55">
            <a:extLst>
              <a:ext uri="{FF2B5EF4-FFF2-40B4-BE49-F238E27FC236}">
                <a16:creationId xmlns:a16="http://schemas.microsoft.com/office/drawing/2014/main" id="{8D0ACB7A-1DAC-A37F-D41A-063F7E61B7C5}"/>
              </a:ext>
            </a:extLst>
          </p:cNvPr>
          <p:cNvSpPr/>
          <p:nvPr/>
        </p:nvSpPr>
        <p:spPr>
          <a:xfrm>
            <a:off x="6929024" y="3465542"/>
            <a:ext cx="148051" cy="12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489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arn(inVertical)">
                                      <p:cBhvr>
                                        <p:cTn id="47" dur="500"/>
                                        <p:tgtEl>
                                          <p:spTgt spid="5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arn(inVertic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right)">
                                      <p:cBhvr>
                                        <p:cTn id="7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P spid="51" grpId="0"/>
      <p:bldP spid="52" grpId="0"/>
      <p:bldP spid="53" grpId="0" animBg="1"/>
      <p:bldP spid="54" grpId="0" animBg="1"/>
      <p:bldP spid="55" grpId="0" animBg="1"/>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EDBC87D-1513-A376-1C62-006D4D9FCBDD}"/>
              </a:ext>
            </a:extLst>
          </p:cNvPr>
          <p:cNvPicPr>
            <a:picLocks noChangeAspect="1"/>
          </p:cNvPicPr>
          <p:nvPr/>
        </p:nvPicPr>
        <p:blipFill>
          <a:blip r:embed="rId3"/>
          <a:stretch>
            <a:fillRect/>
          </a:stretch>
        </p:blipFill>
        <p:spPr>
          <a:xfrm>
            <a:off x="4929791" y="1455237"/>
            <a:ext cx="3777288" cy="1765088"/>
          </a:xfrm>
          <a:prstGeom prst="rect">
            <a:avLst/>
          </a:prstGeom>
          <a:ln>
            <a:noFill/>
          </a:ln>
        </p:spPr>
      </p:pic>
      <p:pic>
        <p:nvPicPr>
          <p:cNvPr id="9" name="Picture 8">
            <a:extLst>
              <a:ext uri="{FF2B5EF4-FFF2-40B4-BE49-F238E27FC236}">
                <a16:creationId xmlns:a16="http://schemas.microsoft.com/office/drawing/2014/main" id="{F5F33C8D-5441-B6CA-358C-C75843B97F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823" y="4753329"/>
            <a:ext cx="4683040" cy="1155750"/>
          </a:xfrm>
          <a:prstGeom prst="rect">
            <a:avLst/>
          </a:prstGeom>
          <a:ln>
            <a:noFill/>
          </a:ln>
        </p:spPr>
      </p:pic>
      <p:pic>
        <p:nvPicPr>
          <p:cNvPr id="6" name="Picture 5">
            <a:extLst>
              <a:ext uri="{FF2B5EF4-FFF2-40B4-BE49-F238E27FC236}">
                <a16:creationId xmlns:a16="http://schemas.microsoft.com/office/drawing/2014/main" id="{A95620FE-64EC-464D-FDDE-060226B81EF2}"/>
              </a:ext>
            </a:extLst>
          </p:cNvPr>
          <p:cNvPicPr>
            <a:picLocks noChangeAspect="1"/>
          </p:cNvPicPr>
          <p:nvPr/>
        </p:nvPicPr>
        <p:blipFill>
          <a:blip r:embed="rId5"/>
          <a:stretch>
            <a:fillRect/>
          </a:stretch>
        </p:blipFill>
        <p:spPr>
          <a:xfrm>
            <a:off x="436921" y="1365869"/>
            <a:ext cx="4049199" cy="2964592"/>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3BA834FB-3EA6-966E-CAAD-203B7E7F85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6141" y="3432544"/>
            <a:ext cx="3009495" cy="2008819"/>
          </a:xfrm>
          <a:prstGeom prst="rect">
            <a:avLst/>
          </a:prstGeom>
          <a:ln>
            <a:noFill/>
          </a:ln>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11 – deutsch.ipynb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sp>
        <p:nvSpPr>
          <p:cNvPr id="36" name="Rectangle 35">
            <a:extLst>
              <a:ext uri="{FF2B5EF4-FFF2-40B4-BE49-F238E27FC236}">
                <a16:creationId xmlns:a16="http://schemas.microsoft.com/office/drawing/2014/main" id="{C3D492FA-568D-3DFC-7C68-857C65D5BE59}"/>
              </a:ext>
            </a:extLst>
          </p:cNvPr>
          <p:cNvSpPr/>
          <p:nvPr/>
        </p:nvSpPr>
        <p:spPr>
          <a:xfrm>
            <a:off x="2085702" y="4804349"/>
            <a:ext cx="1181738" cy="831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E059C32-9D71-21ED-463E-997402017707}"/>
              </a:ext>
            </a:extLst>
          </p:cNvPr>
          <p:cNvGrpSpPr/>
          <p:nvPr/>
        </p:nvGrpSpPr>
        <p:grpSpPr>
          <a:xfrm>
            <a:off x="3412922" y="1288901"/>
            <a:ext cx="1076632" cy="369332"/>
            <a:chOff x="4968362" y="2079211"/>
            <a:chExt cx="1076632" cy="369332"/>
          </a:xfrm>
        </p:grpSpPr>
        <p:cxnSp>
          <p:nvCxnSpPr>
            <p:cNvPr id="38" name="Straight Arrow Connector 37">
              <a:extLst>
                <a:ext uri="{FF2B5EF4-FFF2-40B4-BE49-F238E27FC236}">
                  <a16:creationId xmlns:a16="http://schemas.microsoft.com/office/drawing/2014/main" id="{FA328134-BE0D-0FBB-835B-0DDE40D1D1D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D93CDD6-6434-866F-1B2A-8D8FFAD50AC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D10FF78A-F848-76FB-442F-CFB01ED527CC}"/>
              </a:ext>
            </a:extLst>
          </p:cNvPr>
          <p:cNvGrpSpPr/>
          <p:nvPr/>
        </p:nvGrpSpPr>
        <p:grpSpPr>
          <a:xfrm>
            <a:off x="2670642" y="1805445"/>
            <a:ext cx="1076632" cy="369332"/>
            <a:chOff x="4704120" y="2356972"/>
            <a:chExt cx="1076632" cy="369332"/>
          </a:xfrm>
        </p:grpSpPr>
        <p:cxnSp>
          <p:nvCxnSpPr>
            <p:cNvPr id="41" name="Straight Arrow Connector 40">
              <a:extLst>
                <a:ext uri="{FF2B5EF4-FFF2-40B4-BE49-F238E27FC236}">
                  <a16:creationId xmlns:a16="http://schemas.microsoft.com/office/drawing/2014/main" id="{99CAD0D2-F8F9-8FD5-FEFA-FAD5A5CA098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BB49EA-D41B-4CE3-DA03-39EFB3AE29D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D98A443A-F5FA-2703-C69D-D8B871DC270D}"/>
              </a:ext>
            </a:extLst>
          </p:cNvPr>
          <p:cNvGrpSpPr/>
          <p:nvPr/>
        </p:nvGrpSpPr>
        <p:grpSpPr>
          <a:xfrm>
            <a:off x="7535652" y="5571557"/>
            <a:ext cx="1068643" cy="369332"/>
            <a:chOff x="3647644" y="4910075"/>
            <a:chExt cx="1068643" cy="369332"/>
          </a:xfrm>
        </p:grpSpPr>
        <p:sp>
          <p:nvSpPr>
            <p:cNvPr id="44" name="TextBox 43">
              <a:extLst>
                <a:ext uri="{FF2B5EF4-FFF2-40B4-BE49-F238E27FC236}">
                  <a16:creationId xmlns:a16="http://schemas.microsoft.com/office/drawing/2014/main" id="{668B87A0-C617-1FE4-8129-C3285EDAEB3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31725137-8BC6-A1E2-1205-0BB34771BB8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8D0A30-25A3-42DA-30D5-34CDF1A6AFAC}"/>
              </a:ext>
            </a:extLst>
          </p:cNvPr>
          <p:cNvSpPr txBox="1"/>
          <p:nvPr/>
        </p:nvSpPr>
        <p:spPr>
          <a:xfrm>
            <a:off x="2186526" y="6001442"/>
            <a:ext cx="1080914" cy="369332"/>
          </a:xfrm>
          <a:prstGeom prst="rect">
            <a:avLst/>
          </a:prstGeom>
          <a:noFill/>
        </p:spPr>
        <p:txBody>
          <a:bodyPr wrap="square" rtlCol="0">
            <a:spAutoFit/>
          </a:bodyPr>
          <a:lstStyle/>
          <a:p>
            <a:pPr algn="ctr"/>
            <a:r>
              <a:rPr lang="en-US" dirty="0">
                <a:solidFill>
                  <a:srgbClr val="FF0000"/>
                </a:solidFill>
              </a:rPr>
              <a:t>Always 1</a:t>
            </a:r>
          </a:p>
        </p:txBody>
      </p:sp>
      <p:sp>
        <p:nvSpPr>
          <p:cNvPr id="51" name="TextBox 50">
            <a:extLst>
              <a:ext uri="{FF2B5EF4-FFF2-40B4-BE49-F238E27FC236}">
                <a16:creationId xmlns:a16="http://schemas.microsoft.com/office/drawing/2014/main" id="{968A851A-13D9-1DED-B413-E83480C922FA}"/>
              </a:ext>
            </a:extLst>
          </p:cNvPr>
          <p:cNvSpPr txBox="1"/>
          <p:nvPr/>
        </p:nvSpPr>
        <p:spPr>
          <a:xfrm>
            <a:off x="7136732" y="3058215"/>
            <a:ext cx="455268" cy="369332"/>
          </a:xfrm>
          <a:prstGeom prst="rect">
            <a:avLst/>
          </a:prstGeom>
          <a:noFill/>
        </p:spPr>
        <p:txBody>
          <a:bodyPr wrap="square" rtlCol="0">
            <a:spAutoFit/>
          </a:bodyPr>
          <a:lstStyle/>
          <a:p>
            <a:pPr algn="ctr"/>
            <a:r>
              <a:rPr lang="en-US" b="1" dirty="0">
                <a:solidFill>
                  <a:srgbClr val="7030A0"/>
                </a:solidFill>
              </a:rPr>
              <a:t>01</a:t>
            </a:r>
          </a:p>
        </p:txBody>
      </p:sp>
      <p:sp>
        <p:nvSpPr>
          <p:cNvPr id="52" name="TextBox 51">
            <a:extLst>
              <a:ext uri="{FF2B5EF4-FFF2-40B4-BE49-F238E27FC236}">
                <a16:creationId xmlns:a16="http://schemas.microsoft.com/office/drawing/2014/main" id="{53CCCAEF-3A7F-A40B-5934-6212ED24EE85}"/>
              </a:ext>
            </a:extLst>
          </p:cNvPr>
          <p:cNvSpPr txBox="1"/>
          <p:nvPr/>
        </p:nvSpPr>
        <p:spPr>
          <a:xfrm>
            <a:off x="8133820" y="3058215"/>
            <a:ext cx="455268" cy="369332"/>
          </a:xfrm>
          <a:prstGeom prst="rect">
            <a:avLst/>
          </a:prstGeom>
          <a:noFill/>
        </p:spPr>
        <p:txBody>
          <a:bodyPr wrap="square" rtlCol="0">
            <a:spAutoFit/>
          </a:bodyPr>
          <a:lstStyle/>
          <a:p>
            <a:pPr algn="ctr"/>
            <a:r>
              <a:rPr lang="en-US" b="1" dirty="0">
                <a:solidFill>
                  <a:srgbClr val="7030A0"/>
                </a:solidFill>
              </a:rPr>
              <a:t>11</a:t>
            </a:r>
          </a:p>
        </p:txBody>
      </p:sp>
      <p:sp>
        <p:nvSpPr>
          <p:cNvPr id="53" name="Rectangle 52">
            <a:extLst>
              <a:ext uri="{FF2B5EF4-FFF2-40B4-BE49-F238E27FC236}">
                <a16:creationId xmlns:a16="http://schemas.microsoft.com/office/drawing/2014/main" id="{BA714DBB-58A7-6162-848B-10241038497B}"/>
              </a:ext>
            </a:extLst>
          </p:cNvPr>
          <p:cNvSpPr/>
          <p:nvPr/>
        </p:nvSpPr>
        <p:spPr>
          <a:xfrm>
            <a:off x="7364367" y="3140868"/>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043F42-AF9A-3B7F-4400-454CCF00EBA2}"/>
              </a:ext>
            </a:extLst>
          </p:cNvPr>
          <p:cNvSpPr/>
          <p:nvPr/>
        </p:nvSpPr>
        <p:spPr>
          <a:xfrm>
            <a:off x="8361454" y="3136915"/>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AE85A55-B5C6-760F-5175-8214240E13A6}"/>
              </a:ext>
            </a:extLst>
          </p:cNvPr>
          <p:cNvSpPr/>
          <p:nvPr/>
        </p:nvSpPr>
        <p:spPr>
          <a:xfrm>
            <a:off x="6942074" y="5231763"/>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B31B80F-8907-FDDC-010A-0EA92059B5CB}"/>
              </a:ext>
            </a:extLst>
          </p:cNvPr>
          <p:cNvPicPr>
            <a:picLocks noChangeAspect="1"/>
          </p:cNvPicPr>
          <p:nvPr/>
        </p:nvPicPr>
        <p:blipFill>
          <a:blip r:embed="rId7"/>
          <a:stretch>
            <a:fillRect/>
          </a:stretch>
        </p:blipFill>
        <p:spPr>
          <a:xfrm>
            <a:off x="6092793" y="5506804"/>
            <a:ext cx="1476190" cy="457143"/>
          </a:xfrm>
          <a:prstGeom prst="rect">
            <a:avLst/>
          </a:prstGeom>
          <a:ln>
            <a:noFill/>
          </a:ln>
        </p:spPr>
      </p:pic>
      <p:sp>
        <p:nvSpPr>
          <p:cNvPr id="56" name="Rectangle 55">
            <a:extLst>
              <a:ext uri="{FF2B5EF4-FFF2-40B4-BE49-F238E27FC236}">
                <a16:creationId xmlns:a16="http://schemas.microsoft.com/office/drawing/2014/main" id="{8D0ACB7A-1DAC-A37F-D41A-063F7E61B7C5}"/>
              </a:ext>
            </a:extLst>
          </p:cNvPr>
          <p:cNvSpPr/>
          <p:nvPr/>
        </p:nvSpPr>
        <p:spPr>
          <a:xfrm>
            <a:off x="6929024" y="3465542"/>
            <a:ext cx="148051" cy="12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48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arn(inVertical)">
                                      <p:cBhvr>
                                        <p:cTn id="47" dur="500"/>
                                        <p:tgtEl>
                                          <p:spTgt spid="5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arn(inVertic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ppt_x"/>
                                          </p:val>
                                        </p:tav>
                                        <p:tav tm="100000">
                                          <p:val>
                                            <p:strVal val="#ppt_x"/>
                                          </p:val>
                                        </p:tav>
                                      </p:tavLst>
                                    </p:anim>
                                    <p:anim calcmode="lin" valueType="num">
                                      <p:cBhvr additive="base">
                                        <p:cTn id="70" dur="500" fill="hold"/>
                                        <p:tgtEl>
                                          <p:spTgt spid="15"/>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right)">
                                      <p:cBhvr>
                                        <p:cTn id="7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P spid="51" grpId="0"/>
      <p:bldP spid="52" grpId="0"/>
      <p:bldP spid="53" grpId="0" animBg="1"/>
      <p:bldP spid="54" grpId="0" animBg="1"/>
      <p:bldP spid="55"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F676BD-3D2B-83BA-5F0F-9C19B23C9BFC}"/>
              </a:ext>
            </a:extLst>
          </p:cNvPr>
          <p:cNvPicPr>
            <a:picLocks noChangeAspect="1"/>
          </p:cNvPicPr>
          <p:nvPr/>
        </p:nvPicPr>
        <p:blipFill>
          <a:blip r:embed="rId3"/>
          <a:stretch>
            <a:fillRect/>
          </a:stretch>
        </p:blipFill>
        <p:spPr>
          <a:xfrm>
            <a:off x="5014521" y="1377172"/>
            <a:ext cx="3701022" cy="1800497"/>
          </a:xfrm>
          <a:prstGeom prst="rect">
            <a:avLst/>
          </a:prstGeom>
          <a:ln>
            <a:noFill/>
          </a:ln>
        </p:spPr>
      </p:pic>
      <p:pic>
        <p:nvPicPr>
          <p:cNvPr id="8" name="Picture 7">
            <a:extLst>
              <a:ext uri="{FF2B5EF4-FFF2-40B4-BE49-F238E27FC236}">
                <a16:creationId xmlns:a16="http://schemas.microsoft.com/office/drawing/2014/main" id="{FDBEE84E-B811-BFE4-A4A2-1C2F559D8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118" y="4680169"/>
            <a:ext cx="4457989" cy="1340359"/>
          </a:xfrm>
          <a:prstGeom prst="rect">
            <a:avLst/>
          </a:prstGeom>
          <a:ln>
            <a:noFill/>
          </a:ln>
        </p:spPr>
      </p:pic>
      <p:pic>
        <p:nvPicPr>
          <p:cNvPr id="5" name="Picture 4">
            <a:extLst>
              <a:ext uri="{FF2B5EF4-FFF2-40B4-BE49-F238E27FC236}">
                <a16:creationId xmlns:a16="http://schemas.microsoft.com/office/drawing/2014/main" id="{9B7AC943-C933-3A11-4A0A-5E0C1D2D195B}"/>
              </a:ext>
            </a:extLst>
          </p:cNvPr>
          <p:cNvPicPr>
            <a:picLocks noChangeAspect="1"/>
          </p:cNvPicPr>
          <p:nvPr/>
        </p:nvPicPr>
        <p:blipFill>
          <a:blip r:embed="rId5"/>
          <a:stretch>
            <a:fillRect/>
          </a:stretch>
        </p:blipFill>
        <p:spPr>
          <a:xfrm>
            <a:off x="423140" y="1386144"/>
            <a:ext cx="4237946" cy="293343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12 – deutsch.ipynb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pic>
        <p:nvPicPr>
          <p:cNvPr id="31" name="Picture 30">
            <a:extLst>
              <a:ext uri="{FF2B5EF4-FFF2-40B4-BE49-F238E27FC236}">
                <a16:creationId xmlns:a16="http://schemas.microsoft.com/office/drawing/2014/main" id="{D4FEE26A-66F0-CBB0-6A6C-548E7EBBEE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26142" y="3429000"/>
            <a:ext cx="3009495" cy="2010032"/>
          </a:xfrm>
          <a:prstGeom prst="rect">
            <a:avLst/>
          </a:prstGeom>
        </p:spPr>
      </p:pic>
      <p:pic>
        <p:nvPicPr>
          <p:cNvPr id="35" name="Picture 34">
            <a:extLst>
              <a:ext uri="{FF2B5EF4-FFF2-40B4-BE49-F238E27FC236}">
                <a16:creationId xmlns:a16="http://schemas.microsoft.com/office/drawing/2014/main" id="{7CBB2595-8E45-F8EB-6034-4C7E6C74D90D}"/>
              </a:ext>
            </a:extLst>
          </p:cNvPr>
          <p:cNvPicPr>
            <a:picLocks noChangeAspect="1"/>
          </p:cNvPicPr>
          <p:nvPr/>
        </p:nvPicPr>
        <p:blipFill>
          <a:blip r:embed="rId7"/>
          <a:stretch>
            <a:fillRect/>
          </a:stretch>
        </p:blipFill>
        <p:spPr>
          <a:xfrm>
            <a:off x="6126128" y="5468109"/>
            <a:ext cx="1409524" cy="533333"/>
          </a:xfrm>
          <a:prstGeom prst="rect">
            <a:avLst/>
          </a:prstGeom>
        </p:spPr>
      </p:pic>
      <p:sp>
        <p:nvSpPr>
          <p:cNvPr id="36" name="Rectangle 35">
            <a:extLst>
              <a:ext uri="{FF2B5EF4-FFF2-40B4-BE49-F238E27FC236}">
                <a16:creationId xmlns:a16="http://schemas.microsoft.com/office/drawing/2014/main" id="{C3D492FA-568D-3DFC-7C68-857C65D5BE59}"/>
              </a:ext>
            </a:extLst>
          </p:cNvPr>
          <p:cNvSpPr/>
          <p:nvPr/>
        </p:nvSpPr>
        <p:spPr>
          <a:xfrm>
            <a:off x="2375942" y="4751882"/>
            <a:ext cx="502170" cy="8956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E059C32-9D71-21ED-463E-997402017707}"/>
              </a:ext>
            </a:extLst>
          </p:cNvPr>
          <p:cNvGrpSpPr/>
          <p:nvPr/>
        </p:nvGrpSpPr>
        <p:grpSpPr>
          <a:xfrm>
            <a:off x="3218426" y="1321390"/>
            <a:ext cx="1076632" cy="369332"/>
            <a:chOff x="4968362" y="2079211"/>
            <a:chExt cx="1076632" cy="369332"/>
          </a:xfrm>
        </p:grpSpPr>
        <p:cxnSp>
          <p:nvCxnSpPr>
            <p:cNvPr id="38" name="Straight Arrow Connector 37">
              <a:extLst>
                <a:ext uri="{FF2B5EF4-FFF2-40B4-BE49-F238E27FC236}">
                  <a16:creationId xmlns:a16="http://schemas.microsoft.com/office/drawing/2014/main" id="{FA328134-BE0D-0FBB-835B-0DDE40D1D1D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D93CDD6-6434-866F-1B2A-8D8FFAD50AC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D10FF78A-F848-76FB-442F-CFB01ED527CC}"/>
              </a:ext>
            </a:extLst>
          </p:cNvPr>
          <p:cNvGrpSpPr/>
          <p:nvPr/>
        </p:nvGrpSpPr>
        <p:grpSpPr>
          <a:xfrm>
            <a:off x="2738741" y="1859538"/>
            <a:ext cx="1076632" cy="369332"/>
            <a:chOff x="4704120" y="2356972"/>
            <a:chExt cx="1076632" cy="369332"/>
          </a:xfrm>
        </p:grpSpPr>
        <p:cxnSp>
          <p:nvCxnSpPr>
            <p:cNvPr id="41" name="Straight Arrow Connector 40">
              <a:extLst>
                <a:ext uri="{FF2B5EF4-FFF2-40B4-BE49-F238E27FC236}">
                  <a16:creationId xmlns:a16="http://schemas.microsoft.com/office/drawing/2014/main" id="{99CAD0D2-F8F9-8FD5-FEFA-FAD5A5CA098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BB49EA-D41B-4CE3-DA03-39EFB3AE29D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D98A443A-F5FA-2703-C69D-D8B871DC270D}"/>
              </a:ext>
            </a:extLst>
          </p:cNvPr>
          <p:cNvGrpSpPr/>
          <p:nvPr/>
        </p:nvGrpSpPr>
        <p:grpSpPr>
          <a:xfrm>
            <a:off x="7535652" y="5571557"/>
            <a:ext cx="1068643" cy="369332"/>
            <a:chOff x="3647644" y="4910075"/>
            <a:chExt cx="1068643" cy="369332"/>
          </a:xfrm>
        </p:grpSpPr>
        <p:sp>
          <p:nvSpPr>
            <p:cNvPr id="44" name="TextBox 43">
              <a:extLst>
                <a:ext uri="{FF2B5EF4-FFF2-40B4-BE49-F238E27FC236}">
                  <a16:creationId xmlns:a16="http://schemas.microsoft.com/office/drawing/2014/main" id="{668B87A0-C617-1FE4-8129-C3285EDAEB3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31725137-8BC6-A1E2-1205-0BB34771BB8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4C8D0A30-25A3-42DA-30D5-34CDF1A6AFAC}"/>
              </a:ext>
            </a:extLst>
          </p:cNvPr>
          <p:cNvSpPr txBox="1"/>
          <p:nvPr/>
        </p:nvSpPr>
        <p:spPr>
          <a:xfrm>
            <a:off x="2351001" y="6008128"/>
            <a:ext cx="670099" cy="369332"/>
          </a:xfrm>
          <a:prstGeom prst="rect">
            <a:avLst/>
          </a:prstGeom>
          <a:noFill/>
        </p:spPr>
        <p:txBody>
          <a:bodyPr wrap="square" rtlCol="0">
            <a:spAutoFit/>
          </a:bodyPr>
          <a:lstStyle/>
          <a:p>
            <a:pPr algn="ctr"/>
            <a:r>
              <a:rPr lang="en-US" dirty="0">
                <a:solidFill>
                  <a:srgbClr val="FF0000"/>
                </a:solidFill>
              </a:rPr>
              <a:t>NOT</a:t>
            </a:r>
          </a:p>
        </p:txBody>
      </p:sp>
      <p:sp>
        <p:nvSpPr>
          <p:cNvPr id="51" name="TextBox 50">
            <a:extLst>
              <a:ext uri="{FF2B5EF4-FFF2-40B4-BE49-F238E27FC236}">
                <a16:creationId xmlns:a16="http://schemas.microsoft.com/office/drawing/2014/main" id="{968A851A-13D9-1DED-B413-E83480C922FA}"/>
              </a:ext>
            </a:extLst>
          </p:cNvPr>
          <p:cNvSpPr txBox="1"/>
          <p:nvPr/>
        </p:nvSpPr>
        <p:spPr>
          <a:xfrm>
            <a:off x="6799892" y="3058215"/>
            <a:ext cx="455268" cy="369332"/>
          </a:xfrm>
          <a:prstGeom prst="rect">
            <a:avLst/>
          </a:prstGeom>
          <a:noFill/>
        </p:spPr>
        <p:txBody>
          <a:bodyPr wrap="square" rtlCol="0">
            <a:spAutoFit/>
          </a:bodyPr>
          <a:lstStyle/>
          <a:p>
            <a:pPr algn="ctr"/>
            <a:r>
              <a:rPr lang="en-US" b="1" dirty="0">
                <a:solidFill>
                  <a:srgbClr val="7030A0"/>
                </a:solidFill>
              </a:rPr>
              <a:t>00</a:t>
            </a:r>
          </a:p>
        </p:txBody>
      </p:sp>
      <p:sp>
        <p:nvSpPr>
          <p:cNvPr id="52" name="TextBox 51">
            <a:extLst>
              <a:ext uri="{FF2B5EF4-FFF2-40B4-BE49-F238E27FC236}">
                <a16:creationId xmlns:a16="http://schemas.microsoft.com/office/drawing/2014/main" id="{53CCCAEF-3A7F-A40B-5934-6212ED24EE85}"/>
              </a:ext>
            </a:extLst>
          </p:cNvPr>
          <p:cNvSpPr txBox="1"/>
          <p:nvPr/>
        </p:nvSpPr>
        <p:spPr>
          <a:xfrm>
            <a:off x="7827751" y="3058215"/>
            <a:ext cx="455268" cy="369332"/>
          </a:xfrm>
          <a:prstGeom prst="rect">
            <a:avLst/>
          </a:prstGeom>
          <a:noFill/>
        </p:spPr>
        <p:txBody>
          <a:bodyPr wrap="square" rtlCol="0">
            <a:spAutoFit/>
          </a:bodyPr>
          <a:lstStyle/>
          <a:p>
            <a:pPr algn="ctr"/>
            <a:r>
              <a:rPr lang="en-US" b="1" dirty="0">
                <a:solidFill>
                  <a:srgbClr val="7030A0"/>
                </a:solidFill>
              </a:rPr>
              <a:t>10</a:t>
            </a:r>
          </a:p>
        </p:txBody>
      </p:sp>
      <p:sp>
        <p:nvSpPr>
          <p:cNvPr id="53" name="Rectangle 52">
            <a:extLst>
              <a:ext uri="{FF2B5EF4-FFF2-40B4-BE49-F238E27FC236}">
                <a16:creationId xmlns:a16="http://schemas.microsoft.com/office/drawing/2014/main" id="{BA714DBB-58A7-6162-848B-10241038497B}"/>
              </a:ext>
            </a:extLst>
          </p:cNvPr>
          <p:cNvSpPr/>
          <p:nvPr/>
        </p:nvSpPr>
        <p:spPr>
          <a:xfrm>
            <a:off x="7027527" y="3140868"/>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043F42-AF9A-3B7F-4400-454CCF00EBA2}"/>
              </a:ext>
            </a:extLst>
          </p:cNvPr>
          <p:cNvSpPr/>
          <p:nvPr/>
        </p:nvSpPr>
        <p:spPr>
          <a:xfrm>
            <a:off x="8055385" y="3136915"/>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AE85A55-B5C6-760F-5175-8214240E13A6}"/>
              </a:ext>
            </a:extLst>
          </p:cNvPr>
          <p:cNvSpPr/>
          <p:nvPr/>
        </p:nvSpPr>
        <p:spPr>
          <a:xfrm>
            <a:off x="6942074" y="5231763"/>
            <a:ext cx="116224" cy="211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D0ACB7A-1DAC-A37F-D41A-063F7E61B7C5}"/>
              </a:ext>
            </a:extLst>
          </p:cNvPr>
          <p:cNvSpPr/>
          <p:nvPr/>
        </p:nvSpPr>
        <p:spPr>
          <a:xfrm>
            <a:off x="6929024" y="3465542"/>
            <a:ext cx="148051" cy="12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87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ppt_x"/>
                                          </p:val>
                                        </p:tav>
                                        <p:tav tm="100000">
                                          <p:val>
                                            <p:strVal val="#ppt_x"/>
                                          </p:val>
                                        </p:tav>
                                      </p:tavLst>
                                    </p:anim>
                                    <p:anim calcmode="lin" valueType="num">
                                      <p:cBhvr additive="base">
                                        <p:cTn id="2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arn(inVertical)">
                                      <p:cBhvr>
                                        <p:cTn id="47" dur="500"/>
                                        <p:tgtEl>
                                          <p:spTgt spid="5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arn(inVertical)">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00"/>
                            </p:stCondLst>
                            <p:childTnLst>
                              <p:par>
                                <p:cTn id="57" presetID="2" presetClass="entr" presetSubtype="4"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right)">
                                      <p:cBhvr>
                                        <p:cTn id="7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P spid="51" grpId="0"/>
      <p:bldP spid="52" grpId="0"/>
      <p:bldP spid="53"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Deutsch's Algorithm – The Math</a:t>
            </a:r>
          </a:p>
        </p:txBody>
      </p:sp>
      <p:sp>
        <p:nvSpPr>
          <p:cNvPr id="4" name="Slide Number Placeholder 3"/>
          <p:cNvSpPr>
            <a:spLocks noGrp="1"/>
          </p:cNvSpPr>
          <p:nvPr>
            <p:ph type="sldNum" sz="quarter" idx="12"/>
          </p:nvPr>
        </p:nvSpPr>
        <p:spPr/>
        <p:txBody>
          <a:bodyPr/>
          <a:lstStyle/>
          <a:p>
            <a:fld id="{650AD656-6FF9-465D-B7B0-1CD0DD39CD23}" type="slidenum">
              <a:rPr lang="en-US" smtClean="0"/>
              <a:t>34</a:t>
            </a:fld>
            <a:endParaRPr lang="en-US" dirty="0"/>
          </a:p>
        </p:txBody>
      </p:sp>
      <p:pic>
        <p:nvPicPr>
          <p:cNvPr id="19" name="Picture 18">
            <a:extLst>
              <a:ext uri="{FF2B5EF4-FFF2-40B4-BE49-F238E27FC236}">
                <a16:creationId xmlns:a16="http://schemas.microsoft.com/office/drawing/2014/main" id="{C30D29F3-1B8D-B270-B4D6-6E47335BBC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5111" y="1352180"/>
            <a:ext cx="6173778" cy="4847182"/>
          </a:xfrm>
          <a:prstGeom prst="rect">
            <a:avLst/>
          </a:prstGeom>
        </p:spPr>
      </p:pic>
      <p:sp>
        <p:nvSpPr>
          <p:cNvPr id="22" name="Rectangle 21">
            <a:extLst>
              <a:ext uri="{FF2B5EF4-FFF2-40B4-BE49-F238E27FC236}">
                <a16:creationId xmlns:a16="http://schemas.microsoft.com/office/drawing/2014/main" id="{CB3F1760-3906-B945-44A3-01C835673125}"/>
              </a:ext>
            </a:extLst>
          </p:cNvPr>
          <p:cNvSpPr/>
          <p:nvPr/>
        </p:nvSpPr>
        <p:spPr>
          <a:xfrm>
            <a:off x="1431561" y="2848131"/>
            <a:ext cx="4459573" cy="1103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7206E3-33EA-83B3-B3F3-9437D3A0BC16}"/>
              </a:ext>
            </a:extLst>
          </p:cNvPr>
          <p:cNvSpPr/>
          <p:nvPr/>
        </p:nvSpPr>
        <p:spPr>
          <a:xfrm>
            <a:off x="1485111" y="3951586"/>
            <a:ext cx="4750797" cy="9870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4B2328-3E56-4BD5-889C-1A88AB4E63A2}"/>
              </a:ext>
            </a:extLst>
          </p:cNvPr>
          <p:cNvSpPr/>
          <p:nvPr/>
        </p:nvSpPr>
        <p:spPr>
          <a:xfrm>
            <a:off x="1431561" y="5055041"/>
            <a:ext cx="6227328" cy="1301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8281A5-3972-E312-C2C3-DB531A09FA3E}"/>
                  </a:ext>
                </a:extLst>
              </p:cNvPr>
              <p:cNvSpPr txBox="1"/>
              <p:nvPr/>
            </p:nvSpPr>
            <p:spPr>
              <a:xfrm>
                <a:off x="6648137" y="4132019"/>
                <a:ext cx="2128603" cy="923330"/>
              </a:xfrm>
              <a:prstGeom prst="rect">
                <a:avLst/>
              </a:prstGeom>
              <a:noFill/>
            </p:spPr>
            <p:txBody>
              <a:bodyPr wrap="square" rtlCol="0">
                <a:spAutoFit/>
              </a:bodyPr>
              <a:lstStyle/>
              <a:p>
                <a:pPr algn="ctr"/>
                <a:r>
                  <a:rPr lang="en-US" dirty="0">
                    <a:solidFill>
                      <a:srgbClr val="7030A0"/>
                    </a:solidFill>
                  </a:rPr>
                  <a:t>Think FOIL, regroup, then factor out</a:t>
                </a:r>
              </a:p>
              <a:p>
                <a:pPr algn="ctr"/>
                <a14:m>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0</m:t>
                            </m:r>
                          </m:e>
                        </m:d>
                      </m:e>
                    </m:d>
                  </m:oMath>
                </a14:m>
                <a:r>
                  <a:rPr lang="en-US" dirty="0">
                    <a:solidFill>
                      <a:srgbClr val="7030A0"/>
                    </a:solidFill>
                  </a:rPr>
                  <a:t> and </a:t>
                </a:r>
                <a14:m>
                  <m:oMath xmlns:m="http://schemas.openxmlformats.org/officeDocument/2006/math">
                    <m:d>
                      <m:dPr>
                        <m:begChr m:val="|"/>
                        <m:endChr m:val=""/>
                        <m:ctrlPr>
                          <a:rPr lang="en-US" i="1">
                            <a:solidFill>
                              <a:srgbClr val="7030A0"/>
                            </a:solidFill>
                            <a:latin typeface="Cambria Math" panose="02040503050406030204" pitchFamily="18" charset="0"/>
                          </a:rPr>
                        </m:ctrlPr>
                      </m:d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1</m:t>
                            </m:r>
                          </m:e>
                        </m:d>
                      </m:e>
                    </m:d>
                  </m:oMath>
                </a14:m>
                <a:endParaRPr lang="en-US" dirty="0">
                  <a:solidFill>
                    <a:srgbClr val="7030A0"/>
                  </a:solidFill>
                </a:endParaRPr>
              </a:p>
            </p:txBody>
          </p:sp>
        </mc:Choice>
        <mc:Fallback xmlns="">
          <p:sp>
            <p:nvSpPr>
              <p:cNvPr id="25" name="TextBox 24">
                <a:extLst>
                  <a:ext uri="{FF2B5EF4-FFF2-40B4-BE49-F238E27FC236}">
                    <a16:creationId xmlns:a16="http://schemas.microsoft.com/office/drawing/2014/main" id="{768281A5-3972-E312-C2C3-DB531A09FA3E}"/>
                  </a:ext>
                </a:extLst>
              </p:cNvPr>
              <p:cNvSpPr txBox="1">
                <a:spLocks noRot="1" noChangeAspect="1" noMove="1" noResize="1" noEditPoints="1" noAdjustHandles="1" noChangeArrowheads="1" noChangeShapeType="1" noTextEdit="1"/>
              </p:cNvSpPr>
              <p:nvPr/>
            </p:nvSpPr>
            <p:spPr>
              <a:xfrm>
                <a:off x="6648137" y="4132019"/>
                <a:ext cx="2128603" cy="923330"/>
              </a:xfrm>
              <a:prstGeom prst="rect">
                <a:avLst/>
              </a:prstGeom>
              <a:blipFill>
                <a:blip r:embed="rId4"/>
                <a:stretch>
                  <a:fillRect l="-1146" t="-3974" r="-2865" b="-74172"/>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7ADDE772-2751-965D-9A82-7E4D18225D94}"/>
              </a:ext>
            </a:extLst>
          </p:cNvPr>
          <p:cNvSpPr/>
          <p:nvPr/>
        </p:nvSpPr>
        <p:spPr>
          <a:xfrm>
            <a:off x="3492708" y="3284876"/>
            <a:ext cx="2218544" cy="31111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2B71290F-7E2F-BA43-ED28-CC08155636E3}"/>
              </a:ext>
            </a:extLst>
          </p:cNvPr>
          <p:cNvCxnSpPr>
            <a:endCxn id="25" idx="0"/>
          </p:cNvCxnSpPr>
          <p:nvPr/>
        </p:nvCxnSpPr>
        <p:spPr>
          <a:xfrm>
            <a:off x="5711252" y="3429000"/>
            <a:ext cx="2001187" cy="703019"/>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0ACECED-EBFA-7B3F-3E39-D5825F472F1E}"/>
              </a:ext>
            </a:extLst>
          </p:cNvPr>
          <p:cNvPicPr>
            <a:picLocks noChangeAspect="1"/>
          </p:cNvPicPr>
          <p:nvPr/>
        </p:nvPicPr>
        <p:blipFill>
          <a:blip r:embed="rId5"/>
          <a:stretch>
            <a:fillRect/>
          </a:stretch>
        </p:blipFill>
        <p:spPr>
          <a:xfrm>
            <a:off x="6235908" y="1568583"/>
            <a:ext cx="2404369" cy="83740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5004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23"/>
                                        </p:tgtEl>
                                      </p:cBhvr>
                                    </p:animEffect>
                                    <p:set>
                                      <p:cBhvr>
                                        <p:cTn id="17" dur="1" fill="hold">
                                          <p:stCondLst>
                                            <p:cond delay="499"/>
                                          </p:stCondLst>
                                        </p:cTn>
                                        <p:tgtEl>
                                          <p:spTgt spid="23"/>
                                        </p:tgtEl>
                                        <p:attrNameLst>
                                          <p:attrName>style.visibility</p:attrName>
                                        </p:attrNameLst>
                                      </p:cBhvr>
                                      <p:to>
                                        <p:strVal val="hidden"/>
                                      </p:to>
                                    </p:se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arn(inVertical)">
                                      <p:cBhvr>
                                        <p:cTn id="21" dur="500"/>
                                        <p:tgtEl>
                                          <p:spTgt spid="2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500"/>
                            </p:stCondLst>
                            <p:childTnLst>
                              <p:par>
                                <p:cTn id="36" presetID="22" presetClass="exit" presetSubtype="1" fill="hold" grpId="0" nodeType="afterEffect">
                                  <p:stCondLst>
                                    <p:cond delay="0"/>
                                  </p:stCondLst>
                                  <p:childTnLst>
                                    <p:animEffect transition="out" filter="wipe(up)">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Deutsch's Algorithm – The Math</a:t>
            </a:r>
          </a:p>
        </p:txBody>
      </p:sp>
      <p:sp>
        <p:nvSpPr>
          <p:cNvPr id="4" name="Slide Number Placeholder 3"/>
          <p:cNvSpPr>
            <a:spLocks noGrp="1"/>
          </p:cNvSpPr>
          <p:nvPr>
            <p:ph type="sldNum" sz="quarter" idx="12"/>
          </p:nvPr>
        </p:nvSpPr>
        <p:spPr/>
        <p:txBody>
          <a:bodyPr/>
          <a:lstStyle/>
          <a:p>
            <a:fld id="{650AD656-6FF9-465D-B7B0-1CD0DD39CD23}" type="slidenum">
              <a:rPr lang="en-US" smtClean="0"/>
              <a:t>35</a:t>
            </a:fld>
            <a:endParaRPr lang="en-US" dirty="0"/>
          </a:p>
        </p:txBody>
      </p:sp>
      <p:pic>
        <p:nvPicPr>
          <p:cNvPr id="5" name="Picture 4">
            <a:extLst>
              <a:ext uri="{FF2B5EF4-FFF2-40B4-BE49-F238E27FC236}">
                <a16:creationId xmlns:a16="http://schemas.microsoft.com/office/drawing/2014/main" id="{92D1F8C4-2033-B031-AD7C-E446524C6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6905" y="2735705"/>
            <a:ext cx="7330190" cy="3620646"/>
          </a:xfrm>
          <a:prstGeom prst="rect">
            <a:avLst/>
          </a:prstGeom>
        </p:spPr>
      </p:pic>
      <p:pic>
        <p:nvPicPr>
          <p:cNvPr id="7" name="Picture 6">
            <a:extLst>
              <a:ext uri="{FF2B5EF4-FFF2-40B4-BE49-F238E27FC236}">
                <a16:creationId xmlns:a16="http://schemas.microsoft.com/office/drawing/2014/main" id="{F6DDC735-B73E-3222-6760-247C322D0F79}"/>
              </a:ext>
            </a:extLst>
          </p:cNvPr>
          <p:cNvPicPr>
            <a:picLocks noChangeAspect="1"/>
          </p:cNvPicPr>
          <p:nvPr/>
        </p:nvPicPr>
        <p:blipFill>
          <a:blip r:embed="rId4"/>
          <a:stretch>
            <a:fillRect/>
          </a:stretch>
        </p:blipFill>
        <p:spPr>
          <a:xfrm>
            <a:off x="1135504" y="1577662"/>
            <a:ext cx="6872991" cy="847001"/>
          </a:xfrm>
          <a:prstGeom prst="rect">
            <a:avLst/>
          </a:prstGeom>
        </p:spPr>
      </p:pic>
      <p:sp>
        <p:nvSpPr>
          <p:cNvPr id="8" name="Rectangle 7">
            <a:extLst>
              <a:ext uri="{FF2B5EF4-FFF2-40B4-BE49-F238E27FC236}">
                <a16:creationId xmlns:a16="http://schemas.microsoft.com/office/drawing/2014/main" id="{BAA4BBD1-ED56-CF8A-3EE9-2E1844D50351}"/>
              </a:ext>
            </a:extLst>
          </p:cNvPr>
          <p:cNvSpPr/>
          <p:nvPr/>
        </p:nvSpPr>
        <p:spPr>
          <a:xfrm>
            <a:off x="779487" y="3896351"/>
            <a:ext cx="7585023" cy="9818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8E952F-E3FD-1185-EE9F-669A94AAE1FA}"/>
              </a:ext>
            </a:extLst>
          </p:cNvPr>
          <p:cNvSpPr/>
          <p:nvPr/>
        </p:nvSpPr>
        <p:spPr>
          <a:xfrm>
            <a:off x="779487" y="5009371"/>
            <a:ext cx="7735863" cy="1346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Down 8">
            <a:extLst>
              <a:ext uri="{FF2B5EF4-FFF2-40B4-BE49-F238E27FC236}">
                <a16:creationId xmlns:a16="http://schemas.microsoft.com/office/drawing/2014/main" id="{6942C721-B071-6CD6-8ADE-1D3F66E2D6B8}"/>
              </a:ext>
            </a:extLst>
          </p:cNvPr>
          <p:cNvSpPr/>
          <p:nvPr/>
        </p:nvSpPr>
        <p:spPr>
          <a:xfrm>
            <a:off x="7315200" y="4279693"/>
            <a:ext cx="562131" cy="1956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9EF33EC0-EE7D-CE2D-1DFE-BE8566AAF39E}"/>
              </a:ext>
            </a:extLst>
          </p:cNvPr>
          <p:cNvSpPr/>
          <p:nvPr/>
        </p:nvSpPr>
        <p:spPr>
          <a:xfrm>
            <a:off x="1135504" y="1663908"/>
            <a:ext cx="430968" cy="44970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2E08A23-CFA4-B022-7357-35F710F61022}"/>
              </a:ext>
            </a:extLst>
          </p:cNvPr>
          <p:cNvSpPr/>
          <p:nvPr/>
        </p:nvSpPr>
        <p:spPr>
          <a:xfrm>
            <a:off x="2640806" y="5643564"/>
            <a:ext cx="326232" cy="34766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2107AE-8344-37CF-F8DC-A914607FF15C}"/>
              </a:ext>
            </a:extLst>
          </p:cNvPr>
          <p:cNvSpPr/>
          <p:nvPr/>
        </p:nvSpPr>
        <p:spPr>
          <a:xfrm>
            <a:off x="4677398" y="1654796"/>
            <a:ext cx="430968" cy="44970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DF4065-4B80-B6F1-91F7-F1164E4FBFD1}"/>
              </a:ext>
            </a:extLst>
          </p:cNvPr>
          <p:cNvSpPr/>
          <p:nvPr/>
        </p:nvSpPr>
        <p:spPr>
          <a:xfrm>
            <a:off x="5438950" y="5643564"/>
            <a:ext cx="326232" cy="34766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DB57FB4-2159-083C-4372-23445700BA31}"/>
              </a:ext>
            </a:extLst>
          </p:cNvPr>
          <p:cNvPicPr>
            <a:picLocks noChangeAspect="1"/>
          </p:cNvPicPr>
          <p:nvPr/>
        </p:nvPicPr>
        <p:blipFill>
          <a:blip r:embed="rId5"/>
          <a:stretch>
            <a:fillRect/>
          </a:stretch>
        </p:blipFill>
        <p:spPr>
          <a:xfrm>
            <a:off x="1234608" y="4541383"/>
            <a:ext cx="232760" cy="240269"/>
          </a:xfrm>
          <a:prstGeom prst="rect">
            <a:avLst/>
          </a:prstGeom>
        </p:spPr>
      </p:pic>
    </p:spTree>
    <p:extLst>
      <p:ext uri="{BB962C8B-B14F-4D97-AF65-F5344CB8AC3E}">
        <p14:creationId xmlns:p14="http://schemas.microsoft.com/office/powerpoint/2010/main" val="22065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1" fill="hold" grpId="0" nodeType="clickEffect">
                                  <p:stCondLst>
                                    <p:cond delay="0"/>
                                  </p:stCondLst>
                                  <p:childTnLst>
                                    <p:animEffect transition="out" filter="wipe(up)">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barn(inVertical)">
                                      <p:cBhvr>
                                        <p:cTn id="36" dur="500"/>
                                        <p:tgtEl>
                                          <p:spTgt spid="21"/>
                                        </p:tgtEl>
                                      </p:cBhvr>
                                    </p:animEffect>
                                  </p:childTnLst>
                                </p:cTn>
                              </p:par>
                            </p:childTnLst>
                          </p:cTn>
                        </p:par>
                        <p:par>
                          <p:cTn id="37" fill="hold">
                            <p:stCondLst>
                              <p:cond delay="2000"/>
                            </p:stCondLst>
                            <p:childTnLst>
                              <p:par>
                                <p:cTn id="38" presetID="16" presetClass="entr" presetSubtype="21"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arn(inVertical)">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9" grpId="0" animBg="1"/>
      <p:bldP spid="10" grpId="0" animBg="1"/>
      <p:bldP spid="20" grpId="0" animBg="1"/>
      <p:bldP spid="21"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Deutsch's Algorithm – The Math</a:t>
            </a:r>
          </a:p>
        </p:txBody>
      </p:sp>
      <p:sp>
        <p:nvSpPr>
          <p:cNvPr id="4" name="Slide Number Placeholder 3"/>
          <p:cNvSpPr>
            <a:spLocks noGrp="1"/>
          </p:cNvSpPr>
          <p:nvPr>
            <p:ph type="sldNum" sz="quarter" idx="12"/>
          </p:nvPr>
        </p:nvSpPr>
        <p:spPr/>
        <p:txBody>
          <a:bodyPr/>
          <a:lstStyle/>
          <a:p>
            <a:fld id="{650AD656-6FF9-465D-B7B0-1CD0DD39CD23}" type="slidenum">
              <a:rPr lang="en-US" smtClean="0"/>
              <a:t>36</a:t>
            </a:fld>
            <a:endParaRPr lang="en-US" dirty="0"/>
          </a:p>
        </p:txBody>
      </p:sp>
      <p:pic>
        <p:nvPicPr>
          <p:cNvPr id="6" name="Picture 5">
            <a:extLst>
              <a:ext uri="{FF2B5EF4-FFF2-40B4-BE49-F238E27FC236}">
                <a16:creationId xmlns:a16="http://schemas.microsoft.com/office/drawing/2014/main" id="{070C0C7F-176A-3C4C-F37A-B827FFDB3F39}"/>
              </a:ext>
            </a:extLst>
          </p:cNvPr>
          <p:cNvPicPr>
            <a:picLocks noChangeAspect="1"/>
          </p:cNvPicPr>
          <p:nvPr/>
        </p:nvPicPr>
        <p:blipFill>
          <a:blip r:embed="rId3"/>
          <a:stretch>
            <a:fillRect/>
          </a:stretch>
        </p:blipFill>
        <p:spPr>
          <a:xfrm>
            <a:off x="963519" y="1581007"/>
            <a:ext cx="7216961" cy="4519989"/>
          </a:xfrm>
          <a:prstGeom prst="rect">
            <a:avLst/>
          </a:prstGeom>
        </p:spPr>
      </p:pic>
      <p:sp>
        <p:nvSpPr>
          <p:cNvPr id="11" name="Rectangle 10">
            <a:extLst>
              <a:ext uri="{FF2B5EF4-FFF2-40B4-BE49-F238E27FC236}">
                <a16:creationId xmlns:a16="http://schemas.microsoft.com/office/drawing/2014/main" id="{CF97C17F-A446-1DE8-05DD-1BA2613E754D}"/>
              </a:ext>
            </a:extLst>
          </p:cNvPr>
          <p:cNvSpPr/>
          <p:nvPr/>
        </p:nvSpPr>
        <p:spPr>
          <a:xfrm>
            <a:off x="963519" y="2855626"/>
            <a:ext cx="7551831" cy="1641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C76C4-4DD5-2803-6D45-95F50EA0825E}"/>
              </a:ext>
            </a:extLst>
          </p:cNvPr>
          <p:cNvSpPr/>
          <p:nvPr/>
        </p:nvSpPr>
        <p:spPr>
          <a:xfrm>
            <a:off x="963518" y="4554511"/>
            <a:ext cx="7551831" cy="1641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451EEF-F1F6-9C9D-F4A2-48DA3F78577D}"/>
              </a:ext>
            </a:extLst>
          </p:cNvPr>
          <p:cNvSpPr/>
          <p:nvPr/>
        </p:nvSpPr>
        <p:spPr>
          <a:xfrm>
            <a:off x="3095469" y="5254508"/>
            <a:ext cx="277318" cy="2243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5FE51A-9F3A-3560-6A46-E7EBCCF02D91}"/>
              </a:ext>
            </a:extLst>
          </p:cNvPr>
          <p:cNvSpPr/>
          <p:nvPr/>
        </p:nvSpPr>
        <p:spPr>
          <a:xfrm>
            <a:off x="6006059" y="5052596"/>
            <a:ext cx="277318" cy="2243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76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childTnLst>
                          </p:cTn>
                        </p:par>
                        <p:par>
                          <p:cTn id="22" fill="hold">
                            <p:stCondLst>
                              <p:cond delay="1000"/>
                            </p:stCondLst>
                            <p:childTnLst>
                              <p:par>
                                <p:cTn id="23" presetID="16" presetClass="entr" presetSubtype="2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2"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Deutsch-Jozsa Oracle</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pic>
        <p:nvPicPr>
          <p:cNvPr id="14" name="Picture 13">
            <a:extLst>
              <a:ext uri="{FF2B5EF4-FFF2-40B4-BE49-F238E27FC236}">
                <a16:creationId xmlns:a16="http://schemas.microsoft.com/office/drawing/2014/main" id="{9F6BA5B1-2231-43DA-AA51-11A3F3D296FF}"/>
              </a:ext>
            </a:extLst>
          </p:cNvPr>
          <p:cNvPicPr>
            <a:picLocks noChangeAspect="1"/>
          </p:cNvPicPr>
          <p:nvPr/>
        </p:nvPicPr>
        <p:blipFill>
          <a:blip r:embed="rId3"/>
          <a:stretch>
            <a:fillRect/>
          </a:stretch>
        </p:blipFill>
        <p:spPr>
          <a:xfrm>
            <a:off x="2933756" y="2615790"/>
            <a:ext cx="5794140" cy="296708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EFE2077-A9E0-421E-A9E3-5F68D8B4396C}"/>
                  </a:ext>
                </a:extLst>
              </p:cNvPr>
              <p:cNvSpPr txBox="1"/>
              <p:nvPr/>
            </p:nvSpPr>
            <p:spPr>
              <a:xfrm>
                <a:off x="3603026" y="5678546"/>
                <a:ext cx="4988725" cy="646331"/>
              </a:xfrm>
              <a:prstGeom prst="rect">
                <a:avLst/>
              </a:prstGeom>
              <a:noFill/>
            </p:spPr>
            <p:txBody>
              <a:bodyPr wrap="square" rtlCol="0">
                <a:spAutoFit/>
              </a:bodyPr>
              <a:lstStyle/>
              <a:p>
                <a:pPr algn="ctr"/>
                <a:r>
                  <a:rPr lang="en-US" dirty="0">
                    <a:solidFill>
                      <a:srgbClr val="FF0000"/>
                    </a:solidFill>
                  </a:rPr>
                  <a:t>We don't "know" this matrix as it is the nature (type) of </a:t>
                </a:r>
                <a14:m>
                  <m:oMath xmlns:m="http://schemas.openxmlformats.org/officeDocument/2006/math">
                    <m:r>
                      <a:rPr lang="en-US" b="0" i="1" dirty="0" smtClean="0">
                        <a:ln>
                          <a:solidFill>
                            <a:srgbClr val="FF0000"/>
                          </a:solidFill>
                        </a:ln>
                        <a:solidFill>
                          <a:srgbClr val="FF0000"/>
                        </a:solidFill>
                        <a:latin typeface="Cambria Math" panose="02040503050406030204" pitchFamily="18" charset="0"/>
                      </a:rPr>
                      <m:t>𝑓</m:t>
                    </m:r>
                    <m:d>
                      <m:dPr>
                        <m:ctrlPr>
                          <a:rPr lang="en-US" b="0" i="1" dirty="0" smtClean="0">
                            <a:ln>
                              <a:solidFill>
                                <a:srgbClr val="FF0000"/>
                              </a:solidFill>
                            </a:ln>
                            <a:solidFill>
                              <a:srgbClr val="FF0000"/>
                            </a:solidFill>
                            <a:latin typeface="Cambria Math" panose="02040503050406030204" pitchFamily="18" charset="0"/>
                          </a:rPr>
                        </m:ctrlPr>
                      </m:dPr>
                      <m:e>
                        <m:r>
                          <a:rPr lang="en-US" b="0" i="1" dirty="0" smtClean="0">
                            <a:ln>
                              <a:solidFill>
                                <a:srgbClr val="FF0000"/>
                              </a:solidFill>
                            </a:ln>
                            <a:solidFill>
                              <a:srgbClr val="FF0000"/>
                            </a:solidFill>
                            <a:latin typeface="Cambria Math" panose="02040503050406030204" pitchFamily="18" charset="0"/>
                          </a:rPr>
                          <m:t>𝑥</m:t>
                        </m:r>
                      </m:e>
                    </m:d>
                  </m:oMath>
                </a14:m>
                <a:r>
                  <a:rPr lang="en-US" dirty="0">
                    <a:solidFill>
                      <a:srgbClr val="FF0000"/>
                    </a:solidFill>
                  </a:rPr>
                  <a:t> that we are trying to discover!</a:t>
                </a:r>
              </a:p>
            </p:txBody>
          </p:sp>
        </mc:Choice>
        <mc:Fallback xmlns="">
          <p:sp>
            <p:nvSpPr>
              <p:cNvPr id="20" name="TextBox 19">
                <a:extLst>
                  <a:ext uri="{FF2B5EF4-FFF2-40B4-BE49-F238E27FC236}">
                    <a16:creationId xmlns:a16="http://schemas.microsoft.com/office/drawing/2014/main" id="{6EFE2077-A9E0-421E-A9E3-5F68D8B4396C}"/>
                  </a:ext>
                </a:extLst>
              </p:cNvPr>
              <p:cNvSpPr txBox="1">
                <a:spLocks noRot="1" noChangeAspect="1" noMove="1" noResize="1" noEditPoints="1" noAdjustHandles="1" noChangeArrowheads="1" noChangeShapeType="1" noTextEdit="1"/>
              </p:cNvSpPr>
              <p:nvPr/>
            </p:nvSpPr>
            <p:spPr>
              <a:xfrm>
                <a:off x="3603026" y="5678546"/>
                <a:ext cx="4988725" cy="646331"/>
              </a:xfrm>
              <a:prstGeom prst="rect">
                <a:avLst/>
              </a:prstGeom>
              <a:blipFill>
                <a:blip r:embed="rId5"/>
                <a:stretch>
                  <a:fillRect t="-5660" b="-14151"/>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2AF859BD-4B13-C7A1-D9D9-A15899918A95}"/>
              </a:ext>
            </a:extLst>
          </p:cNvPr>
          <p:cNvGrpSpPr/>
          <p:nvPr/>
        </p:nvGrpSpPr>
        <p:grpSpPr>
          <a:xfrm>
            <a:off x="628765" y="2528782"/>
            <a:ext cx="1729039" cy="3581572"/>
            <a:chOff x="628765" y="2528782"/>
            <a:chExt cx="1729039" cy="3581572"/>
          </a:xfrm>
        </p:grpSpPr>
        <p:pic>
          <p:nvPicPr>
            <p:cNvPr id="5" name="Picture 4">
              <a:extLst>
                <a:ext uri="{FF2B5EF4-FFF2-40B4-BE49-F238E27FC236}">
                  <a16:creationId xmlns:a16="http://schemas.microsoft.com/office/drawing/2014/main" id="{B896443B-9529-4468-9E2D-8CEA9ACC9216}"/>
                </a:ext>
              </a:extLst>
            </p:cNvPr>
            <p:cNvPicPr>
              <a:picLocks noChangeAspect="1"/>
            </p:cNvPicPr>
            <p:nvPr/>
          </p:nvPicPr>
          <p:blipFill>
            <a:blip r:embed="rId6"/>
            <a:stretch>
              <a:fillRect/>
            </a:stretch>
          </p:blipFill>
          <p:spPr>
            <a:xfrm>
              <a:off x="628765" y="2741152"/>
              <a:ext cx="1729039" cy="336920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CD5CD8-E8F2-4C32-8A92-26A8290CFED0}"/>
                    </a:ext>
                  </a:extLst>
                </p:cNvPr>
                <p:cNvSpPr txBox="1"/>
                <p:nvPr/>
              </p:nvSpPr>
              <p:spPr>
                <a:xfrm>
                  <a:off x="833284" y="2528782"/>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6" name="TextBox 5">
                  <a:extLst>
                    <a:ext uri="{FF2B5EF4-FFF2-40B4-BE49-F238E27FC236}">
                      <a16:creationId xmlns:a16="http://schemas.microsoft.com/office/drawing/2014/main" id="{D4CD5CD8-E8F2-4C32-8A92-26A8290CFED0}"/>
                    </a:ext>
                  </a:extLst>
                </p:cNvPr>
                <p:cNvSpPr txBox="1">
                  <a:spLocks noRot="1" noChangeAspect="1" noMove="1" noResize="1" noEditPoints="1" noAdjustHandles="1" noChangeArrowheads="1" noChangeShapeType="1" noTextEdit="1"/>
                </p:cNvSpPr>
                <p:nvPr/>
              </p:nvSpPr>
              <p:spPr>
                <a:xfrm>
                  <a:off x="833284" y="2528782"/>
                  <a:ext cx="183320" cy="276999"/>
                </a:xfrm>
                <a:prstGeom prst="rect">
                  <a:avLst/>
                </a:prstGeom>
                <a:blipFill>
                  <a:blip r:embed="rId7"/>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AEE664-ADEC-460A-A8AF-C99AAD6A3804}"/>
                    </a:ext>
                  </a:extLst>
                </p:cNvPr>
                <p:cNvSpPr txBox="1"/>
                <p:nvPr/>
              </p:nvSpPr>
              <p:spPr>
                <a:xfrm>
                  <a:off x="1699015" y="2528782"/>
                  <a:ext cx="5090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E4AEE664-ADEC-460A-A8AF-C99AAD6A3804}"/>
                    </a:ext>
                  </a:extLst>
                </p:cNvPr>
                <p:cNvSpPr txBox="1">
                  <a:spLocks noRot="1" noChangeAspect="1" noMove="1" noResize="1" noEditPoints="1" noAdjustHandles="1" noChangeArrowheads="1" noChangeShapeType="1" noTextEdit="1"/>
                </p:cNvSpPr>
                <p:nvPr/>
              </p:nvSpPr>
              <p:spPr>
                <a:xfrm>
                  <a:off x="1699015" y="2528782"/>
                  <a:ext cx="509050" cy="276999"/>
                </a:xfrm>
                <a:prstGeom prst="rect">
                  <a:avLst/>
                </a:prstGeom>
                <a:blipFill>
                  <a:blip r:embed="rId8"/>
                  <a:stretch>
                    <a:fillRect l="-15663" t="-2222" r="-16867" b="-3555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31CF1B-9C77-4E79-A2D4-AA5A1D272B83}"/>
                  </a:ext>
                </a:extLst>
              </p:cNvPr>
              <p:cNvSpPr txBox="1"/>
              <p:nvPr/>
            </p:nvSpPr>
            <p:spPr>
              <a:xfrm>
                <a:off x="1666350" y="5890277"/>
                <a:ext cx="148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𝑦</m:t>
                          </m:r>
                        </m:e>
                        <m:sup>
                          <m:r>
                            <a:rPr lang="en-US" b="0" i="1" smtClean="0">
                              <a:ln>
                                <a:solidFill>
                                  <a:srgbClr val="0070C0"/>
                                </a:solidFill>
                              </a:ln>
                              <a:solidFill>
                                <a:srgbClr val="0070C0"/>
                              </a:solidFill>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n>
                            <a:solidFill>
                              <a:srgbClr val="00B050"/>
                            </a:solidFill>
                          </a:ln>
                          <a:solidFill>
                            <a:srgbClr val="00B050"/>
                          </a:solidFill>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n>
                            <a:solidFill>
                              <a:srgbClr val="00B050"/>
                            </a:solidFill>
                          </a:ln>
                          <a:solidFill>
                            <a:srgbClr val="00B050"/>
                          </a:solidFill>
                          <a:latin typeface="Cambria Math" panose="02040503050406030204" pitchFamily="18" charset="0"/>
                          <a:ea typeface="Cambria Math" panose="02040503050406030204" pitchFamily="18" charset="0"/>
                        </a:rPr>
                        <m:t>𝑦</m:t>
                      </m:r>
                    </m:oMath>
                  </m:oMathPara>
                </a14:m>
                <a:endParaRPr lang="en-US" dirty="0"/>
              </a:p>
            </p:txBody>
          </p:sp>
        </mc:Choice>
        <mc:Fallback xmlns="">
          <p:sp>
            <p:nvSpPr>
              <p:cNvPr id="3" name="TextBox 2">
                <a:extLst>
                  <a:ext uri="{FF2B5EF4-FFF2-40B4-BE49-F238E27FC236}">
                    <a16:creationId xmlns:a16="http://schemas.microsoft.com/office/drawing/2014/main" id="{A031CF1B-9C77-4E79-A2D4-AA5A1D272B83}"/>
                  </a:ext>
                </a:extLst>
              </p:cNvPr>
              <p:cNvSpPr txBox="1">
                <a:spLocks noRot="1" noChangeAspect="1" noMove="1" noResize="1" noEditPoints="1" noAdjustHandles="1" noChangeArrowheads="1" noChangeShapeType="1" noTextEdit="1"/>
              </p:cNvSpPr>
              <p:nvPr/>
            </p:nvSpPr>
            <p:spPr>
              <a:xfrm>
                <a:off x="1666350" y="5890277"/>
                <a:ext cx="1486048" cy="276999"/>
              </a:xfrm>
              <a:prstGeom prst="rect">
                <a:avLst/>
              </a:prstGeom>
              <a:blipFill>
                <a:blip r:embed="rId9"/>
                <a:stretch>
                  <a:fillRect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D80FA3-0793-49E2-98F0-29EF9F33733D}"/>
                  </a:ext>
                </a:extLst>
              </p:cNvPr>
              <p:cNvSpPr txBox="1"/>
              <p:nvPr/>
            </p:nvSpPr>
            <p:spPr>
              <a:xfrm>
                <a:off x="3739171" y="247729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B050"/>
                            </a:solidFill>
                          </a:ln>
                          <a:solidFill>
                            <a:srgbClr val="00B050"/>
                          </a:solidFill>
                          <a:latin typeface="Cambria Math" panose="02040503050406030204" pitchFamily="18" charset="0"/>
                        </a:rPr>
                        <m:t>𝑥</m:t>
                      </m:r>
                    </m:oMath>
                  </m:oMathPara>
                </a14:m>
                <a:endParaRPr lang="en-US" dirty="0">
                  <a:ln>
                    <a:solidFill>
                      <a:srgbClr val="00B050"/>
                    </a:solidFill>
                  </a:ln>
                  <a:solidFill>
                    <a:srgbClr val="00B050"/>
                  </a:solidFill>
                </a:endParaRPr>
              </a:p>
            </p:txBody>
          </p:sp>
        </mc:Choice>
        <mc:Fallback xmlns="">
          <p:sp>
            <p:nvSpPr>
              <p:cNvPr id="9" name="TextBox 8">
                <a:extLst>
                  <a:ext uri="{FF2B5EF4-FFF2-40B4-BE49-F238E27FC236}">
                    <a16:creationId xmlns:a16="http://schemas.microsoft.com/office/drawing/2014/main" id="{B1D80FA3-0793-49E2-98F0-29EF9F33733D}"/>
                  </a:ext>
                </a:extLst>
              </p:cNvPr>
              <p:cNvSpPr txBox="1">
                <a:spLocks noRot="1" noChangeAspect="1" noMove="1" noResize="1" noEditPoints="1" noAdjustHandles="1" noChangeArrowheads="1" noChangeShapeType="1" noTextEdit="1"/>
              </p:cNvSpPr>
              <p:nvPr/>
            </p:nvSpPr>
            <p:spPr>
              <a:xfrm>
                <a:off x="3739171" y="2477290"/>
                <a:ext cx="183320" cy="2769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44C251-4A67-4D4E-A979-42422A21F243}"/>
                  </a:ext>
                </a:extLst>
              </p:cNvPr>
              <p:cNvSpPr txBox="1"/>
              <p:nvPr/>
            </p:nvSpPr>
            <p:spPr>
              <a:xfrm>
                <a:off x="4008820" y="246415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B050"/>
                            </a:solidFill>
                          </a:ln>
                          <a:solidFill>
                            <a:srgbClr val="00B050"/>
                          </a:solidFill>
                          <a:latin typeface="Cambria Math" panose="02040503050406030204" pitchFamily="18" charset="0"/>
                        </a:rPr>
                        <m:t>𝑦</m:t>
                      </m:r>
                    </m:oMath>
                  </m:oMathPara>
                </a14:m>
                <a:endParaRPr lang="en-US" dirty="0">
                  <a:ln>
                    <a:solidFill>
                      <a:srgbClr val="00B050"/>
                    </a:solidFill>
                  </a:ln>
                  <a:solidFill>
                    <a:srgbClr val="00B050"/>
                  </a:solidFill>
                </a:endParaRPr>
              </a:p>
            </p:txBody>
          </p:sp>
        </mc:Choice>
        <mc:Fallback xmlns="">
          <p:sp>
            <p:nvSpPr>
              <p:cNvPr id="10" name="TextBox 9">
                <a:extLst>
                  <a:ext uri="{FF2B5EF4-FFF2-40B4-BE49-F238E27FC236}">
                    <a16:creationId xmlns:a16="http://schemas.microsoft.com/office/drawing/2014/main" id="{1444C251-4A67-4D4E-A979-42422A21F243}"/>
                  </a:ext>
                </a:extLst>
              </p:cNvPr>
              <p:cNvSpPr txBox="1">
                <a:spLocks noRot="1" noChangeAspect="1" noMove="1" noResize="1" noEditPoints="1" noAdjustHandles="1" noChangeArrowheads="1" noChangeShapeType="1" noTextEdit="1"/>
              </p:cNvSpPr>
              <p:nvPr/>
            </p:nvSpPr>
            <p:spPr>
              <a:xfrm>
                <a:off x="4008820" y="2464153"/>
                <a:ext cx="186718" cy="27699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B3E43-9599-4ADD-9DE9-D3AE47DF53CD}"/>
                  </a:ext>
                </a:extLst>
              </p:cNvPr>
              <p:cNvSpPr txBox="1"/>
              <p:nvPr/>
            </p:nvSpPr>
            <p:spPr>
              <a:xfrm>
                <a:off x="3082860" y="2827903"/>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𝑥</m:t>
                      </m:r>
                    </m:oMath>
                  </m:oMathPara>
                </a14:m>
                <a:endParaRPr lang="en-US" dirty="0">
                  <a:ln>
                    <a:solidFill>
                      <a:srgbClr val="0070C0"/>
                    </a:solidFill>
                  </a:ln>
                  <a:solidFill>
                    <a:srgbClr val="0070C0"/>
                  </a:solidFill>
                </a:endParaRPr>
              </a:p>
            </p:txBody>
          </p:sp>
        </mc:Choice>
        <mc:Fallback xmlns="">
          <p:sp>
            <p:nvSpPr>
              <p:cNvPr id="11" name="TextBox 10">
                <a:extLst>
                  <a:ext uri="{FF2B5EF4-FFF2-40B4-BE49-F238E27FC236}">
                    <a16:creationId xmlns:a16="http://schemas.microsoft.com/office/drawing/2014/main" id="{63AB3E43-9599-4ADD-9DE9-D3AE47DF53CD}"/>
                  </a:ext>
                </a:extLst>
              </p:cNvPr>
              <p:cNvSpPr txBox="1">
                <a:spLocks noRot="1" noChangeAspect="1" noMove="1" noResize="1" noEditPoints="1" noAdjustHandles="1" noChangeArrowheads="1" noChangeShapeType="1" noTextEdit="1"/>
              </p:cNvSpPr>
              <p:nvPr/>
            </p:nvSpPr>
            <p:spPr>
              <a:xfrm>
                <a:off x="3082860" y="2827903"/>
                <a:ext cx="183320" cy="27699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42B2F5-E1CB-4ECB-BF85-FF98C1BAF49F}"/>
                  </a:ext>
                </a:extLst>
              </p:cNvPr>
              <p:cNvSpPr txBox="1"/>
              <p:nvPr/>
            </p:nvSpPr>
            <p:spPr>
              <a:xfrm>
                <a:off x="3340134" y="2827902"/>
                <a:ext cx="262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𝑦</m:t>
                          </m:r>
                        </m:e>
                        <m:sup>
                          <m:r>
                            <a:rPr lang="en-US" b="0" i="1" smtClean="0">
                              <a:ln>
                                <a:solidFill>
                                  <a:srgbClr val="0070C0"/>
                                </a:solidFill>
                              </a:ln>
                              <a:solidFill>
                                <a:srgbClr val="0070C0"/>
                              </a:solidFill>
                              <a:latin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1342B2F5-E1CB-4ECB-BF85-FF98C1BAF49F}"/>
                  </a:ext>
                </a:extLst>
              </p:cNvPr>
              <p:cNvSpPr txBox="1">
                <a:spLocks noRot="1" noChangeAspect="1" noMove="1" noResize="1" noEditPoints="1" noAdjustHandles="1" noChangeArrowheads="1" noChangeShapeType="1" noTextEdit="1"/>
              </p:cNvSpPr>
              <p:nvPr/>
            </p:nvSpPr>
            <p:spPr>
              <a:xfrm>
                <a:off x="3340134" y="2827902"/>
                <a:ext cx="262892" cy="276999"/>
              </a:xfrm>
              <a:prstGeom prst="rect">
                <a:avLst/>
              </a:prstGeom>
              <a:blipFill>
                <a:blip r:embed="rId13"/>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15248D7-B35E-4DCC-9FCC-7166EE858939}"/>
              </a:ext>
            </a:extLst>
          </p:cNvPr>
          <p:cNvSpPr txBox="1"/>
          <p:nvPr/>
        </p:nvSpPr>
        <p:spPr>
          <a:xfrm>
            <a:off x="390031" y="1727403"/>
            <a:ext cx="2341358" cy="646331"/>
          </a:xfrm>
          <a:prstGeom prst="rect">
            <a:avLst/>
          </a:prstGeom>
          <a:noFill/>
        </p:spPr>
        <p:txBody>
          <a:bodyPr wrap="square" rtlCol="0">
            <a:spAutoFit/>
          </a:bodyPr>
          <a:lstStyle/>
          <a:p>
            <a:pPr algn="ctr"/>
            <a:r>
              <a:rPr lang="en-US" dirty="0"/>
              <a:t>Consider the following</a:t>
            </a:r>
          </a:p>
          <a:p>
            <a:pPr algn="ctr"/>
            <a:r>
              <a:rPr lang="en-US" b="1" u="sng" dirty="0">
                <a:solidFill>
                  <a:srgbClr val="00B050"/>
                </a:solidFill>
              </a:rPr>
              <a:t>balanced</a:t>
            </a:r>
            <a:r>
              <a:rPr lang="en-US" dirty="0"/>
              <a:t> function</a:t>
            </a:r>
          </a:p>
        </p:txBody>
      </p:sp>
      <p:sp>
        <p:nvSpPr>
          <p:cNvPr id="7" name="TextBox 6">
            <a:extLst>
              <a:ext uri="{FF2B5EF4-FFF2-40B4-BE49-F238E27FC236}">
                <a16:creationId xmlns:a16="http://schemas.microsoft.com/office/drawing/2014/main" id="{324259EB-C9A6-4C2B-AE5A-74E554002798}"/>
              </a:ext>
            </a:extLst>
          </p:cNvPr>
          <p:cNvSpPr txBox="1"/>
          <p:nvPr/>
        </p:nvSpPr>
        <p:spPr>
          <a:xfrm>
            <a:off x="5484253" y="1539653"/>
            <a:ext cx="3370722" cy="923330"/>
          </a:xfrm>
          <a:prstGeom prst="rect">
            <a:avLst/>
          </a:prstGeom>
          <a:noFill/>
        </p:spPr>
        <p:txBody>
          <a:bodyPr wrap="square" rtlCol="0">
            <a:spAutoFit/>
          </a:bodyPr>
          <a:lstStyle/>
          <a:p>
            <a:r>
              <a:rPr lang="en-US" b="1" dirty="0">
                <a:solidFill>
                  <a:srgbClr val="7030A0"/>
                </a:solidFill>
              </a:rPr>
              <a:t>Inputs:</a:t>
            </a:r>
          </a:p>
          <a:p>
            <a:r>
              <a:rPr lang="en-US" b="1" dirty="0">
                <a:solidFill>
                  <a:srgbClr val="7030A0"/>
                </a:solidFill>
              </a:rPr>
              <a:t>   x</a:t>
            </a:r>
            <a:r>
              <a:rPr lang="en-US" dirty="0">
                <a:solidFill>
                  <a:srgbClr val="7030A0"/>
                </a:solidFill>
              </a:rPr>
              <a:t> is a </a:t>
            </a:r>
            <a:r>
              <a:rPr lang="en-US" u="sng" dirty="0">
                <a:solidFill>
                  <a:srgbClr val="7030A0"/>
                </a:solidFill>
              </a:rPr>
              <a:t>two-qubit</a:t>
            </a:r>
            <a:r>
              <a:rPr lang="en-US" dirty="0">
                <a:solidFill>
                  <a:srgbClr val="7030A0"/>
                </a:solidFill>
              </a:rPr>
              <a:t> register (tensor)</a:t>
            </a:r>
          </a:p>
          <a:p>
            <a:r>
              <a:rPr lang="en-US" b="1" dirty="0">
                <a:solidFill>
                  <a:srgbClr val="7030A0"/>
                </a:solidFill>
              </a:rPr>
              <a:t>   y</a:t>
            </a:r>
            <a:r>
              <a:rPr lang="en-US" dirty="0">
                <a:solidFill>
                  <a:srgbClr val="7030A0"/>
                </a:solidFill>
              </a:rPr>
              <a:t> is an independent qubit</a:t>
            </a:r>
          </a:p>
        </p:txBody>
      </p:sp>
      <p:sp>
        <p:nvSpPr>
          <p:cNvPr id="13" name="Rectangle 12">
            <a:extLst>
              <a:ext uri="{FF2B5EF4-FFF2-40B4-BE49-F238E27FC236}">
                <a16:creationId xmlns:a16="http://schemas.microsoft.com/office/drawing/2014/main" id="{BDE4CF81-3CBB-44A7-9586-A885BF8BF05C}"/>
              </a:ext>
            </a:extLst>
          </p:cNvPr>
          <p:cNvSpPr/>
          <p:nvPr/>
        </p:nvSpPr>
        <p:spPr>
          <a:xfrm>
            <a:off x="3739171" y="3357797"/>
            <a:ext cx="360639" cy="32978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14C025-891D-4203-A82F-D433EB9A6AA2}"/>
              </a:ext>
            </a:extLst>
          </p:cNvPr>
          <p:cNvSpPr txBox="1"/>
          <p:nvPr/>
        </p:nvSpPr>
        <p:spPr>
          <a:xfrm>
            <a:off x="2940914" y="2001318"/>
            <a:ext cx="2135812" cy="369332"/>
          </a:xfrm>
          <a:prstGeom prst="rect">
            <a:avLst/>
          </a:prstGeom>
          <a:noFill/>
        </p:spPr>
        <p:txBody>
          <a:bodyPr wrap="square" rtlCol="0">
            <a:spAutoFit/>
          </a:bodyPr>
          <a:lstStyle/>
          <a:p>
            <a:pPr algn="ctr"/>
            <a:r>
              <a:rPr lang="en-US" b="1" dirty="0">
                <a:solidFill>
                  <a:srgbClr val="FF0000"/>
                </a:solidFill>
              </a:rPr>
              <a:t>The Secret Function</a:t>
            </a:r>
          </a:p>
        </p:txBody>
      </p:sp>
      <p:cxnSp>
        <p:nvCxnSpPr>
          <p:cNvPr id="17" name="Straight Arrow Connector 16">
            <a:extLst>
              <a:ext uri="{FF2B5EF4-FFF2-40B4-BE49-F238E27FC236}">
                <a16:creationId xmlns:a16="http://schemas.microsoft.com/office/drawing/2014/main" id="{01E47A24-23D9-4280-9907-974082F5B71E}"/>
              </a:ext>
            </a:extLst>
          </p:cNvPr>
          <p:cNvCxnSpPr>
            <a:cxnSpLocks/>
          </p:cNvCxnSpPr>
          <p:nvPr/>
        </p:nvCxnSpPr>
        <p:spPr>
          <a:xfrm>
            <a:off x="1035844" y="3245644"/>
            <a:ext cx="878681" cy="1504950"/>
          </a:xfrm>
          <a:prstGeom prst="straightConnector1">
            <a:avLst/>
          </a:prstGeom>
          <a:ln w="38100">
            <a:solidFill>
              <a:srgbClr val="7030A0"/>
            </a:solidFill>
            <a:tailEnd type="triangle"/>
          </a:ln>
          <a:effectLst>
            <a:glow rad="101600">
              <a:schemeClr val="accent1">
                <a:satMod val="175000"/>
                <a:alpha val="40000"/>
              </a:schemeClr>
            </a:glow>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47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0-#ppt_h/2"/>
                                          </p:val>
                                        </p:tav>
                                        <p:tav tm="100000">
                                          <p:val>
                                            <p:strVal val="#ppt_y"/>
                                          </p:val>
                                        </p:tav>
                                      </p:tavLst>
                                    </p:anim>
                                  </p:childTnLst>
                                </p:cTn>
                              </p:par>
                            </p:childTnLst>
                          </p:cTn>
                        </p:par>
                        <p:par>
                          <p:cTn id="46" fill="hold">
                            <p:stCondLst>
                              <p:cond delay="1000"/>
                            </p:stCondLst>
                            <p:childTnLst>
                              <p:par>
                                <p:cTn id="47" presetID="2" presetClass="entr" presetSubtype="1"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childTnLst>
                          </p:cTn>
                        </p:par>
                        <p:par>
                          <p:cTn id="51" fill="hold">
                            <p:stCondLst>
                              <p:cond delay="1500"/>
                            </p:stCondLst>
                            <p:childTnLst>
                              <p:par>
                                <p:cTn id="52" presetID="2" presetClass="entr" presetSubtype="1"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9" grpId="0"/>
      <p:bldP spid="10" grpId="0"/>
      <p:bldP spid="11" grpId="0"/>
      <p:bldP spid="12" grpId="0"/>
      <p:bldP spid="21" grpId="0"/>
      <p:bldP spid="7" grpId="0"/>
      <p:bldP spid="13" grpId="0" animBg="1"/>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 Quantum Algorithm as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6" name="Picture 5">
            <a:extLst>
              <a:ext uri="{FF2B5EF4-FFF2-40B4-BE49-F238E27FC236}">
                <a16:creationId xmlns:a16="http://schemas.microsoft.com/office/drawing/2014/main" id="{C024FD3F-4F9F-4F46-8EFC-A754730AB264}"/>
              </a:ext>
            </a:extLst>
          </p:cNvPr>
          <p:cNvPicPr>
            <a:picLocks noChangeAspect="1"/>
          </p:cNvPicPr>
          <p:nvPr/>
        </p:nvPicPr>
        <p:blipFill>
          <a:blip r:embed="rId3"/>
          <a:stretch>
            <a:fillRect/>
          </a:stretch>
        </p:blipFill>
        <p:spPr>
          <a:xfrm>
            <a:off x="988142" y="1395530"/>
            <a:ext cx="7020232" cy="1756780"/>
          </a:xfrm>
          <a:prstGeom prst="rect">
            <a:avLst/>
          </a:prstGeom>
        </p:spPr>
      </p:pic>
      <p:sp>
        <p:nvSpPr>
          <p:cNvPr id="12" name="TextBox 11">
            <a:extLst>
              <a:ext uri="{FF2B5EF4-FFF2-40B4-BE49-F238E27FC236}">
                <a16:creationId xmlns:a16="http://schemas.microsoft.com/office/drawing/2014/main" id="{4310187B-8D76-40AF-B95D-EE45ABD74743}"/>
              </a:ext>
            </a:extLst>
          </p:cNvPr>
          <p:cNvSpPr txBox="1"/>
          <p:nvPr/>
        </p:nvSpPr>
        <p:spPr>
          <a:xfrm>
            <a:off x="758575" y="1688690"/>
            <a:ext cx="377051" cy="369332"/>
          </a:xfrm>
          <a:prstGeom prst="rect">
            <a:avLst/>
          </a:prstGeom>
          <a:noFill/>
        </p:spPr>
        <p:txBody>
          <a:bodyPr wrap="square" rtlCol="0">
            <a:spAutoFit/>
          </a:bodyPr>
          <a:lstStyle/>
          <a:p>
            <a:pPr algn="ctr"/>
            <a:r>
              <a:rPr lang="en-US" b="1" dirty="0">
                <a:solidFill>
                  <a:srgbClr val="0070C0"/>
                </a:solidFill>
              </a:rPr>
              <a:t>x</a:t>
            </a:r>
          </a:p>
        </p:txBody>
      </p:sp>
      <p:sp>
        <p:nvSpPr>
          <p:cNvPr id="21" name="TextBox 20">
            <a:extLst>
              <a:ext uri="{FF2B5EF4-FFF2-40B4-BE49-F238E27FC236}">
                <a16:creationId xmlns:a16="http://schemas.microsoft.com/office/drawing/2014/main" id="{73C19970-E7EB-438D-ABFD-63ED0E4C5164}"/>
              </a:ext>
            </a:extLst>
          </p:cNvPr>
          <p:cNvSpPr txBox="1"/>
          <p:nvPr/>
        </p:nvSpPr>
        <p:spPr>
          <a:xfrm>
            <a:off x="799616" y="2624663"/>
            <a:ext cx="377051" cy="369332"/>
          </a:xfrm>
          <a:prstGeom prst="rect">
            <a:avLst/>
          </a:prstGeom>
          <a:noFill/>
        </p:spPr>
        <p:txBody>
          <a:bodyPr wrap="square" rtlCol="0">
            <a:spAutoFit/>
          </a:bodyPr>
          <a:lstStyle/>
          <a:p>
            <a:pPr algn="ctr"/>
            <a:r>
              <a:rPr lang="en-US" b="1" dirty="0">
                <a:solidFill>
                  <a:srgbClr val="0070C0"/>
                </a:solidFill>
              </a:rPr>
              <a:t>y</a:t>
            </a:r>
          </a:p>
        </p:txBody>
      </p:sp>
      <p:sp>
        <p:nvSpPr>
          <p:cNvPr id="24" name="TextBox 23">
            <a:extLst>
              <a:ext uri="{FF2B5EF4-FFF2-40B4-BE49-F238E27FC236}">
                <a16:creationId xmlns:a16="http://schemas.microsoft.com/office/drawing/2014/main" id="{549AA020-FA44-4091-AA7B-43D1AC3F27D7}"/>
              </a:ext>
            </a:extLst>
          </p:cNvPr>
          <p:cNvSpPr txBox="1"/>
          <p:nvPr/>
        </p:nvSpPr>
        <p:spPr>
          <a:xfrm>
            <a:off x="2391213" y="2058022"/>
            <a:ext cx="482748" cy="369332"/>
          </a:xfrm>
          <a:prstGeom prst="rect">
            <a:avLst/>
          </a:prstGeom>
          <a:noFill/>
        </p:spPr>
        <p:txBody>
          <a:bodyPr wrap="square" rtlCol="0">
            <a:spAutoFit/>
          </a:bodyPr>
          <a:lstStyle/>
          <a:p>
            <a:pPr algn="ctr"/>
            <a:r>
              <a:rPr lang="en-US" b="1" dirty="0">
                <a:solidFill>
                  <a:srgbClr val="00B050"/>
                </a:solidFill>
              </a:rPr>
              <a:t>g1</a:t>
            </a:r>
          </a:p>
        </p:txBody>
      </p:sp>
      <p:sp>
        <p:nvSpPr>
          <p:cNvPr id="25" name="TextBox 24">
            <a:extLst>
              <a:ext uri="{FF2B5EF4-FFF2-40B4-BE49-F238E27FC236}">
                <a16:creationId xmlns:a16="http://schemas.microsoft.com/office/drawing/2014/main" id="{3C53F041-EE5E-4017-8037-673F01D2B55E}"/>
              </a:ext>
            </a:extLst>
          </p:cNvPr>
          <p:cNvSpPr txBox="1"/>
          <p:nvPr/>
        </p:nvSpPr>
        <p:spPr>
          <a:xfrm>
            <a:off x="2420709" y="2930427"/>
            <a:ext cx="482748" cy="369332"/>
          </a:xfrm>
          <a:prstGeom prst="rect">
            <a:avLst/>
          </a:prstGeom>
          <a:noFill/>
        </p:spPr>
        <p:txBody>
          <a:bodyPr wrap="square" rtlCol="0">
            <a:spAutoFit/>
          </a:bodyPr>
          <a:lstStyle/>
          <a:p>
            <a:pPr algn="ctr"/>
            <a:r>
              <a:rPr lang="en-US" b="1" dirty="0">
                <a:solidFill>
                  <a:srgbClr val="00B050"/>
                </a:solidFill>
              </a:rPr>
              <a:t>g2</a:t>
            </a:r>
          </a:p>
        </p:txBody>
      </p:sp>
      <p:sp>
        <p:nvSpPr>
          <p:cNvPr id="26" name="Rectangle 25">
            <a:extLst>
              <a:ext uri="{FF2B5EF4-FFF2-40B4-BE49-F238E27FC236}">
                <a16:creationId xmlns:a16="http://schemas.microsoft.com/office/drawing/2014/main" id="{67BCBFA0-6DEC-4360-A2A6-829185E97387}"/>
              </a:ext>
            </a:extLst>
          </p:cNvPr>
          <p:cNvSpPr/>
          <p:nvPr/>
        </p:nvSpPr>
        <p:spPr>
          <a:xfrm>
            <a:off x="3200400" y="1613288"/>
            <a:ext cx="317090" cy="16018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5E56259B-C6A0-461C-853C-1589599A56EF}"/>
              </a:ext>
            </a:extLst>
          </p:cNvPr>
          <p:cNvSpPr txBox="1"/>
          <p:nvPr/>
        </p:nvSpPr>
        <p:spPr>
          <a:xfrm>
            <a:off x="3117571" y="3220683"/>
            <a:ext cx="482748" cy="369332"/>
          </a:xfrm>
          <a:prstGeom prst="rect">
            <a:avLst/>
          </a:prstGeom>
          <a:noFill/>
        </p:spPr>
        <p:txBody>
          <a:bodyPr wrap="square" rtlCol="0">
            <a:spAutoFit/>
          </a:bodyPr>
          <a:lstStyle/>
          <a:p>
            <a:pPr algn="ctr"/>
            <a:r>
              <a:rPr lang="en-US" b="1" dirty="0">
                <a:solidFill>
                  <a:srgbClr val="00B0F0"/>
                </a:solidFill>
              </a:rPr>
              <a:t>t1</a:t>
            </a:r>
          </a:p>
        </p:txBody>
      </p:sp>
      <p:sp>
        <p:nvSpPr>
          <p:cNvPr id="29" name="Rectangle 28">
            <a:extLst>
              <a:ext uri="{FF2B5EF4-FFF2-40B4-BE49-F238E27FC236}">
                <a16:creationId xmlns:a16="http://schemas.microsoft.com/office/drawing/2014/main" id="{70E5179C-2C10-4EC7-8F3E-101F563E201C}"/>
              </a:ext>
            </a:extLst>
          </p:cNvPr>
          <p:cNvSpPr/>
          <p:nvPr/>
        </p:nvSpPr>
        <p:spPr>
          <a:xfrm>
            <a:off x="5348003" y="1581869"/>
            <a:ext cx="317090" cy="16018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A4A88BD9-5CC9-4DF6-8A9A-0272DFEB57CA}"/>
              </a:ext>
            </a:extLst>
          </p:cNvPr>
          <p:cNvSpPr txBox="1"/>
          <p:nvPr/>
        </p:nvSpPr>
        <p:spPr>
          <a:xfrm>
            <a:off x="5265174" y="3189264"/>
            <a:ext cx="482748" cy="369332"/>
          </a:xfrm>
          <a:prstGeom prst="rect">
            <a:avLst/>
          </a:prstGeom>
          <a:noFill/>
        </p:spPr>
        <p:txBody>
          <a:bodyPr wrap="square" rtlCol="0">
            <a:spAutoFit/>
          </a:bodyPr>
          <a:lstStyle/>
          <a:p>
            <a:pPr algn="ctr"/>
            <a:r>
              <a:rPr lang="en-US" b="1" dirty="0">
                <a:solidFill>
                  <a:srgbClr val="00B0F0"/>
                </a:solidFill>
              </a:rPr>
              <a:t>t2</a:t>
            </a:r>
          </a:p>
        </p:txBody>
      </p:sp>
      <p:sp>
        <p:nvSpPr>
          <p:cNvPr id="31" name="TextBox 30">
            <a:extLst>
              <a:ext uri="{FF2B5EF4-FFF2-40B4-BE49-F238E27FC236}">
                <a16:creationId xmlns:a16="http://schemas.microsoft.com/office/drawing/2014/main" id="{3D84AA1B-1389-4616-9C21-88E9517D0339}"/>
              </a:ext>
            </a:extLst>
          </p:cNvPr>
          <p:cNvSpPr txBox="1"/>
          <p:nvPr/>
        </p:nvSpPr>
        <p:spPr>
          <a:xfrm>
            <a:off x="4171969" y="2930427"/>
            <a:ext cx="482748" cy="369332"/>
          </a:xfrm>
          <a:prstGeom prst="rect">
            <a:avLst/>
          </a:prstGeom>
          <a:noFill/>
        </p:spPr>
        <p:txBody>
          <a:bodyPr wrap="square" rtlCol="0">
            <a:spAutoFit/>
          </a:bodyPr>
          <a:lstStyle/>
          <a:p>
            <a:pPr algn="ctr"/>
            <a:r>
              <a:rPr lang="en-US" b="1" dirty="0">
                <a:solidFill>
                  <a:srgbClr val="00B050"/>
                </a:solidFill>
              </a:rPr>
              <a:t>g3</a:t>
            </a:r>
          </a:p>
        </p:txBody>
      </p:sp>
      <p:sp>
        <p:nvSpPr>
          <p:cNvPr id="33" name="Rectangle 32">
            <a:extLst>
              <a:ext uri="{FF2B5EF4-FFF2-40B4-BE49-F238E27FC236}">
                <a16:creationId xmlns:a16="http://schemas.microsoft.com/office/drawing/2014/main" id="{8A089A0B-2C27-4020-A31B-556DECCB3EB9}"/>
              </a:ext>
            </a:extLst>
          </p:cNvPr>
          <p:cNvSpPr/>
          <p:nvPr/>
        </p:nvSpPr>
        <p:spPr>
          <a:xfrm>
            <a:off x="6700310" y="1581869"/>
            <a:ext cx="317090" cy="160186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F80EBBF8-11B2-4464-AC93-5ADC8275B65D}"/>
              </a:ext>
            </a:extLst>
          </p:cNvPr>
          <p:cNvSpPr txBox="1"/>
          <p:nvPr/>
        </p:nvSpPr>
        <p:spPr>
          <a:xfrm>
            <a:off x="6617481" y="3189264"/>
            <a:ext cx="482748" cy="369332"/>
          </a:xfrm>
          <a:prstGeom prst="rect">
            <a:avLst/>
          </a:prstGeom>
          <a:noFill/>
        </p:spPr>
        <p:txBody>
          <a:bodyPr wrap="square" rtlCol="0">
            <a:spAutoFit/>
          </a:bodyPr>
          <a:lstStyle/>
          <a:p>
            <a:pPr algn="ctr"/>
            <a:r>
              <a:rPr lang="en-US" b="1" dirty="0">
                <a:solidFill>
                  <a:srgbClr val="00B050"/>
                </a:solidFill>
              </a:rPr>
              <a:t>g4</a:t>
            </a:r>
          </a:p>
        </p:txBody>
      </p:sp>
      <p:pic>
        <p:nvPicPr>
          <p:cNvPr id="7" name="Picture 6">
            <a:extLst>
              <a:ext uri="{FF2B5EF4-FFF2-40B4-BE49-F238E27FC236}">
                <a16:creationId xmlns:a16="http://schemas.microsoft.com/office/drawing/2014/main" id="{D74F2E53-43AA-460C-B745-FA3CE393ED8A}"/>
              </a:ext>
            </a:extLst>
          </p:cNvPr>
          <p:cNvPicPr>
            <a:picLocks noChangeAspect="1"/>
          </p:cNvPicPr>
          <p:nvPr/>
        </p:nvPicPr>
        <p:blipFill>
          <a:blip r:embed="rId4"/>
          <a:stretch>
            <a:fillRect/>
          </a:stretch>
        </p:blipFill>
        <p:spPr>
          <a:xfrm>
            <a:off x="3029427" y="3710342"/>
            <a:ext cx="2590476" cy="2828571"/>
          </a:xfrm>
          <a:prstGeom prst="rect">
            <a:avLst/>
          </a:prstGeom>
          <a:ln>
            <a:solidFill>
              <a:schemeClr val="tx1"/>
            </a:solidFill>
          </a:ln>
        </p:spPr>
      </p:pic>
      <p:sp>
        <p:nvSpPr>
          <p:cNvPr id="3" name="TextBox 2">
            <a:extLst>
              <a:ext uri="{FF2B5EF4-FFF2-40B4-BE49-F238E27FC236}">
                <a16:creationId xmlns:a16="http://schemas.microsoft.com/office/drawing/2014/main" id="{1132F545-8D71-5BF5-E065-6BCDB1C6B4A2}"/>
              </a:ext>
            </a:extLst>
          </p:cNvPr>
          <p:cNvSpPr txBox="1"/>
          <p:nvPr/>
        </p:nvSpPr>
        <p:spPr>
          <a:xfrm>
            <a:off x="312981" y="3889200"/>
            <a:ext cx="2590476" cy="923330"/>
          </a:xfrm>
          <a:prstGeom prst="rect">
            <a:avLst/>
          </a:prstGeom>
          <a:noFill/>
        </p:spPr>
        <p:txBody>
          <a:bodyPr wrap="square" rtlCol="0">
            <a:spAutoFit/>
          </a:bodyPr>
          <a:lstStyle/>
          <a:p>
            <a:pPr algn="ctr"/>
            <a:r>
              <a:rPr lang="en-US" dirty="0"/>
              <a:t>Assume </a:t>
            </a:r>
            <a:r>
              <a:rPr lang="en-US" b="1" dirty="0">
                <a:solidFill>
                  <a:srgbClr val="7030A0"/>
                </a:solidFill>
              </a:rPr>
              <a:t>n = 2 </a:t>
            </a:r>
            <a:r>
              <a:rPr lang="en-US" dirty="0"/>
              <a:t>as our </a:t>
            </a:r>
            <a:r>
              <a:rPr lang="en-US" b="1" dirty="0"/>
              <a:t>secret</a:t>
            </a:r>
            <a:r>
              <a:rPr lang="en-US" dirty="0"/>
              <a:t> function maps two input bits to a single bit</a:t>
            </a:r>
          </a:p>
        </p:txBody>
      </p:sp>
      <p:pic>
        <p:nvPicPr>
          <p:cNvPr id="8" name="Picture 7">
            <a:extLst>
              <a:ext uri="{FF2B5EF4-FFF2-40B4-BE49-F238E27FC236}">
                <a16:creationId xmlns:a16="http://schemas.microsoft.com/office/drawing/2014/main" id="{0886780F-90F1-22B4-12A6-4A1899FD2D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5802" y="4036295"/>
            <a:ext cx="3120779" cy="1552469"/>
          </a:xfrm>
          <a:prstGeom prst="rect">
            <a:avLst/>
          </a:prstGeom>
        </p:spPr>
      </p:pic>
      <p:sp>
        <p:nvSpPr>
          <p:cNvPr id="9" name="Rectangle 8">
            <a:extLst>
              <a:ext uri="{FF2B5EF4-FFF2-40B4-BE49-F238E27FC236}">
                <a16:creationId xmlns:a16="http://schemas.microsoft.com/office/drawing/2014/main" id="{110834E4-8E3F-7E0F-52D6-1C62BDAFDDC1}"/>
              </a:ext>
            </a:extLst>
          </p:cNvPr>
          <p:cNvSpPr/>
          <p:nvPr/>
        </p:nvSpPr>
        <p:spPr>
          <a:xfrm>
            <a:off x="4212236" y="2190223"/>
            <a:ext cx="427491" cy="36933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21CF9B49-6080-7364-8AA9-1ACCB569520E}"/>
              </a:ext>
            </a:extLst>
          </p:cNvPr>
          <p:cNvCxnSpPr>
            <a:cxnSpLocks/>
            <a:stCxn id="9" idx="0"/>
            <a:endCxn id="8" idx="0"/>
          </p:cNvCxnSpPr>
          <p:nvPr/>
        </p:nvCxnSpPr>
        <p:spPr>
          <a:xfrm rot="16200000" flipH="1">
            <a:off x="4983051" y="1633154"/>
            <a:ext cx="1846072" cy="2960210"/>
          </a:xfrm>
          <a:prstGeom prst="bentConnector3">
            <a:avLst>
              <a:gd name="adj1" fmla="val -4405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6048F16-E72F-BA9B-F60F-32153434C54D}"/>
              </a:ext>
            </a:extLst>
          </p:cNvPr>
          <p:cNvCxnSpPr>
            <a:cxnSpLocks/>
          </p:cNvCxnSpPr>
          <p:nvPr/>
        </p:nvCxnSpPr>
        <p:spPr>
          <a:xfrm flipH="1">
            <a:off x="4888099" y="4017916"/>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AD50351-641A-E8DD-9F20-E5A420A4F0C9}"/>
              </a:ext>
            </a:extLst>
          </p:cNvPr>
          <p:cNvCxnSpPr>
            <a:cxnSpLocks/>
          </p:cNvCxnSpPr>
          <p:nvPr/>
        </p:nvCxnSpPr>
        <p:spPr>
          <a:xfrm flipH="1">
            <a:off x="4783380" y="4455130"/>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436CA69-3C2A-5A76-29FD-6D045EB9D3F1}"/>
              </a:ext>
            </a:extLst>
          </p:cNvPr>
          <p:cNvCxnSpPr>
            <a:cxnSpLocks/>
          </p:cNvCxnSpPr>
          <p:nvPr/>
        </p:nvCxnSpPr>
        <p:spPr>
          <a:xfrm flipH="1">
            <a:off x="4693439" y="4615026"/>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0BC6041-C8AC-2EF4-E758-03D8CB9F6B09}"/>
              </a:ext>
            </a:extLst>
          </p:cNvPr>
          <p:cNvCxnSpPr>
            <a:cxnSpLocks/>
          </p:cNvCxnSpPr>
          <p:nvPr/>
        </p:nvCxnSpPr>
        <p:spPr>
          <a:xfrm flipH="1">
            <a:off x="4768390" y="4939813"/>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8BCEB2-BBE5-49FF-02E9-D00A8080C5DF}"/>
              </a:ext>
            </a:extLst>
          </p:cNvPr>
          <p:cNvCxnSpPr>
            <a:cxnSpLocks/>
          </p:cNvCxnSpPr>
          <p:nvPr/>
        </p:nvCxnSpPr>
        <p:spPr>
          <a:xfrm flipH="1">
            <a:off x="4775502" y="5102142"/>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1D9B171-C388-5E29-D7A3-73724C021B0D}"/>
              </a:ext>
            </a:extLst>
          </p:cNvPr>
          <p:cNvCxnSpPr>
            <a:cxnSpLocks/>
          </p:cNvCxnSpPr>
          <p:nvPr/>
        </p:nvCxnSpPr>
        <p:spPr>
          <a:xfrm flipH="1">
            <a:off x="4993243" y="5426929"/>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6E5FAD-9324-6958-BCFE-95D96D4E3E81}"/>
              </a:ext>
            </a:extLst>
          </p:cNvPr>
          <p:cNvCxnSpPr>
            <a:cxnSpLocks/>
          </p:cNvCxnSpPr>
          <p:nvPr/>
        </p:nvCxnSpPr>
        <p:spPr>
          <a:xfrm flipH="1">
            <a:off x="4678447" y="5591752"/>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513DB9-CC97-4388-E549-696C76553943}"/>
              </a:ext>
            </a:extLst>
          </p:cNvPr>
          <p:cNvCxnSpPr>
            <a:cxnSpLocks/>
          </p:cNvCxnSpPr>
          <p:nvPr/>
        </p:nvCxnSpPr>
        <p:spPr>
          <a:xfrm flipH="1">
            <a:off x="5481738" y="5916539"/>
            <a:ext cx="3770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3869655-CBBF-AEE3-9D2C-7DA2E17A395A}"/>
                  </a:ext>
                </a:extLst>
              </p:cNvPr>
              <p:cNvSpPr txBox="1"/>
              <p:nvPr/>
            </p:nvSpPr>
            <p:spPr>
              <a:xfrm>
                <a:off x="336002" y="5516873"/>
                <a:ext cx="2590476" cy="923330"/>
              </a:xfrm>
              <a:prstGeom prst="rect">
                <a:avLst/>
              </a:prstGeom>
              <a:noFill/>
            </p:spPr>
            <p:txBody>
              <a:bodyPr wrap="square" rtlCol="0">
                <a:spAutoFit/>
              </a:bodyPr>
              <a:lstStyle/>
              <a:p>
                <a:pPr algn="ctr"/>
                <a:r>
                  <a:rPr lang="en-US" dirty="0"/>
                  <a:t>Only a </a:t>
                </a:r>
                <a:r>
                  <a:rPr lang="en-US" b="1" dirty="0">
                    <a:solidFill>
                      <a:srgbClr val="7030A0"/>
                    </a:solidFill>
                  </a:rPr>
                  <a:t>constant</a:t>
                </a:r>
                <a:r>
                  <a:rPr lang="en-US" dirty="0"/>
                  <a:t> function will produce a </a:t>
                </a:r>
                <a14:m>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𝜓</m:t>
                        </m:r>
                      </m:e>
                    </m:d>
                  </m:oMath>
                </a14:m>
                <a:r>
                  <a:rPr lang="en-US" dirty="0"/>
                  <a:t> of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,0,0,0,0,0,0,0</m:t>
                        </m:r>
                      </m:e>
                    </m:d>
                  </m:oMath>
                </a14:m>
                <a:endParaRPr lang="en-US" dirty="0"/>
              </a:p>
            </p:txBody>
          </p:sp>
        </mc:Choice>
        <mc:Fallback xmlns="">
          <p:sp>
            <p:nvSpPr>
              <p:cNvPr id="44" name="TextBox 43">
                <a:extLst>
                  <a:ext uri="{FF2B5EF4-FFF2-40B4-BE49-F238E27FC236}">
                    <a16:creationId xmlns:a16="http://schemas.microsoft.com/office/drawing/2014/main" id="{33869655-CBBF-AEE3-9D2C-7DA2E17A395A}"/>
                  </a:ext>
                </a:extLst>
              </p:cNvPr>
              <p:cNvSpPr txBox="1">
                <a:spLocks noRot="1" noChangeAspect="1" noMove="1" noResize="1" noEditPoints="1" noAdjustHandles="1" noChangeArrowheads="1" noChangeShapeType="1" noTextEdit="1"/>
              </p:cNvSpPr>
              <p:nvPr/>
            </p:nvSpPr>
            <p:spPr>
              <a:xfrm>
                <a:off x="336002" y="5516873"/>
                <a:ext cx="2590476" cy="923330"/>
              </a:xfrm>
              <a:prstGeom prst="rect">
                <a:avLst/>
              </a:prstGeom>
              <a:blipFill>
                <a:blip r:embed="rId6"/>
                <a:stretch>
                  <a:fillRect t="-18543" r="-1412" b="-4437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3FBBF6-BE43-C217-C1AC-24C045DD6933}"/>
              </a:ext>
            </a:extLst>
          </p:cNvPr>
          <p:cNvSpPr txBox="1"/>
          <p:nvPr/>
        </p:nvSpPr>
        <p:spPr>
          <a:xfrm>
            <a:off x="6011056" y="2645764"/>
            <a:ext cx="362313" cy="369332"/>
          </a:xfrm>
          <a:prstGeom prst="rect">
            <a:avLst/>
          </a:prstGeom>
          <a:solidFill>
            <a:schemeClr val="bg1"/>
          </a:solidFill>
          <a:ln>
            <a:solidFill>
              <a:schemeClr val="tx1"/>
            </a:solidFill>
          </a:ln>
        </p:spPr>
        <p:txBody>
          <a:bodyPr wrap="square" rtlCol="0">
            <a:spAutoFit/>
          </a:bodyPr>
          <a:lstStyle/>
          <a:p>
            <a:pPr algn="ctr"/>
            <a:r>
              <a:rPr lang="en-US" i="1" dirty="0">
                <a:latin typeface="Consolas" panose="020B0609020204030204" pitchFamily="49" charset="0"/>
              </a:rPr>
              <a:t>I</a:t>
            </a:r>
          </a:p>
        </p:txBody>
      </p:sp>
      <p:sp>
        <p:nvSpPr>
          <p:cNvPr id="13" name="Rectangle 12">
            <a:extLst>
              <a:ext uri="{FF2B5EF4-FFF2-40B4-BE49-F238E27FC236}">
                <a16:creationId xmlns:a16="http://schemas.microsoft.com/office/drawing/2014/main" id="{64CD029D-85B6-F95B-E2FB-A9BBBAE3CCDD}"/>
              </a:ext>
            </a:extLst>
          </p:cNvPr>
          <p:cNvSpPr/>
          <p:nvPr/>
        </p:nvSpPr>
        <p:spPr>
          <a:xfrm>
            <a:off x="1406694" y="2498984"/>
            <a:ext cx="317090" cy="27040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2F2C97-022E-8108-850A-0E9DD618B587}"/>
              </a:ext>
            </a:extLst>
          </p:cNvPr>
          <p:cNvSpPr/>
          <p:nvPr/>
        </p:nvSpPr>
        <p:spPr>
          <a:xfrm>
            <a:off x="1135626" y="6153110"/>
            <a:ext cx="1195618" cy="21038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24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right)">
                                      <p:cBhvr>
                                        <p:cTn id="32" dur="500"/>
                                        <p:tgtEl>
                                          <p:spTgt spid="35"/>
                                        </p:tgtEl>
                                      </p:cBhvr>
                                    </p:animEffect>
                                  </p:childTnLst>
                                </p:cTn>
                              </p:par>
                            </p:childTnLst>
                          </p:cTn>
                        </p:par>
                        <p:par>
                          <p:cTn id="33" fill="hold">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0-#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16" presetClass="entr" presetSubtype="21"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right)">
                                      <p:cBhvr>
                                        <p:cTn id="51" dur="500"/>
                                        <p:tgtEl>
                                          <p:spTgt spid="37"/>
                                        </p:tgtEl>
                                      </p:cBhvr>
                                    </p:animEffect>
                                  </p:childTnLst>
                                </p:cTn>
                              </p:par>
                            </p:childTnLst>
                          </p:cTn>
                        </p:par>
                        <p:par>
                          <p:cTn id="52" fill="hold">
                            <p:stCondLst>
                              <p:cond delay="500"/>
                            </p:stCondLst>
                            <p:childTnLst>
                              <p:par>
                                <p:cTn id="53" presetID="22" presetClass="entr" presetSubtype="4"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down)">
                                      <p:cBhvr>
                                        <p:cTn id="60" dur="500"/>
                                        <p:tgtEl>
                                          <p:spTgt spid="25"/>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right)">
                                      <p:cBhvr>
                                        <p:cTn id="69" dur="500"/>
                                        <p:tgtEl>
                                          <p:spTgt spid="39"/>
                                        </p:tgtEl>
                                      </p:cBhvr>
                                    </p:animEffect>
                                  </p:childTnLst>
                                </p:cTn>
                              </p:par>
                            </p:childTnLst>
                          </p:cTn>
                        </p:par>
                        <p:par>
                          <p:cTn id="70" fill="hold">
                            <p:stCondLst>
                              <p:cond delay="500"/>
                            </p:stCondLst>
                            <p:childTnLst>
                              <p:par>
                                <p:cTn id="71" presetID="16" presetClass="entr" presetSubtype="21"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right)">
                                      <p:cBhvr>
                                        <p:cTn id="82" dur="500"/>
                                        <p:tgtEl>
                                          <p:spTgt spid="40"/>
                                        </p:tgtEl>
                                      </p:cBhvr>
                                    </p:animEffect>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right)">
                                      <p:cBhvr>
                                        <p:cTn id="91" dur="500"/>
                                        <p:tgtEl>
                                          <p:spTgt spid="41"/>
                                        </p:tgtEl>
                                      </p:cBhvr>
                                    </p:animEffect>
                                  </p:childTnLst>
                                </p:cTn>
                              </p:par>
                            </p:childTnLst>
                          </p:cTn>
                        </p:par>
                        <p:par>
                          <p:cTn id="92" fill="hold">
                            <p:stCondLst>
                              <p:cond delay="500"/>
                            </p:stCondLst>
                            <p:childTnLst>
                              <p:par>
                                <p:cTn id="93" presetID="2" presetClass="entr" presetSubtype="2" fill="hold" grpId="0" nodeType="after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additive="base">
                                        <p:cTn id="95" dur="500" fill="hold"/>
                                        <p:tgtEl>
                                          <p:spTgt spid="5"/>
                                        </p:tgtEl>
                                        <p:attrNameLst>
                                          <p:attrName>ppt_x</p:attrName>
                                        </p:attrNameLst>
                                      </p:cBhvr>
                                      <p:tavLst>
                                        <p:tav tm="0">
                                          <p:val>
                                            <p:strVal val="1+#ppt_w/2"/>
                                          </p:val>
                                        </p:tav>
                                        <p:tav tm="100000">
                                          <p:val>
                                            <p:strVal val="#ppt_x"/>
                                          </p:val>
                                        </p:tav>
                                      </p:tavLst>
                                    </p:anim>
                                    <p:anim calcmode="lin" valueType="num">
                                      <p:cBhvr additive="base">
                                        <p:cTn id="96" dur="500" fill="hold"/>
                                        <p:tgtEl>
                                          <p:spTgt spid="5"/>
                                        </p:tgtEl>
                                        <p:attrNameLst>
                                          <p:attrName>ppt_y</p:attrName>
                                        </p:attrNameLst>
                                      </p:cBhvr>
                                      <p:tavLst>
                                        <p:tav tm="0">
                                          <p:val>
                                            <p:strVal val="#ppt_y"/>
                                          </p:val>
                                        </p:tav>
                                        <p:tav tm="100000">
                                          <p:val>
                                            <p:strVal val="#ppt_y"/>
                                          </p:val>
                                        </p:tav>
                                      </p:tavLst>
                                    </p:anim>
                                  </p:childTnLst>
                                </p:cTn>
                              </p:par>
                            </p:childTnLst>
                          </p:cTn>
                        </p:par>
                        <p:par>
                          <p:cTn id="97" fill="hold">
                            <p:stCondLst>
                              <p:cond delay="1000"/>
                            </p:stCondLst>
                            <p:childTnLst>
                              <p:par>
                                <p:cTn id="98" presetID="16" presetClass="entr" presetSubtype="21"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barn(inVertical)">
                                      <p:cBhvr>
                                        <p:cTn id="100" dur="500"/>
                                        <p:tgtEl>
                                          <p:spTgt spid="29"/>
                                        </p:tgtEl>
                                      </p:cBhvr>
                                    </p:animEffect>
                                  </p:childTnLst>
                                </p:cTn>
                              </p:par>
                            </p:childTnLst>
                          </p:cTn>
                        </p:par>
                        <p:par>
                          <p:cTn id="101" fill="hold">
                            <p:stCondLst>
                              <p:cond delay="1500"/>
                            </p:stCondLst>
                            <p:childTnLst>
                              <p:par>
                                <p:cTn id="102" presetID="22" presetClass="entr" presetSubtype="4"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down)">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right)">
                                      <p:cBhvr>
                                        <p:cTn id="109" dur="500"/>
                                        <p:tgtEl>
                                          <p:spTgt spid="42"/>
                                        </p:tgtEl>
                                      </p:cBhvr>
                                    </p:animEffect>
                                  </p:childTnLst>
                                </p:cTn>
                              </p:par>
                            </p:childTnLst>
                          </p:cTn>
                        </p:par>
                        <p:par>
                          <p:cTn id="110" fill="hold">
                            <p:stCondLst>
                              <p:cond delay="500"/>
                            </p:stCondLst>
                            <p:childTnLst>
                              <p:par>
                                <p:cTn id="111" presetID="16" presetClass="entr" presetSubtype="21" fill="hold" grpId="0" nodeType="after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barn(inVertical)">
                                      <p:cBhvr>
                                        <p:cTn id="113" dur="500"/>
                                        <p:tgtEl>
                                          <p:spTgt spid="33"/>
                                        </p:tgtEl>
                                      </p:cBhvr>
                                    </p:animEffect>
                                  </p:childTnLst>
                                </p:cTn>
                              </p:par>
                            </p:childTnLst>
                          </p:cTn>
                        </p:par>
                        <p:par>
                          <p:cTn id="114" fill="hold">
                            <p:stCondLst>
                              <p:cond delay="1000"/>
                            </p:stCondLst>
                            <p:childTnLst>
                              <p:par>
                                <p:cTn id="115" presetID="22" presetClass="entr" presetSubtype="4" fill="hold" grpId="0" nodeType="after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down)">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right)">
                                      <p:cBhvr>
                                        <p:cTn id="122" dur="500"/>
                                        <p:tgtEl>
                                          <p:spTgt spid="43"/>
                                        </p:tgtEl>
                                      </p:cBhvr>
                                    </p:animEffect>
                                  </p:childTnLst>
                                </p:cTn>
                              </p:par>
                            </p:childTnLst>
                          </p:cTn>
                        </p:par>
                        <p:par>
                          <p:cTn id="123" fill="hold">
                            <p:stCondLst>
                              <p:cond delay="500"/>
                            </p:stCondLst>
                            <p:childTnLst>
                              <p:par>
                                <p:cTn id="124" presetID="2" presetClass="entr" presetSubtype="4" fill="hold" grpId="0" nodeType="after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additive="base">
                                        <p:cTn id="126" dur="500" fill="hold"/>
                                        <p:tgtEl>
                                          <p:spTgt spid="44"/>
                                        </p:tgtEl>
                                        <p:attrNameLst>
                                          <p:attrName>ppt_x</p:attrName>
                                        </p:attrNameLst>
                                      </p:cBhvr>
                                      <p:tavLst>
                                        <p:tav tm="0">
                                          <p:val>
                                            <p:strVal val="#ppt_x"/>
                                          </p:val>
                                        </p:tav>
                                        <p:tav tm="100000">
                                          <p:val>
                                            <p:strVal val="#ppt_x"/>
                                          </p:val>
                                        </p:tav>
                                      </p:tavLst>
                                    </p:anim>
                                    <p:anim calcmode="lin" valueType="num">
                                      <p:cBhvr additive="base">
                                        <p:cTn id="127" dur="500" fill="hold"/>
                                        <p:tgtEl>
                                          <p:spTgt spid="44"/>
                                        </p:tgtEl>
                                        <p:attrNameLst>
                                          <p:attrName>ppt_y</p:attrName>
                                        </p:attrNameLst>
                                      </p:cBhvr>
                                      <p:tavLst>
                                        <p:tav tm="0">
                                          <p:val>
                                            <p:strVal val="1+#ppt_h/2"/>
                                          </p:val>
                                        </p:tav>
                                        <p:tav tm="100000">
                                          <p:val>
                                            <p:strVal val="#ppt_y"/>
                                          </p:val>
                                        </p:tav>
                                      </p:tavLst>
                                    </p:anim>
                                  </p:childTnLst>
                                </p:cTn>
                              </p:par>
                            </p:childTnLst>
                          </p:cTn>
                        </p:par>
                        <p:par>
                          <p:cTn id="128" fill="hold">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wipe(left)">
                                      <p:cBhvr>
                                        <p:cTn id="1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4" grpId="0"/>
      <p:bldP spid="25" grpId="0"/>
      <p:bldP spid="26" grpId="0" animBg="1"/>
      <p:bldP spid="27" grpId="0"/>
      <p:bldP spid="29" grpId="0" animBg="1"/>
      <p:bldP spid="30" grpId="0"/>
      <p:bldP spid="31" grpId="0"/>
      <p:bldP spid="33" grpId="0" animBg="1"/>
      <p:bldP spid="34" grpId="0"/>
      <p:bldP spid="3" grpId="0"/>
      <p:bldP spid="9" grpId="0" animBg="1"/>
      <p:bldP spid="44" grpId="0"/>
      <p:bldP spid="5"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9FDB43-A823-49DE-AFC0-DE0F485E7C33}"/>
              </a:ext>
            </a:extLst>
          </p:cNvPr>
          <p:cNvPicPr>
            <a:picLocks noGrp="1" noRot="1" noChangeAspect="1" noMove="1" noResize="1" noEditPoints="1" noAdjustHandles="1" noChangeArrowheads="1" noChangeShapeType="1" noCrop="1"/>
          </p:cNvPicPr>
          <p:nvPr/>
        </p:nvPicPr>
        <p:blipFill>
          <a:blip r:embed="rId2"/>
          <a:stretch>
            <a:fillRect/>
          </a:stretch>
        </p:blipFill>
        <p:spPr>
          <a:xfrm>
            <a:off x="273628" y="355595"/>
            <a:ext cx="4474012" cy="6211406"/>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 </a:t>
            </a:r>
            <a:r>
              <a:rPr lang="en-US" sz="3200" dirty="0">
                <a:latin typeface="+mn-lt"/>
              </a:rPr>
              <a:t>Cell 1</a:t>
            </a:r>
            <a:br>
              <a:rPr lang="en-US" sz="3200" b="1" dirty="0">
                <a:solidFill>
                  <a:srgbClr val="0070C0"/>
                </a:solidFill>
                <a:latin typeface="+mn-lt"/>
              </a:rPr>
            </a:br>
            <a:r>
              <a:rPr lang="en-US" sz="2800" dirty="0">
                <a:latin typeface="+mn-lt"/>
              </a:rPr>
              <a:t>deutsch_jozsa.ipynb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3014764" y="608233"/>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3206755" y="1264241"/>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1974137" y="1984754"/>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3751217" y="5880435"/>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1554704" y="6280264"/>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07CC67E-F46B-4749-94E7-65FDF56B5C22}"/>
              </a:ext>
            </a:extLst>
          </p:cNvPr>
          <p:cNvGrpSpPr/>
          <p:nvPr/>
        </p:nvGrpSpPr>
        <p:grpSpPr>
          <a:xfrm>
            <a:off x="1922636" y="3116590"/>
            <a:ext cx="1076632" cy="369332"/>
            <a:chOff x="2157212" y="5356391"/>
            <a:chExt cx="1076632" cy="369332"/>
          </a:xfrm>
        </p:grpSpPr>
        <p:sp>
          <p:nvSpPr>
            <p:cNvPr id="31" name="TextBox 30">
              <a:extLst>
                <a:ext uri="{FF2B5EF4-FFF2-40B4-BE49-F238E27FC236}">
                  <a16:creationId xmlns:a16="http://schemas.microsoft.com/office/drawing/2014/main" id="{93D918F0-68B0-4820-8788-9B42E7D28C8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22F6CD82-0CD6-4944-B92E-F5C7A6B6C9B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2FB1853-D094-4DED-8F80-07D853D9E339}"/>
              </a:ext>
            </a:extLst>
          </p:cNvPr>
          <p:cNvGrpSpPr/>
          <p:nvPr/>
        </p:nvGrpSpPr>
        <p:grpSpPr>
          <a:xfrm>
            <a:off x="1974137" y="3599902"/>
            <a:ext cx="1076632" cy="369332"/>
            <a:chOff x="2157212" y="5356391"/>
            <a:chExt cx="1076632" cy="369332"/>
          </a:xfrm>
        </p:grpSpPr>
        <p:sp>
          <p:nvSpPr>
            <p:cNvPr id="34" name="TextBox 33">
              <a:extLst>
                <a:ext uri="{FF2B5EF4-FFF2-40B4-BE49-F238E27FC236}">
                  <a16:creationId xmlns:a16="http://schemas.microsoft.com/office/drawing/2014/main" id="{4F82803B-29AB-4539-82EE-4D5AE15A6B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CFFD34C8-AF34-450C-869C-E7223FFBD1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6612488-FB7E-4E05-B8FB-C9C858977407}"/>
              </a:ext>
            </a:extLst>
          </p:cNvPr>
          <p:cNvGrpSpPr/>
          <p:nvPr/>
        </p:nvGrpSpPr>
        <p:grpSpPr>
          <a:xfrm>
            <a:off x="2085031" y="4059064"/>
            <a:ext cx="1076632" cy="369332"/>
            <a:chOff x="2157212" y="5356391"/>
            <a:chExt cx="1076632" cy="369332"/>
          </a:xfrm>
        </p:grpSpPr>
        <p:sp>
          <p:nvSpPr>
            <p:cNvPr id="37" name="TextBox 36">
              <a:extLst>
                <a:ext uri="{FF2B5EF4-FFF2-40B4-BE49-F238E27FC236}">
                  <a16:creationId xmlns:a16="http://schemas.microsoft.com/office/drawing/2014/main" id="{B15D422B-5BE2-40D6-999C-A7F8DB3D4FD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3EEB3FE3-B438-453F-A0BA-AA2388AD43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F9B091F-885E-4E85-8EFC-C0761CCAA7E7}"/>
              </a:ext>
            </a:extLst>
          </p:cNvPr>
          <p:cNvGrpSpPr/>
          <p:nvPr/>
        </p:nvGrpSpPr>
        <p:grpSpPr>
          <a:xfrm>
            <a:off x="1876989" y="2441086"/>
            <a:ext cx="1076632" cy="369332"/>
            <a:chOff x="2157212" y="5356391"/>
            <a:chExt cx="1076632" cy="369332"/>
          </a:xfrm>
        </p:grpSpPr>
        <p:sp>
          <p:nvSpPr>
            <p:cNvPr id="41" name="TextBox 40">
              <a:extLst>
                <a:ext uri="{FF2B5EF4-FFF2-40B4-BE49-F238E27FC236}">
                  <a16:creationId xmlns:a16="http://schemas.microsoft.com/office/drawing/2014/main" id="{1DA1AFCD-F03C-41C7-B3F3-3DBE095B61E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1F44678B-074E-4F07-9C4B-6F96A27737E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B043D587-B472-4901-8C84-D6ADFBDD75EF}"/>
              </a:ext>
            </a:extLst>
          </p:cNvPr>
          <p:cNvGrpSpPr/>
          <p:nvPr/>
        </p:nvGrpSpPr>
        <p:grpSpPr>
          <a:xfrm>
            <a:off x="1974137" y="4713288"/>
            <a:ext cx="1076632" cy="369332"/>
            <a:chOff x="2157212" y="5356391"/>
            <a:chExt cx="1076632" cy="369332"/>
          </a:xfrm>
        </p:grpSpPr>
        <p:sp>
          <p:nvSpPr>
            <p:cNvPr id="47" name="TextBox 46">
              <a:extLst>
                <a:ext uri="{FF2B5EF4-FFF2-40B4-BE49-F238E27FC236}">
                  <a16:creationId xmlns:a16="http://schemas.microsoft.com/office/drawing/2014/main" id="{E123DA6B-449A-4781-AFE9-4BF5C304785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7B8E5D4-C87E-4608-A94C-8B50542E327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5ED99189-77D8-5E3F-1A3C-72F3726B84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0485" y="2480915"/>
            <a:ext cx="1138883" cy="2443853"/>
          </a:xfrm>
          <a:prstGeom prst="rect">
            <a:avLst/>
          </a:prstGeom>
          <a:ln>
            <a:solidFill>
              <a:schemeClr val="tx1"/>
            </a:solidFill>
          </a:ln>
        </p:spPr>
      </p:pic>
      <p:sp>
        <p:nvSpPr>
          <p:cNvPr id="3" name="TextBox 2">
            <a:extLst>
              <a:ext uri="{FF2B5EF4-FFF2-40B4-BE49-F238E27FC236}">
                <a16:creationId xmlns:a16="http://schemas.microsoft.com/office/drawing/2014/main" id="{C7C04A6C-F5C5-D796-3583-F844885489EC}"/>
              </a:ext>
            </a:extLst>
          </p:cNvPr>
          <p:cNvSpPr txBox="1"/>
          <p:nvPr/>
        </p:nvSpPr>
        <p:spPr>
          <a:xfrm>
            <a:off x="5440814" y="1916261"/>
            <a:ext cx="3196865" cy="923330"/>
          </a:xfrm>
          <a:prstGeom prst="rect">
            <a:avLst/>
          </a:prstGeom>
          <a:noFill/>
        </p:spPr>
        <p:txBody>
          <a:bodyPr wrap="square" rtlCol="0">
            <a:spAutoFit/>
          </a:bodyPr>
          <a:lstStyle/>
          <a:p>
            <a:pPr algn="ctr"/>
            <a:r>
              <a:rPr lang="en-US" b="1" dirty="0">
                <a:solidFill>
                  <a:srgbClr val="00B050"/>
                </a:solidFill>
              </a:rPr>
              <a:t>Note</a:t>
            </a:r>
            <a:r>
              <a:rPr lang="en-US" dirty="0">
                <a:solidFill>
                  <a:srgbClr val="00B050"/>
                </a:solidFill>
              </a:rPr>
              <a:t>: This notebook does not use </a:t>
            </a:r>
            <a:r>
              <a:rPr lang="en-US" i="1" dirty="0">
                <a:solidFill>
                  <a:srgbClr val="00B050"/>
                </a:solidFill>
              </a:rPr>
              <a:t>any</a:t>
            </a:r>
            <a:r>
              <a:rPr lang="en-US" dirty="0">
                <a:solidFill>
                  <a:srgbClr val="00B050"/>
                </a:solidFill>
              </a:rPr>
              <a:t> Qiskit features. It uses only pure linear (matrix) algebra</a:t>
            </a:r>
          </a:p>
        </p:txBody>
      </p:sp>
    </p:spTree>
    <p:extLst>
      <p:ext uri="{BB962C8B-B14F-4D97-AF65-F5344CB8AC3E}">
        <p14:creationId xmlns:p14="http://schemas.microsoft.com/office/powerpoint/2010/main" val="19497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500"/>
                                        <p:tgtEl>
                                          <p:spTgt spid="6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righ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righ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right)">
                                      <p:cBhvr>
                                        <p:cTn id="27" dur="500"/>
                                        <p:tgtEl>
                                          <p:spTgt spid="71"/>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right)">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right)">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right)">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right)">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right)">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3B30AD-CF7A-B5C7-4DEB-D13259E1A0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810" y="5106954"/>
            <a:ext cx="3416147" cy="1295238"/>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a:t>
            </a:r>
            <a:r>
              <a:rPr lang="en-US" sz="3200" dirty="0">
                <a:latin typeface="+mn-lt"/>
              </a:rPr>
              <a:t>phase_kickback.ipynb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7" name="Picture 6">
            <a:extLst>
              <a:ext uri="{FF2B5EF4-FFF2-40B4-BE49-F238E27FC236}">
                <a16:creationId xmlns:a16="http://schemas.microsoft.com/office/drawing/2014/main" id="{9A292DE1-5DF9-E9C9-EDCB-DFB7F5F5AF14}"/>
              </a:ext>
            </a:extLst>
          </p:cNvPr>
          <p:cNvPicPr>
            <a:picLocks noChangeAspect="1"/>
          </p:cNvPicPr>
          <p:nvPr/>
        </p:nvPicPr>
        <p:blipFill>
          <a:blip r:embed="rId4"/>
          <a:stretch>
            <a:fillRect/>
          </a:stretch>
        </p:blipFill>
        <p:spPr>
          <a:xfrm>
            <a:off x="1533905" y="1502309"/>
            <a:ext cx="6076190" cy="2514286"/>
          </a:xfrm>
          <a:prstGeom prst="rect">
            <a:avLst/>
          </a:prstGeom>
          <a:ln>
            <a:solidFill>
              <a:schemeClr val="tx1"/>
            </a:solidFill>
          </a:ln>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3A21D974-77BA-C6F1-ED4A-29EFA05DCF26}"/>
              </a:ext>
            </a:extLst>
          </p:cNvPr>
          <p:cNvGrpSpPr/>
          <p:nvPr/>
        </p:nvGrpSpPr>
        <p:grpSpPr>
          <a:xfrm>
            <a:off x="7444637" y="1463284"/>
            <a:ext cx="1076632" cy="369332"/>
            <a:chOff x="4968362" y="2079211"/>
            <a:chExt cx="1076632" cy="369332"/>
          </a:xfrm>
        </p:grpSpPr>
        <p:cxnSp>
          <p:nvCxnSpPr>
            <p:cNvPr id="14" name="Straight Arrow Connector 13">
              <a:extLst>
                <a:ext uri="{FF2B5EF4-FFF2-40B4-BE49-F238E27FC236}">
                  <a16:creationId xmlns:a16="http://schemas.microsoft.com/office/drawing/2014/main" id="{788213D1-48A1-AFB3-7343-95ED43AED3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8CC026-F82B-436A-4151-474B68E724A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B0A77DC5-3473-3B58-D5B7-2723AAB6F00C}"/>
              </a:ext>
            </a:extLst>
          </p:cNvPr>
          <p:cNvGrpSpPr/>
          <p:nvPr/>
        </p:nvGrpSpPr>
        <p:grpSpPr>
          <a:xfrm>
            <a:off x="6025889" y="2199327"/>
            <a:ext cx="1076632" cy="369332"/>
            <a:chOff x="4704120" y="2356972"/>
            <a:chExt cx="1076632" cy="369332"/>
          </a:xfrm>
        </p:grpSpPr>
        <p:cxnSp>
          <p:nvCxnSpPr>
            <p:cNvPr id="17" name="Straight Arrow Connector 16">
              <a:extLst>
                <a:ext uri="{FF2B5EF4-FFF2-40B4-BE49-F238E27FC236}">
                  <a16:creationId xmlns:a16="http://schemas.microsoft.com/office/drawing/2014/main" id="{B0CCD1A1-1756-75F7-813E-37912C6028E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6C422F3-2699-D982-6F38-7DD13AAEA9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AE81782-3CEA-B031-D596-ECB717929BB0}"/>
              </a:ext>
            </a:extLst>
          </p:cNvPr>
          <p:cNvGrpSpPr/>
          <p:nvPr/>
        </p:nvGrpSpPr>
        <p:grpSpPr>
          <a:xfrm>
            <a:off x="4398541" y="2709266"/>
            <a:ext cx="1068643" cy="369332"/>
            <a:chOff x="3647644" y="4910075"/>
            <a:chExt cx="1068643" cy="369332"/>
          </a:xfrm>
        </p:grpSpPr>
        <p:sp>
          <p:nvSpPr>
            <p:cNvPr id="20" name="TextBox 19">
              <a:extLst>
                <a:ext uri="{FF2B5EF4-FFF2-40B4-BE49-F238E27FC236}">
                  <a16:creationId xmlns:a16="http://schemas.microsoft.com/office/drawing/2014/main" id="{24867F49-79BC-7104-AEF1-9136849521D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A3A5CEB4-91AE-1E85-FE72-1AFC569C446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03226C6E-F275-6619-956F-531AFE97340D}"/>
              </a:ext>
            </a:extLst>
          </p:cNvPr>
          <p:cNvGrpSpPr/>
          <p:nvPr/>
        </p:nvGrpSpPr>
        <p:grpSpPr>
          <a:xfrm>
            <a:off x="7052203" y="3207788"/>
            <a:ext cx="1064340" cy="369332"/>
            <a:chOff x="3647644" y="5421073"/>
            <a:chExt cx="1064340" cy="369332"/>
          </a:xfrm>
        </p:grpSpPr>
        <p:sp>
          <p:nvSpPr>
            <p:cNvPr id="23" name="TextBox 22">
              <a:extLst>
                <a:ext uri="{FF2B5EF4-FFF2-40B4-BE49-F238E27FC236}">
                  <a16:creationId xmlns:a16="http://schemas.microsoft.com/office/drawing/2014/main" id="{615A328D-F9E0-DE4A-3006-97C2BE85AD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D3D587B9-8361-1441-42B7-3F500716A49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A6FCF7F-14AA-7EB2-BA3B-F01A399B0E39}"/>
              </a:ext>
            </a:extLst>
          </p:cNvPr>
          <p:cNvGrpSpPr/>
          <p:nvPr/>
        </p:nvGrpSpPr>
        <p:grpSpPr>
          <a:xfrm>
            <a:off x="4569716" y="3697770"/>
            <a:ext cx="1068643" cy="369332"/>
            <a:chOff x="3647644" y="5359159"/>
            <a:chExt cx="1068643" cy="369332"/>
          </a:xfrm>
        </p:grpSpPr>
        <p:sp>
          <p:nvSpPr>
            <p:cNvPr id="26" name="TextBox 25">
              <a:extLst>
                <a:ext uri="{FF2B5EF4-FFF2-40B4-BE49-F238E27FC236}">
                  <a16:creationId xmlns:a16="http://schemas.microsoft.com/office/drawing/2014/main" id="{36B022E2-1875-A33A-FBC8-1D06C80B626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17012A6B-DC9B-6E75-A5EC-A626A800F16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05BE8140-A0E2-1392-34D8-1823A1BFB078}"/>
              </a:ext>
            </a:extLst>
          </p:cNvPr>
          <p:cNvSpPr/>
          <p:nvPr/>
        </p:nvSpPr>
        <p:spPr>
          <a:xfrm>
            <a:off x="3590144" y="5618570"/>
            <a:ext cx="112700" cy="23692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4B95AB-1DB8-4469-0BE5-99F13DB3C0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8811" y="4522821"/>
            <a:ext cx="2209438" cy="504762"/>
          </a:xfrm>
          <a:prstGeom prst="rect">
            <a:avLst/>
          </a:prstGeom>
        </p:spPr>
      </p:pic>
      <p:pic>
        <p:nvPicPr>
          <p:cNvPr id="12" name="Picture 11">
            <a:extLst>
              <a:ext uri="{FF2B5EF4-FFF2-40B4-BE49-F238E27FC236}">
                <a16:creationId xmlns:a16="http://schemas.microsoft.com/office/drawing/2014/main" id="{0554BE4D-3DB9-5A6F-43DE-CB714F6F329C}"/>
              </a:ext>
            </a:extLst>
          </p:cNvPr>
          <p:cNvPicPr>
            <a:picLocks noChangeAspect="1"/>
          </p:cNvPicPr>
          <p:nvPr/>
        </p:nvPicPr>
        <p:blipFill>
          <a:blip r:embed="rId6"/>
          <a:stretch>
            <a:fillRect/>
          </a:stretch>
        </p:blipFill>
        <p:spPr>
          <a:xfrm>
            <a:off x="4196045" y="4508536"/>
            <a:ext cx="4523809" cy="533333"/>
          </a:xfrm>
          <a:prstGeom prst="rect">
            <a:avLst/>
          </a:prstGeom>
        </p:spPr>
      </p:pic>
      <p:pic>
        <p:nvPicPr>
          <p:cNvPr id="32" name="Picture 31">
            <a:extLst>
              <a:ext uri="{FF2B5EF4-FFF2-40B4-BE49-F238E27FC236}">
                <a16:creationId xmlns:a16="http://schemas.microsoft.com/office/drawing/2014/main" id="{7D9DADB5-7A25-5E84-753A-2D025D531468}"/>
              </a:ext>
            </a:extLst>
          </p:cNvPr>
          <p:cNvPicPr>
            <a:picLocks noChangeAspect="1"/>
          </p:cNvPicPr>
          <p:nvPr/>
        </p:nvPicPr>
        <p:blipFill>
          <a:blip r:embed="rId7"/>
          <a:stretch>
            <a:fillRect/>
          </a:stretch>
        </p:blipFill>
        <p:spPr>
          <a:xfrm>
            <a:off x="4196045" y="5106954"/>
            <a:ext cx="3504762" cy="1333333"/>
          </a:xfrm>
          <a:prstGeom prst="rect">
            <a:avLst/>
          </a:prstGeom>
        </p:spPr>
      </p:pic>
      <p:sp>
        <p:nvSpPr>
          <p:cNvPr id="33" name="Rectangle 32">
            <a:extLst>
              <a:ext uri="{FF2B5EF4-FFF2-40B4-BE49-F238E27FC236}">
                <a16:creationId xmlns:a16="http://schemas.microsoft.com/office/drawing/2014/main" id="{9241014D-0FB7-559D-3900-89955AD81B5F}"/>
              </a:ext>
            </a:extLst>
          </p:cNvPr>
          <p:cNvSpPr/>
          <p:nvPr/>
        </p:nvSpPr>
        <p:spPr>
          <a:xfrm>
            <a:off x="7430300" y="5618645"/>
            <a:ext cx="112700" cy="23692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9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right)">
                                      <p:cBhvr>
                                        <p:cTn id="24" dur="500"/>
                                        <p:tgtEl>
                                          <p:spTgt spid="1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ppt_x"/>
                                          </p:val>
                                        </p:tav>
                                        <p:tav tm="100000">
                                          <p:val>
                                            <p:strVal val="#ppt_x"/>
                                          </p:val>
                                        </p:tav>
                                      </p:tavLst>
                                    </p:anim>
                                    <p:anim calcmode="lin" valueType="num">
                                      <p:cBhvr additive="base">
                                        <p:cTn id="3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right)">
                                      <p:cBhvr>
                                        <p:cTn id="47" dur="500"/>
                                        <p:tgtEl>
                                          <p:spTgt spid="25"/>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up)">
                                      <p:cBhvr>
                                        <p:cTn id="51" dur="500"/>
                                        <p:tgtEl>
                                          <p:spTgt spid="32"/>
                                        </p:tgtEl>
                                      </p:cBhvr>
                                    </p:animEffect>
                                  </p:childTnLst>
                                </p:cTn>
                              </p:par>
                            </p:childTnLst>
                          </p:cTn>
                        </p:par>
                        <p:par>
                          <p:cTn id="52" fill="hold">
                            <p:stCondLst>
                              <p:cond delay="1000"/>
                            </p:stCondLst>
                            <p:childTnLst>
                              <p:par>
                                <p:cTn id="53" presetID="2" presetClass="entr" presetSubtype="4"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E96FE0-7D85-445B-B2FC-9E5D411088E3}"/>
              </a:ext>
            </a:extLst>
          </p:cNvPr>
          <p:cNvPicPr>
            <a:picLocks noChangeAspect="1"/>
          </p:cNvPicPr>
          <p:nvPr/>
        </p:nvPicPr>
        <p:blipFill>
          <a:blip r:embed="rId2"/>
          <a:stretch>
            <a:fillRect/>
          </a:stretch>
        </p:blipFill>
        <p:spPr>
          <a:xfrm>
            <a:off x="5452687" y="1501333"/>
            <a:ext cx="3062663" cy="5037580"/>
          </a:xfrm>
          <a:prstGeom prst="rect">
            <a:avLst/>
          </a:prstGeom>
          <a:ln>
            <a:solidFill>
              <a:schemeClr val="tx1"/>
            </a:solidFill>
          </a:ln>
        </p:spPr>
      </p:pic>
      <p:pic>
        <p:nvPicPr>
          <p:cNvPr id="11" name="Picture 10">
            <a:extLst>
              <a:ext uri="{FF2B5EF4-FFF2-40B4-BE49-F238E27FC236}">
                <a16:creationId xmlns:a16="http://schemas.microsoft.com/office/drawing/2014/main" id="{AE9FDB43-A823-49DE-AFC0-DE0F485E7C33}"/>
              </a:ext>
            </a:extLst>
          </p:cNvPr>
          <p:cNvPicPr>
            <a:picLocks noChangeAspect="1"/>
          </p:cNvPicPr>
          <p:nvPr/>
        </p:nvPicPr>
        <p:blipFill>
          <a:blip r:embed="rId3"/>
          <a:stretch>
            <a:fillRect/>
          </a:stretch>
        </p:blipFill>
        <p:spPr>
          <a:xfrm>
            <a:off x="273628" y="355595"/>
            <a:ext cx="4474012" cy="6211406"/>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Cells 1-4</a:t>
            </a:r>
            <a:br>
              <a:rPr lang="en-US" sz="3200" b="1" dirty="0">
                <a:solidFill>
                  <a:srgbClr val="0070C0"/>
                </a:solidFill>
                <a:latin typeface="+mn-lt"/>
              </a:rPr>
            </a:br>
            <a:r>
              <a:rPr lang="en-US" sz="2800" dirty="0">
                <a:latin typeface="+mn-lt"/>
              </a:rPr>
              <a:t>deutsch_Jozsa.ipynb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6050267" y="2418601"/>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6050267" y="369770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6050267" y="4976813"/>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6050267" y="6269960"/>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251B517B-A647-D85F-3BE7-A5AC162D2A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0892" y="3129819"/>
            <a:ext cx="1165061" cy="2216326"/>
          </a:xfrm>
          <a:prstGeom prst="rect">
            <a:avLst/>
          </a:prstGeom>
          <a:ln>
            <a:solidFill>
              <a:schemeClr val="tx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86CC9F6-5FB3-B13E-1FB6-F446E0D93110}"/>
              </a:ext>
            </a:extLst>
          </p:cNvPr>
          <p:cNvSpPr/>
          <p:nvPr/>
        </p:nvSpPr>
        <p:spPr>
          <a:xfrm>
            <a:off x="5403954" y="5666282"/>
            <a:ext cx="374754" cy="389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10EAC26B-0E8C-DDC1-209C-1836836D55EB}"/>
              </a:ext>
            </a:extLst>
          </p:cNvPr>
          <p:cNvCxnSpPr>
            <a:stCxn id="5" idx="3"/>
            <a:endCxn id="6" idx="1"/>
          </p:cNvCxnSpPr>
          <p:nvPr/>
        </p:nvCxnSpPr>
        <p:spPr>
          <a:xfrm>
            <a:off x="4405953" y="4237982"/>
            <a:ext cx="998001" cy="1623172"/>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89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right)">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right)">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right)">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500"/>
                                        <p:tgtEl>
                                          <p:spTgt spid="5"/>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right)">
                                      <p:cBhvr>
                                        <p:cTn id="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825625"/>
                <a:ext cx="7886700" cy="4596946"/>
              </a:xfrm>
            </p:spPr>
            <p:txBody>
              <a:bodyPr>
                <a:noAutofit/>
              </a:bodyPr>
              <a:lstStyle/>
              <a:p>
                <a:pPr>
                  <a:spcBef>
                    <a:spcPts val="0"/>
                  </a:spcBef>
                  <a:spcAft>
                    <a:spcPts val="1200"/>
                  </a:spcAft>
                </a:pPr>
                <a:r>
                  <a:rPr lang="en-US" sz="2400" dirty="0"/>
                  <a:t>On a quantum computer, we can answer the question of whether the hidden function is </a:t>
                </a:r>
                <a:r>
                  <a:rPr lang="en-US" sz="2400" b="1" dirty="0">
                    <a:solidFill>
                      <a:srgbClr val="00B050"/>
                    </a:solidFill>
                  </a:rPr>
                  <a:t>balanced</a:t>
                </a:r>
                <a:r>
                  <a:rPr lang="en-US" sz="2400" dirty="0"/>
                  <a:t> or </a:t>
                </a:r>
                <a:r>
                  <a:rPr lang="en-US" sz="2400" b="1" dirty="0">
                    <a:solidFill>
                      <a:srgbClr val="0070C0"/>
                    </a:solidFill>
                  </a:rPr>
                  <a:t>constant</a:t>
                </a:r>
                <a:r>
                  <a:rPr lang="en-US" sz="2400" dirty="0"/>
                  <a:t> </a:t>
                </a:r>
                <a:r>
                  <a:rPr lang="en-US" sz="2400" b="1" dirty="0">
                    <a:solidFill>
                      <a:srgbClr val="FF0000"/>
                    </a:solidFill>
                  </a:rPr>
                  <a:t>in just </a:t>
                </a:r>
                <a:r>
                  <a:rPr lang="en-US" sz="2400" b="1" u="sng" dirty="0">
                    <a:solidFill>
                      <a:srgbClr val="FF0000"/>
                    </a:solidFill>
                  </a:rPr>
                  <a:t>one</a:t>
                </a:r>
                <a:r>
                  <a:rPr lang="en-US" sz="2400" b="1" dirty="0">
                    <a:solidFill>
                      <a:srgbClr val="FF0000"/>
                    </a:solidFill>
                  </a:rPr>
                  <a:t> step</a:t>
                </a:r>
                <a:r>
                  <a:rPr lang="en-US" sz="2400" dirty="0">
                    <a:solidFill>
                      <a:srgbClr val="7030A0"/>
                    </a:solidFill>
                  </a:rPr>
                  <a:t> </a:t>
                </a:r>
                <a:r>
                  <a:rPr lang="en-US" sz="2400" dirty="0"/>
                  <a:t>– </a:t>
                </a:r>
                <a:r>
                  <a:rPr lang="en-US" sz="2400" i="1" dirty="0"/>
                  <a:t>no matter the number of input qubits!</a:t>
                </a:r>
                <a:endParaRPr lang="en-US" sz="2400" b="1" i="1" dirty="0"/>
              </a:p>
              <a:p>
                <a:pPr>
                  <a:spcBef>
                    <a:spcPts val="0"/>
                  </a:spcBef>
                  <a:spcAft>
                    <a:spcPts val="1200"/>
                  </a:spcAft>
                </a:pPr>
                <a:r>
                  <a:rPr lang="en-US" sz="2400" dirty="0"/>
                  <a:t>This is </a:t>
                </a:r>
                <a:r>
                  <a:rPr lang="en-US" sz="2400" b="1" u="sng" dirty="0"/>
                  <a:t>exponential</a:t>
                </a:r>
                <a:r>
                  <a:rPr lang="en-US" sz="2400" dirty="0"/>
                  <a:t> speed-up over the provably optimal classical algorithm which requires (on average)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𝑛</m:t>
                        </m:r>
                        <m:r>
                          <a:rPr lang="en-US" sz="2400" b="0" i="1" smtClean="0">
                            <a:latin typeface="Cambria Math" panose="02040503050406030204" pitchFamily="18" charset="0"/>
                          </a:rPr>
                          <m:t>−1</m:t>
                        </m:r>
                      </m:sup>
                    </m:sSup>
                    <m:r>
                      <a:rPr lang="en-US" sz="2400" b="0" i="1" smtClean="0">
                        <a:latin typeface="Cambria Math" panose="02040503050406030204" pitchFamily="18" charset="0"/>
                      </a:rPr>
                      <m:t>+1</m:t>
                    </m:r>
                  </m:oMath>
                </a14:m>
                <a:r>
                  <a:rPr lang="en-US" sz="2400" dirty="0"/>
                  <a:t> steps for a function with </a:t>
                </a:r>
                <a14:m>
                  <m:oMath xmlns:m="http://schemas.openxmlformats.org/officeDocument/2006/math">
                    <m:r>
                      <a:rPr lang="en-US" sz="2400" i="1" dirty="0" smtClean="0">
                        <a:latin typeface="Cambria Math" panose="02040503050406030204" pitchFamily="18" charset="0"/>
                      </a:rPr>
                      <m:t>𝑛</m:t>
                    </m:r>
                  </m:oMath>
                </a14:m>
                <a:r>
                  <a:rPr lang="en-US" sz="2400" dirty="0"/>
                  <a:t> inputs</a:t>
                </a:r>
              </a:p>
              <a:p>
                <a:pPr>
                  <a:spcBef>
                    <a:spcPts val="0"/>
                  </a:spcBef>
                  <a:spcAft>
                    <a:spcPts val="1200"/>
                  </a:spcAft>
                </a:pPr>
                <a:r>
                  <a:rPr lang="en-US" sz="2400" dirty="0"/>
                  <a:t>This is an admittedly contrived problem, but it shows the potential for a quantum computer to outperform classical algorithms that were </a:t>
                </a:r>
                <a:r>
                  <a:rPr lang="en-US" sz="2400" i="1" dirty="0"/>
                  <a:t>thought</a:t>
                </a:r>
                <a:r>
                  <a:rPr lang="en-US" sz="2400" dirty="0"/>
                  <a:t> to be "optimal"</a:t>
                </a:r>
              </a:p>
              <a:p>
                <a:pPr>
                  <a:spcBef>
                    <a:spcPts val="0"/>
                  </a:spcBef>
                  <a:spcAft>
                    <a:spcPts val="1200"/>
                  </a:spcAft>
                </a:pPr>
                <a:r>
                  <a:rPr lang="en-US" sz="2400" dirty="0"/>
                  <a:t>It is also noteworthy that to learn the fundamentals of quantum computing, you only need to know a little </a:t>
                </a:r>
                <a:r>
                  <a:rPr lang="en-US" sz="2400" b="1" dirty="0">
                    <a:solidFill>
                      <a:srgbClr val="0070C0"/>
                    </a:solidFill>
                  </a:rPr>
                  <a:t>Python</a:t>
                </a:r>
                <a:r>
                  <a:rPr lang="en-US" sz="2400" dirty="0"/>
                  <a:t> and appreciate </a:t>
                </a:r>
                <a:r>
                  <a:rPr lang="en-US" sz="2400" b="1" dirty="0">
                    <a:solidFill>
                      <a:srgbClr val="7030A0"/>
                    </a:solidFill>
                  </a:rPr>
                  <a:t>complex numbers</a:t>
                </a:r>
                <a:r>
                  <a:rPr lang="en-US" sz="2400" dirty="0"/>
                  <a:t> and </a:t>
                </a:r>
                <a:r>
                  <a:rPr lang="en-US" sz="2400" b="1" dirty="0"/>
                  <a:t>matrix algebra</a:t>
                </a:r>
              </a:p>
              <a:p>
                <a:pPr>
                  <a:spcBef>
                    <a:spcPts val="0"/>
                  </a:spcBef>
                  <a:spcAft>
                    <a:spcPts val="1200"/>
                  </a:spcAft>
                </a:pPr>
                <a:endParaRPr lang="en-US" sz="2000" dirty="0"/>
              </a:p>
              <a:p>
                <a:pPr>
                  <a:spcBef>
                    <a:spcPts val="0"/>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825625"/>
                <a:ext cx="7886700" cy="4596946"/>
              </a:xfrm>
              <a:blipFill>
                <a:blip r:embed="rId3"/>
                <a:stretch>
                  <a:fillRect l="-1005" t="-1854" r="-850" b="-7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sp>
        <p:nvSpPr>
          <p:cNvPr id="7" name="Title 1">
            <a:extLst>
              <a:ext uri="{FF2B5EF4-FFF2-40B4-BE49-F238E27FC236}">
                <a16:creationId xmlns:a16="http://schemas.microsoft.com/office/drawing/2014/main" id="{4770823F-9ED9-4FF5-B8D1-C517ABABB15A}"/>
              </a:ext>
            </a:extLst>
          </p:cNvPr>
          <p:cNvSpPr>
            <a:spLocks noGrp="1"/>
          </p:cNvSpPr>
          <p:nvPr>
            <p:ph type="title"/>
          </p:nvPr>
        </p:nvSpPr>
        <p:spPr>
          <a:xfrm>
            <a:off x="628650" y="365126"/>
            <a:ext cx="7886700" cy="1103455"/>
          </a:xfrm>
        </p:spPr>
        <p:txBody>
          <a:bodyPr>
            <a:noAutofit/>
          </a:bodyPr>
          <a:lstStyle/>
          <a:p>
            <a:pPr algn="ctr"/>
            <a:r>
              <a:rPr lang="en-US" sz="3200" dirty="0">
                <a:latin typeface="+mn-lt"/>
              </a:rPr>
              <a:t>The Deutsch-Jozsa Oracle</a:t>
            </a:r>
          </a:p>
        </p:txBody>
      </p:sp>
    </p:spTree>
    <p:extLst>
      <p:ext uri="{BB962C8B-B14F-4D97-AF65-F5344CB8AC3E}">
        <p14:creationId xmlns:p14="http://schemas.microsoft.com/office/powerpoint/2010/main" val="1257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Deutsch-Jozsa Oracle</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8" name="Picture 7">
            <a:extLst>
              <a:ext uri="{FF2B5EF4-FFF2-40B4-BE49-F238E27FC236}">
                <a16:creationId xmlns:a16="http://schemas.microsoft.com/office/drawing/2014/main" id="{7103F0E7-6B9A-489C-9AF2-D1C3A297DD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813" y="2173261"/>
            <a:ext cx="7830866" cy="4146424"/>
          </a:xfrm>
          <a:prstGeom prst="rect">
            <a:avLst/>
          </a:prstGeom>
          <a:ln>
            <a:solidFill>
              <a:schemeClr val="tx1"/>
            </a:solidFill>
          </a:ln>
        </p:spPr>
      </p:pic>
      <p:sp>
        <p:nvSpPr>
          <p:cNvPr id="9" name="TextBox 8">
            <a:extLst>
              <a:ext uri="{FF2B5EF4-FFF2-40B4-BE49-F238E27FC236}">
                <a16:creationId xmlns:a16="http://schemas.microsoft.com/office/drawing/2014/main" id="{55959CCD-EF68-472C-AA55-DAA5F3F0E53D}"/>
              </a:ext>
            </a:extLst>
          </p:cNvPr>
          <p:cNvSpPr txBox="1"/>
          <p:nvPr/>
        </p:nvSpPr>
        <p:spPr>
          <a:xfrm>
            <a:off x="1043449" y="1468581"/>
            <a:ext cx="7057103" cy="369332"/>
          </a:xfrm>
          <a:prstGeom prst="rect">
            <a:avLst/>
          </a:prstGeom>
          <a:noFill/>
        </p:spPr>
        <p:txBody>
          <a:bodyPr wrap="square" rtlCol="0">
            <a:spAutoFit/>
          </a:bodyPr>
          <a:lstStyle/>
          <a:p>
            <a:pPr algn="ctr"/>
            <a:r>
              <a:rPr lang="sv-SE" dirty="0">
                <a:hlinkClick r:id="rId4"/>
              </a:rPr>
              <a:t>IBM Qiskit Textbook (Retired): Deutsch-Jozsa Algorithm</a:t>
            </a:r>
            <a:r>
              <a:rPr lang="en-US" dirty="0"/>
              <a:t> </a:t>
            </a:r>
          </a:p>
        </p:txBody>
      </p:sp>
    </p:spTree>
    <p:extLst>
      <p:ext uri="{BB962C8B-B14F-4D97-AF65-F5344CB8AC3E}">
        <p14:creationId xmlns:p14="http://schemas.microsoft.com/office/powerpoint/2010/main" val="2555439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3DB60F3A-88F7-0292-7AFE-C8E02983A473}"/>
              </a:ext>
            </a:extLst>
          </p:cNvPr>
          <p:cNvPicPr>
            <a:picLocks noChangeAspect="1"/>
          </p:cNvPicPr>
          <p:nvPr/>
        </p:nvPicPr>
        <p:blipFill>
          <a:blip r:embed="rId3"/>
          <a:stretch>
            <a:fillRect/>
          </a:stretch>
        </p:blipFill>
        <p:spPr>
          <a:xfrm>
            <a:off x="1619649" y="1663628"/>
            <a:ext cx="5208371" cy="1202932"/>
          </a:xfrm>
          <a:prstGeom prst="rect">
            <a:avLst/>
          </a:prstGeom>
        </p:spPr>
      </p:pic>
      <p:sp>
        <p:nvSpPr>
          <p:cNvPr id="9" name="TextBox 8">
            <a:extLst>
              <a:ext uri="{FF2B5EF4-FFF2-40B4-BE49-F238E27FC236}">
                <a16:creationId xmlns:a16="http://schemas.microsoft.com/office/drawing/2014/main" id="{373F5F9F-86FA-9057-AF22-F6B4E275D324}"/>
              </a:ext>
            </a:extLst>
          </p:cNvPr>
          <p:cNvSpPr txBox="1"/>
          <p:nvPr/>
        </p:nvSpPr>
        <p:spPr>
          <a:xfrm>
            <a:off x="3440243" y="1478962"/>
            <a:ext cx="2263514" cy="369332"/>
          </a:xfrm>
          <a:prstGeom prst="rect">
            <a:avLst/>
          </a:prstGeom>
          <a:noFill/>
        </p:spPr>
        <p:txBody>
          <a:bodyPr wrap="square" rtlCol="0">
            <a:spAutoFit/>
          </a:bodyPr>
          <a:lstStyle/>
          <a:p>
            <a:pPr algn="ctr"/>
            <a:r>
              <a:rPr lang="en-US" dirty="0">
                <a:solidFill>
                  <a:srgbClr val="7030A0"/>
                </a:solidFill>
              </a:rPr>
              <a:t>Finding the Winner </a:t>
            </a:r>
          </a:p>
        </p:txBody>
      </p:sp>
      <p:sp>
        <p:nvSpPr>
          <p:cNvPr id="10" name="TextBox 9">
            <a:extLst>
              <a:ext uri="{FF2B5EF4-FFF2-40B4-BE49-F238E27FC236}">
                <a16:creationId xmlns:a16="http://schemas.microsoft.com/office/drawing/2014/main" id="{B9C8F869-4DBD-3473-D975-FFEEB5A3492D}"/>
              </a:ext>
            </a:extLst>
          </p:cNvPr>
          <p:cNvSpPr txBox="1"/>
          <p:nvPr/>
        </p:nvSpPr>
        <p:spPr>
          <a:xfrm>
            <a:off x="6857288" y="1941928"/>
            <a:ext cx="1814521" cy="646331"/>
          </a:xfrm>
          <a:prstGeom prst="rect">
            <a:avLst/>
          </a:prstGeom>
          <a:noFill/>
        </p:spPr>
        <p:txBody>
          <a:bodyPr wrap="square" rtlCol="0">
            <a:spAutoFit/>
          </a:bodyPr>
          <a:lstStyle/>
          <a:p>
            <a:r>
              <a:rPr lang="en-US" dirty="0">
                <a:solidFill>
                  <a:srgbClr val="7030A0"/>
                </a:solidFill>
              </a:rPr>
              <a:t>Avg. Case = N / 2</a:t>
            </a:r>
          </a:p>
          <a:p>
            <a:r>
              <a:rPr lang="en-US" dirty="0">
                <a:solidFill>
                  <a:srgbClr val="7030A0"/>
                </a:solidFill>
              </a:rPr>
              <a:t>Worst Case = N</a:t>
            </a:r>
          </a:p>
        </p:txBody>
      </p:sp>
      <p:grpSp>
        <p:nvGrpSpPr>
          <p:cNvPr id="17" name="Group 16">
            <a:extLst>
              <a:ext uri="{FF2B5EF4-FFF2-40B4-BE49-F238E27FC236}">
                <a16:creationId xmlns:a16="http://schemas.microsoft.com/office/drawing/2014/main" id="{75980724-684C-018A-9C7D-8220D79C70AA}"/>
              </a:ext>
            </a:extLst>
          </p:cNvPr>
          <p:cNvGrpSpPr/>
          <p:nvPr/>
        </p:nvGrpSpPr>
        <p:grpSpPr>
          <a:xfrm>
            <a:off x="2099906" y="3027762"/>
            <a:ext cx="4247855" cy="371429"/>
            <a:chOff x="2210095" y="3058620"/>
            <a:chExt cx="4247855" cy="371429"/>
          </a:xfrm>
        </p:grpSpPr>
        <p:pic>
          <p:nvPicPr>
            <p:cNvPr id="13" name="Picture 12">
              <a:extLst>
                <a:ext uri="{FF2B5EF4-FFF2-40B4-BE49-F238E27FC236}">
                  <a16:creationId xmlns:a16="http://schemas.microsoft.com/office/drawing/2014/main" id="{0F9AE17D-8DED-D3E5-5C7F-DD25EA3BDF98}"/>
                </a:ext>
              </a:extLst>
            </p:cNvPr>
            <p:cNvPicPr>
              <a:picLocks noChangeAspect="1"/>
            </p:cNvPicPr>
            <p:nvPr/>
          </p:nvPicPr>
          <p:blipFill>
            <a:blip r:embed="rId4"/>
            <a:stretch>
              <a:fillRect/>
            </a:stretch>
          </p:blipFill>
          <p:spPr>
            <a:xfrm>
              <a:off x="2210095" y="3058620"/>
              <a:ext cx="2361905" cy="371429"/>
            </a:xfrm>
            <a:prstGeom prst="rect">
              <a:avLst/>
            </a:prstGeom>
          </p:spPr>
        </p:pic>
        <p:pic>
          <p:nvPicPr>
            <p:cNvPr id="15" name="Picture 14">
              <a:extLst>
                <a:ext uri="{FF2B5EF4-FFF2-40B4-BE49-F238E27FC236}">
                  <a16:creationId xmlns:a16="http://schemas.microsoft.com/office/drawing/2014/main" id="{E9740994-09FF-AA5F-AD7D-AC6F7A9990E4}"/>
                </a:ext>
              </a:extLst>
            </p:cNvPr>
            <p:cNvPicPr>
              <a:picLocks noChangeAspect="1"/>
            </p:cNvPicPr>
            <p:nvPr/>
          </p:nvPicPr>
          <p:blipFill>
            <a:blip r:embed="rId5"/>
            <a:stretch>
              <a:fillRect/>
            </a:stretch>
          </p:blipFill>
          <p:spPr>
            <a:xfrm>
              <a:off x="5391283" y="3063382"/>
              <a:ext cx="1066667" cy="361905"/>
            </a:xfrm>
            <a:prstGeom prst="rect">
              <a:avLst/>
            </a:prstGeom>
          </p:spPr>
        </p:pic>
        <p:sp>
          <p:nvSpPr>
            <p:cNvPr id="16" name="TextBox 15">
              <a:extLst>
                <a:ext uri="{FF2B5EF4-FFF2-40B4-BE49-F238E27FC236}">
                  <a16:creationId xmlns:a16="http://schemas.microsoft.com/office/drawing/2014/main" id="{4ECD5ACA-AE2F-124C-452E-1E37EF4AECFE}"/>
                </a:ext>
              </a:extLst>
            </p:cNvPr>
            <p:cNvSpPr txBox="1"/>
            <p:nvPr/>
          </p:nvSpPr>
          <p:spPr>
            <a:xfrm>
              <a:off x="4539431" y="3059668"/>
              <a:ext cx="884420" cy="369332"/>
            </a:xfrm>
            <a:prstGeom prst="rect">
              <a:avLst/>
            </a:prstGeom>
            <a:noFill/>
          </p:spPr>
          <p:txBody>
            <a:bodyPr wrap="square" rtlCol="0">
              <a:spAutoFit/>
            </a:bodyPr>
            <a:lstStyle/>
            <a:p>
              <a:pPr algn="ctr"/>
              <a:r>
                <a:rPr lang="en-US" dirty="0"/>
                <a:t>map to</a:t>
              </a:r>
            </a:p>
          </p:txBody>
        </p:sp>
      </p:grpSp>
      <p:pic>
        <p:nvPicPr>
          <p:cNvPr id="19" name="Picture 18">
            <a:extLst>
              <a:ext uri="{FF2B5EF4-FFF2-40B4-BE49-F238E27FC236}">
                <a16:creationId xmlns:a16="http://schemas.microsoft.com/office/drawing/2014/main" id="{5DCDFA8C-E07F-FEF7-97D6-B99A16714C08}"/>
              </a:ext>
            </a:extLst>
          </p:cNvPr>
          <p:cNvPicPr>
            <a:picLocks noChangeAspect="1"/>
          </p:cNvPicPr>
          <p:nvPr/>
        </p:nvPicPr>
        <p:blipFill>
          <a:blip r:embed="rId6"/>
          <a:stretch>
            <a:fillRect/>
          </a:stretch>
        </p:blipFill>
        <p:spPr>
          <a:xfrm>
            <a:off x="668176" y="4613056"/>
            <a:ext cx="2627124" cy="818540"/>
          </a:xfrm>
          <a:prstGeom prst="rect">
            <a:avLst/>
          </a:prstGeom>
        </p:spPr>
      </p:pic>
      <p:pic>
        <p:nvPicPr>
          <p:cNvPr id="21" name="Picture 20">
            <a:extLst>
              <a:ext uri="{FF2B5EF4-FFF2-40B4-BE49-F238E27FC236}">
                <a16:creationId xmlns:a16="http://schemas.microsoft.com/office/drawing/2014/main" id="{6EB391F0-5B80-3F10-DFF5-D3F9F292BD4F}"/>
              </a:ext>
            </a:extLst>
          </p:cNvPr>
          <p:cNvPicPr>
            <a:picLocks noChangeAspect="1"/>
          </p:cNvPicPr>
          <p:nvPr/>
        </p:nvPicPr>
        <p:blipFill>
          <a:blip r:embed="rId7"/>
          <a:stretch>
            <a:fillRect/>
          </a:stretch>
        </p:blipFill>
        <p:spPr>
          <a:xfrm>
            <a:off x="3655867" y="3688302"/>
            <a:ext cx="4819957" cy="2668049"/>
          </a:xfrm>
          <a:prstGeom prst="rect">
            <a:avLst/>
          </a:prstGeom>
        </p:spPr>
      </p:pic>
      <p:sp>
        <p:nvSpPr>
          <p:cNvPr id="23" name="TextBox 22">
            <a:extLst>
              <a:ext uri="{FF2B5EF4-FFF2-40B4-BE49-F238E27FC236}">
                <a16:creationId xmlns:a16="http://schemas.microsoft.com/office/drawing/2014/main" id="{4416FF10-9178-3EE5-BB88-29A8B5BC11F6}"/>
              </a:ext>
            </a:extLst>
          </p:cNvPr>
          <p:cNvSpPr txBox="1"/>
          <p:nvPr/>
        </p:nvSpPr>
        <p:spPr>
          <a:xfrm>
            <a:off x="349942" y="2921088"/>
            <a:ext cx="1431730" cy="584775"/>
          </a:xfrm>
          <a:prstGeom prst="rect">
            <a:avLst/>
          </a:prstGeom>
          <a:noFill/>
        </p:spPr>
        <p:txBody>
          <a:bodyPr wrap="square" rtlCol="0">
            <a:spAutoFit/>
          </a:bodyPr>
          <a:lstStyle/>
          <a:p>
            <a:pPr algn="ctr"/>
            <a:r>
              <a:rPr lang="en-US" dirty="0">
                <a:solidFill>
                  <a:srgbClr val="7030A0"/>
                </a:solidFill>
              </a:rPr>
              <a:t>if </a:t>
            </a:r>
            <a:r>
              <a:rPr lang="en-US" b="1" dirty="0">
                <a:solidFill>
                  <a:srgbClr val="7030A0"/>
                </a:solidFill>
              </a:rPr>
              <a:t>N = 3</a:t>
            </a:r>
          </a:p>
          <a:p>
            <a:pPr algn="ctr"/>
            <a:r>
              <a:rPr lang="en-US" sz="1400" dirty="0">
                <a:solidFill>
                  <a:srgbClr val="7030A0"/>
                </a:solidFill>
              </a:rPr>
              <a:t>(number of slots)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6A659E9-87A6-AD79-ED88-8368A73E0678}"/>
                  </a:ext>
                </a:extLst>
              </p:cNvPr>
              <p:cNvSpPr txBox="1"/>
              <p:nvPr/>
            </p:nvSpPr>
            <p:spPr>
              <a:xfrm>
                <a:off x="7780082" y="5634246"/>
                <a:ext cx="741326" cy="369332"/>
              </a:xfrm>
              <a:prstGeom prst="rect">
                <a:avLst/>
              </a:prstGeom>
              <a:noFill/>
            </p:spPr>
            <p:txBody>
              <a:bodyPr wrap="square" rtlCol="0">
                <a:spAutoFit/>
              </a:bodyPr>
              <a:lstStyle/>
              <a:p>
                <a:pPr algn="ctr"/>
                <a:r>
                  <a:rPr lang="en-US" b="1" dirty="0">
                    <a:solidFill>
                      <a:srgbClr val="7030A0"/>
                    </a:solidFill>
                  </a:rPr>
                  <a:t>=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𝟓</m:t>
                        </m:r>
                      </m:e>
                      <m:sub>
                        <m:r>
                          <a:rPr lang="en-US" b="1" i="1" dirty="0" smtClean="0">
                            <a:solidFill>
                              <a:srgbClr val="7030A0"/>
                            </a:solidFill>
                            <a:latin typeface="Cambria Math" panose="02040503050406030204" pitchFamily="18" charset="0"/>
                          </a:rPr>
                          <m:t>𝟏𝟎</m:t>
                        </m:r>
                      </m:sub>
                    </m:sSub>
                  </m:oMath>
                </a14:m>
                <a:endParaRPr lang="en-US" b="1" dirty="0">
                  <a:solidFill>
                    <a:srgbClr val="7030A0"/>
                  </a:solidFill>
                </a:endParaRPr>
              </a:p>
            </p:txBody>
          </p:sp>
        </mc:Choice>
        <mc:Fallback xmlns="">
          <p:sp>
            <p:nvSpPr>
              <p:cNvPr id="24" name="TextBox 23">
                <a:extLst>
                  <a:ext uri="{FF2B5EF4-FFF2-40B4-BE49-F238E27FC236}">
                    <a16:creationId xmlns:a16="http://schemas.microsoft.com/office/drawing/2014/main" id="{A6A659E9-87A6-AD79-ED88-8368A73E0678}"/>
                  </a:ext>
                </a:extLst>
              </p:cNvPr>
              <p:cNvSpPr txBox="1">
                <a:spLocks noRot="1" noChangeAspect="1" noMove="1" noResize="1" noEditPoints="1" noAdjustHandles="1" noChangeArrowheads="1" noChangeShapeType="1" noTextEdit="1"/>
              </p:cNvSpPr>
              <p:nvPr/>
            </p:nvSpPr>
            <p:spPr>
              <a:xfrm>
                <a:off x="7780082" y="5634246"/>
                <a:ext cx="741326" cy="369332"/>
              </a:xfrm>
              <a:prstGeom prst="rect">
                <a:avLst/>
              </a:prstGeom>
              <a:blipFill>
                <a:blip r:embed="rId8"/>
                <a:stretch>
                  <a:fillRect l="-4098" t="-8197" b="-24590"/>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EB1580A6-1064-B3F6-2CB4-A3599AF7E8E5}"/>
              </a:ext>
            </a:extLst>
          </p:cNvPr>
          <p:cNvSpPr/>
          <p:nvPr/>
        </p:nvSpPr>
        <p:spPr>
          <a:xfrm>
            <a:off x="6086007" y="5314013"/>
            <a:ext cx="371943" cy="32023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87D0CC8-25CA-1FD7-2BFB-C68330828A46}"/>
              </a:ext>
            </a:extLst>
          </p:cNvPr>
          <p:cNvSpPr txBox="1"/>
          <p:nvPr/>
        </p:nvSpPr>
        <p:spPr>
          <a:xfrm>
            <a:off x="7299899" y="4099069"/>
            <a:ext cx="1536492" cy="1077218"/>
          </a:xfrm>
          <a:prstGeom prst="rect">
            <a:avLst/>
          </a:prstGeom>
          <a:noFill/>
        </p:spPr>
        <p:txBody>
          <a:bodyPr wrap="square" rtlCol="0">
            <a:spAutoFit/>
          </a:bodyPr>
          <a:lstStyle/>
          <a:p>
            <a:pPr algn="ctr"/>
            <a:r>
              <a:rPr lang="en-US" sz="1600" dirty="0">
                <a:solidFill>
                  <a:srgbClr val="00B050"/>
                </a:solidFill>
              </a:rPr>
              <a:t>This matrix puts the </a:t>
            </a:r>
            <a:r>
              <a:rPr lang="en-US" sz="1600" b="1" dirty="0">
                <a:solidFill>
                  <a:srgbClr val="00B050"/>
                </a:solidFill>
              </a:rPr>
              <a:t>winner</a:t>
            </a:r>
            <a:r>
              <a:rPr lang="en-US" sz="1600" dirty="0">
                <a:solidFill>
                  <a:srgbClr val="00B050"/>
                </a:solidFill>
              </a:rPr>
              <a:t> in slot </a:t>
            </a:r>
            <a:r>
              <a:rPr lang="en-US" sz="1600" b="1" dirty="0">
                <a:solidFill>
                  <a:srgbClr val="00B050"/>
                </a:solidFill>
              </a:rPr>
              <a:t>5 </a:t>
            </a:r>
            <a:endParaRPr lang="en-US" sz="1600" dirty="0">
              <a:solidFill>
                <a:srgbClr val="00B050"/>
              </a:solidFill>
            </a:endParaRPr>
          </a:p>
          <a:p>
            <a:pPr algn="ctr"/>
            <a:r>
              <a:rPr lang="en-US" sz="1600" dirty="0">
                <a:solidFill>
                  <a:srgbClr val="00B050"/>
                </a:solidFill>
              </a:rPr>
              <a:t>(zero-indexed)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DC5D1E-31CE-2BF8-B9BB-7461146AFCA9}"/>
                  </a:ext>
                </a:extLst>
              </p:cNvPr>
              <p:cNvSpPr txBox="1"/>
              <p:nvPr/>
            </p:nvSpPr>
            <p:spPr>
              <a:xfrm>
                <a:off x="839449" y="5634246"/>
                <a:ext cx="2675669" cy="276999"/>
              </a:xfrm>
              <a:prstGeom prst="rect">
                <a:avLst/>
              </a:prstGeom>
              <a:noFill/>
            </p:spPr>
            <p:txBody>
              <a:bodyPr wrap="none" lIns="0" tIns="0" rIns="0" bIns="0" rtlCol="0">
                <a:spAutoFit/>
              </a:bodyPr>
              <a:lstStyle/>
              <a:p>
                <a:pPr algn="ctr"/>
                <a14:m>
                  <m:oMath xmlns:m="http://schemas.openxmlformats.org/officeDocument/2006/math">
                    <m:r>
                      <a:rPr lang="en-US" i="1" smtClean="0">
                        <a:ln>
                          <a:solidFill>
                            <a:srgbClr val="00B050"/>
                          </a:solidFill>
                        </a:ln>
                        <a:solidFill>
                          <a:srgbClr val="00B050"/>
                        </a:solidFill>
                        <a:latin typeface="Cambria Math" panose="02040503050406030204" pitchFamily="18" charset="0"/>
                        <a:ea typeface="Cambria Math" panose="02040503050406030204" pitchFamily="18" charset="0"/>
                      </a:rPr>
                      <m:t>𝜔</m:t>
                    </m:r>
                  </m:oMath>
                </a14:m>
                <a:r>
                  <a:rPr lang="en-US" dirty="0">
                    <a:solidFill>
                      <a:srgbClr val="00B050"/>
                    </a:solidFill>
                  </a:rPr>
                  <a:t> is the slot with the winner</a:t>
                </a:r>
              </a:p>
            </p:txBody>
          </p:sp>
        </mc:Choice>
        <mc:Fallback xmlns="">
          <p:sp>
            <p:nvSpPr>
              <p:cNvPr id="5" name="TextBox 4">
                <a:extLst>
                  <a:ext uri="{FF2B5EF4-FFF2-40B4-BE49-F238E27FC236}">
                    <a16:creationId xmlns:a16="http://schemas.microsoft.com/office/drawing/2014/main" id="{7BDC5D1E-31CE-2BF8-B9BB-7461146AFCA9}"/>
                  </a:ext>
                </a:extLst>
              </p:cNvPr>
              <p:cNvSpPr txBox="1">
                <a:spLocks noRot="1" noChangeAspect="1" noMove="1" noResize="1" noEditPoints="1" noAdjustHandles="1" noChangeArrowheads="1" noChangeShapeType="1" noTextEdit="1"/>
              </p:cNvSpPr>
              <p:nvPr/>
            </p:nvSpPr>
            <p:spPr>
              <a:xfrm>
                <a:off x="839449" y="5634246"/>
                <a:ext cx="2675669" cy="276999"/>
              </a:xfrm>
              <a:prstGeom prst="rect">
                <a:avLst/>
              </a:prstGeom>
              <a:blipFill>
                <a:blip r:embed="rId9"/>
                <a:stretch>
                  <a:fillRect t="-28261" r="-4784" b="-50000"/>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C183010-82A4-684C-385F-820F37404D10}"/>
              </a:ext>
            </a:extLst>
          </p:cNvPr>
          <p:cNvSpPr/>
          <p:nvPr/>
        </p:nvSpPr>
        <p:spPr>
          <a:xfrm>
            <a:off x="1686393" y="5084141"/>
            <a:ext cx="1506512" cy="282338"/>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D2781B-64BF-EE42-F5BF-ED64F8F911F2}"/>
              </a:ext>
            </a:extLst>
          </p:cNvPr>
          <p:cNvSpPr txBox="1"/>
          <p:nvPr/>
        </p:nvSpPr>
        <p:spPr>
          <a:xfrm>
            <a:off x="409903" y="2080427"/>
            <a:ext cx="1431730" cy="369332"/>
          </a:xfrm>
          <a:prstGeom prst="rect">
            <a:avLst/>
          </a:prstGeom>
          <a:noFill/>
        </p:spPr>
        <p:txBody>
          <a:bodyPr wrap="square" rtlCol="0">
            <a:spAutoFit/>
          </a:bodyPr>
          <a:lstStyle/>
          <a:p>
            <a:pPr algn="ctr"/>
            <a:r>
              <a:rPr lang="en-US" b="1" dirty="0">
                <a:solidFill>
                  <a:srgbClr val="7030A0"/>
                </a:solidFill>
              </a:rPr>
              <a:t>N </a:t>
            </a:r>
            <a:r>
              <a:rPr lang="en-US" dirty="0">
                <a:solidFill>
                  <a:srgbClr val="7030A0"/>
                </a:solidFill>
              </a:rPr>
              <a:t>slots</a:t>
            </a:r>
          </a:p>
        </p:txBody>
      </p:sp>
    </p:spTree>
    <p:extLst>
      <p:ext uri="{BB962C8B-B14F-4D97-AF65-F5344CB8AC3E}">
        <p14:creationId xmlns:p14="http://schemas.microsoft.com/office/powerpoint/2010/main" val="355530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500"/>
                            </p:stCondLst>
                            <p:childTnLst>
                              <p:par>
                                <p:cTn id="37" presetID="16" presetClass="entr" presetSubtype="2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up)">
                                      <p:cBhvr>
                                        <p:cTn id="49" dur="500"/>
                                        <p:tgtEl>
                                          <p:spTgt spid="21"/>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500"/>
                                        <p:tgtEl>
                                          <p:spTgt spid="24"/>
                                        </p:tgtEl>
                                      </p:cBhvr>
                                    </p:animEffect>
                                  </p:childTnLst>
                                </p:cTn>
                              </p:par>
                            </p:childTnLst>
                          </p:cTn>
                        </p:par>
                        <p:par>
                          <p:cTn id="54" fill="hold">
                            <p:stCondLst>
                              <p:cond delay="1000"/>
                            </p:stCondLst>
                            <p:childTnLst>
                              <p:par>
                                <p:cTn id="55" presetID="16" presetClass="entr" presetSubtype="21"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arn(inVertical)">
                                      <p:cBhvr>
                                        <p:cTn id="57" dur="500"/>
                                        <p:tgtEl>
                                          <p:spTgt spid="25"/>
                                        </p:tgtEl>
                                      </p:cBhvr>
                                    </p:animEffect>
                                  </p:childTnLst>
                                </p:cTn>
                              </p:par>
                            </p:childTnLst>
                          </p:cTn>
                        </p:par>
                        <p:par>
                          <p:cTn id="58" fill="hold">
                            <p:stCondLst>
                              <p:cond delay="1500"/>
                            </p:stCondLst>
                            <p:childTnLst>
                              <p:par>
                                <p:cTn id="59" presetID="2" presetClass="entr" presetSubtype="2"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1+#ppt_w/2"/>
                                          </p:val>
                                        </p:tav>
                                        <p:tav tm="100000">
                                          <p:val>
                                            <p:strVal val="#ppt_x"/>
                                          </p:val>
                                        </p:tav>
                                      </p:tavLst>
                                    </p:anim>
                                    <p:anim calcmode="lin" valueType="num">
                                      <p:cBhvr additive="base">
                                        <p:cTn id="6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3" grpId="0"/>
      <p:bldP spid="24" grpId="0"/>
      <p:bldP spid="25" grpId="0" animBg="1"/>
      <p:bldP spid="3" grpId="0"/>
      <p:bldP spid="5" grpId="0"/>
      <p:bldP spid="6"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pic>
        <p:nvPicPr>
          <p:cNvPr id="5" name="Picture 4">
            <a:extLst>
              <a:ext uri="{FF2B5EF4-FFF2-40B4-BE49-F238E27FC236}">
                <a16:creationId xmlns:a16="http://schemas.microsoft.com/office/drawing/2014/main" id="{D9937B1D-731D-65A3-4906-9EB1D9382B83}"/>
              </a:ext>
            </a:extLst>
          </p:cNvPr>
          <p:cNvPicPr>
            <a:picLocks noChangeAspect="1"/>
          </p:cNvPicPr>
          <p:nvPr/>
        </p:nvPicPr>
        <p:blipFill>
          <a:blip r:embed="rId3"/>
          <a:stretch>
            <a:fillRect/>
          </a:stretch>
        </p:blipFill>
        <p:spPr>
          <a:xfrm>
            <a:off x="1569828" y="1398748"/>
            <a:ext cx="6004344" cy="5322728"/>
          </a:xfrm>
          <a:prstGeom prst="rect">
            <a:avLst/>
          </a:prstGeom>
          <a:ln>
            <a:noFill/>
          </a:ln>
        </p:spPr>
      </p:pic>
      <p:cxnSp>
        <p:nvCxnSpPr>
          <p:cNvPr id="7" name="Straight Arrow Connector 6">
            <a:extLst>
              <a:ext uri="{FF2B5EF4-FFF2-40B4-BE49-F238E27FC236}">
                <a16:creationId xmlns:a16="http://schemas.microsoft.com/office/drawing/2014/main" id="{F4EDF6B3-7824-8F50-D845-249D6600057A}"/>
              </a:ext>
            </a:extLst>
          </p:cNvPr>
          <p:cNvCxnSpPr/>
          <p:nvPr/>
        </p:nvCxnSpPr>
        <p:spPr>
          <a:xfrm flipV="1">
            <a:off x="2278505" y="3207895"/>
            <a:ext cx="284813" cy="3372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20CB3CB-D51F-628B-1A3F-9326BF3AFB00}"/>
              </a:ext>
            </a:extLst>
          </p:cNvPr>
          <p:cNvSpPr/>
          <p:nvPr/>
        </p:nvSpPr>
        <p:spPr>
          <a:xfrm>
            <a:off x="5958590" y="3762531"/>
            <a:ext cx="1364105" cy="26982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D40A9D6-448D-0863-9C7C-249805D8802E}"/>
              </a:ext>
            </a:extLst>
          </p:cNvPr>
          <p:cNvCxnSpPr/>
          <p:nvPr/>
        </p:nvCxnSpPr>
        <p:spPr>
          <a:xfrm flipV="1">
            <a:off x="1726367" y="5931108"/>
            <a:ext cx="284813" cy="3372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6C2A0C2-F072-FEFF-4259-32A2FD7CFF7F}"/>
              </a:ext>
            </a:extLst>
          </p:cNvPr>
          <p:cNvCxnSpPr>
            <a:cxnSpLocks/>
          </p:cNvCxnSpPr>
          <p:nvPr/>
        </p:nvCxnSpPr>
        <p:spPr>
          <a:xfrm flipH="1">
            <a:off x="3702571" y="4861810"/>
            <a:ext cx="432216" cy="38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E6CED0-29C7-534F-B6CA-233186E860C4}"/>
              </a:ext>
            </a:extLst>
          </p:cNvPr>
          <p:cNvSpPr txBox="1"/>
          <p:nvPr/>
        </p:nvSpPr>
        <p:spPr>
          <a:xfrm>
            <a:off x="4826832" y="6308208"/>
            <a:ext cx="1768839" cy="369332"/>
          </a:xfrm>
          <a:prstGeom prst="rect">
            <a:avLst/>
          </a:prstGeom>
          <a:noFill/>
        </p:spPr>
        <p:txBody>
          <a:bodyPr wrap="square" rtlCol="0">
            <a:spAutoFit/>
          </a:bodyPr>
          <a:lstStyle/>
          <a:p>
            <a:pPr algn="ctr"/>
            <a:r>
              <a:rPr lang="en-US" b="1" dirty="0">
                <a:solidFill>
                  <a:srgbClr val="7030A0"/>
                </a:solidFill>
              </a:rPr>
              <a:t>Ancilla qubit</a:t>
            </a:r>
          </a:p>
        </p:txBody>
      </p:sp>
      <p:sp>
        <p:nvSpPr>
          <p:cNvPr id="18" name="Rectangle 17">
            <a:extLst>
              <a:ext uri="{FF2B5EF4-FFF2-40B4-BE49-F238E27FC236}">
                <a16:creationId xmlns:a16="http://schemas.microsoft.com/office/drawing/2014/main" id="{92C2BF8B-FCAD-4FB8-1059-7CAEB6BAA6C3}"/>
              </a:ext>
            </a:extLst>
          </p:cNvPr>
          <p:cNvSpPr/>
          <p:nvPr/>
        </p:nvSpPr>
        <p:spPr>
          <a:xfrm>
            <a:off x="1244184" y="3680085"/>
            <a:ext cx="6618157" cy="3041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E6DFBF-D242-C6DD-B63A-B7FCA8665873}"/>
              </a:ext>
            </a:extLst>
          </p:cNvPr>
          <p:cNvSpPr/>
          <p:nvPr/>
        </p:nvSpPr>
        <p:spPr>
          <a:xfrm>
            <a:off x="6595671" y="1398748"/>
            <a:ext cx="914401" cy="30263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0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grpId="0" nodeType="clickEffect">
                                  <p:stCondLst>
                                    <p:cond delay="0"/>
                                  </p:stCondLst>
                                  <p:childTnLst>
                                    <p:animEffect transition="out" filter="wipe(up)">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8" grpId="0" animBg="1"/>
      <p:bldP spid="2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6" name="Picture 5">
            <a:extLst>
              <a:ext uri="{FF2B5EF4-FFF2-40B4-BE49-F238E27FC236}">
                <a16:creationId xmlns:a16="http://schemas.microsoft.com/office/drawing/2014/main" id="{B2C54264-9810-92F0-CED2-27F994734834}"/>
              </a:ext>
            </a:extLst>
          </p:cNvPr>
          <p:cNvPicPr>
            <a:picLocks noChangeAspect="1"/>
          </p:cNvPicPr>
          <p:nvPr/>
        </p:nvPicPr>
        <p:blipFill>
          <a:blip r:embed="rId3"/>
          <a:stretch>
            <a:fillRect/>
          </a:stretch>
        </p:blipFill>
        <p:spPr>
          <a:xfrm>
            <a:off x="562131" y="1574566"/>
            <a:ext cx="8019738" cy="1413648"/>
          </a:xfrm>
          <a:prstGeom prst="rect">
            <a:avLst/>
          </a:prstGeom>
        </p:spPr>
      </p:pic>
      <p:sp>
        <p:nvSpPr>
          <p:cNvPr id="8" name="TextBox 7">
            <a:extLst>
              <a:ext uri="{FF2B5EF4-FFF2-40B4-BE49-F238E27FC236}">
                <a16:creationId xmlns:a16="http://schemas.microsoft.com/office/drawing/2014/main" id="{7727831F-E631-43F3-C552-F70624E93688}"/>
              </a:ext>
            </a:extLst>
          </p:cNvPr>
          <p:cNvSpPr txBox="1"/>
          <p:nvPr/>
        </p:nvSpPr>
        <p:spPr>
          <a:xfrm>
            <a:off x="749508" y="1099249"/>
            <a:ext cx="1461541" cy="369332"/>
          </a:xfrm>
          <a:prstGeom prst="rect">
            <a:avLst/>
          </a:prstGeom>
          <a:noFill/>
        </p:spPr>
        <p:txBody>
          <a:bodyPr wrap="square" rtlCol="0">
            <a:spAutoFit/>
          </a:bodyPr>
          <a:lstStyle/>
          <a:p>
            <a:pPr algn="ctr"/>
            <a:r>
              <a:rPr lang="en-US" dirty="0"/>
              <a:t>Initialization</a:t>
            </a:r>
          </a:p>
        </p:txBody>
      </p:sp>
      <p:sp>
        <p:nvSpPr>
          <p:cNvPr id="15" name="TextBox 14">
            <a:extLst>
              <a:ext uri="{FF2B5EF4-FFF2-40B4-BE49-F238E27FC236}">
                <a16:creationId xmlns:a16="http://schemas.microsoft.com/office/drawing/2014/main" id="{F2DBDF1A-5898-FF4A-7A78-2BFD8B117080}"/>
              </a:ext>
            </a:extLst>
          </p:cNvPr>
          <p:cNvSpPr txBox="1"/>
          <p:nvPr/>
        </p:nvSpPr>
        <p:spPr>
          <a:xfrm>
            <a:off x="1840043" y="2988213"/>
            <a:ext cx="5463915" cy="646331"/>
          </a:xfrm>
          <a:prstGeom prst="rect">
            <a:avLst/>
          </a:prstGeom>
          <a:noFill/>
        </p:spPr>
        <p:txBody>
          <a:bodyPr wrap="square" rtlCol="0">
            <a:spAutoFit/>
          </a:bodyPr>
          <a:lstStyle/>
          <a:p>
            <a:pPr algn="ctr"/>
            <a:r>
              <a:rPr lang="en-US" dirty="0">
                <a:solidFill>
                  <a:srgbClr val="7030A0"/>
                </a:solidFill>
              </a:rPr>
              <a:t>The Oracle decrees (encodes) which state is the winner</a:t>
            </a:r>
          </a:p>
          <a:p>
            <a:pPr algn="ctr"/>
            <a:r>
              <a:rPr lang="en-US" dirty="0">
                <a:solidFill>
                  <a:srgbClr val="7030A0"/>
                </a:solidFill>
              </a:rPr>
              <a:t>A </a:t>
            </a:r>
            <a:r>
              <a:rPr lang="en-US" b="1" dirty="0">
                <a:solidFill>
                  <a:srgbClr val="7030A0"/>
                </a:solidFill>
              </a:rPr>
              <a:t>CZ</a:t>
            </a:r>
            <a:r>
              <a:rPr lang="en-US" dirty="0">
                <a:solidFill>
                  <a:srgbClr val="7030A0"/>
                </a:solidFill>
              </a:rPr>
              <a:t> gate marks the winner to be in </a:t>
            </a:r>
            <a:r>
              <a:rPr lang="en-US" b="1" dirty="0">
                <a:solidFill>
                  <a:srgbClr val="7030A0"/>
                </a:solidFill>
              </a:rPr>
              <a:t>slot 3 </a:t>
            </a:r>
            <a:r>
              <a:rPr lang="en-US" dirty="0">
                <a:solidFill>
                  <a:srgbClr val="7030A0"/>
                </a:solidFill>
              </a:rPr>
              <a:t>aka [0,0,0,1]</a:t>
            </a:r>
            <a:endParaRPr lang="en-US" b="1" dirty="0">
              <a:solidFill>
                <a:srgbClr val="7030A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7C359B-8433-489C-B6E1-82378381A1DB}"/>
                  </a:ext>
                </a:extLst>
              </p:cNvPr>
              <p:cNvSpPr txBox="1"/>
              <p:nvPr/>
            </p:nvSpPr>
            <p:spPr>
              <a:xfrm>
                <a:off x="3115143" y="1283915"/>
                <a:ext cx="54245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n>
                                <a:solidFill>
                                  <a:srgbClr val="7030A0"/>
                                </a:solidFill>
                              </a:ln>
                              <a:solidFill>
                                <a:srgbClr val="7030A0"/>
                              </a:solidFill>
                              <a:latin typeface="Cambria Math" panose="02040503050406030204" pitchFamily="18" charset="0"/>
                            </a:rPr>
                          </m:ctrlPr>
                        </m:dPr>
                        <m:e>
                          <m:d>
                            <m:dPr>
                              <m:begChr m:val=""/>
                              <m:endChr m:val="⟩"/>
                              <m:ctrlPr>
                                <a:rPr lang="en-US" i="1" smtClean="0">
                                  <a:ln>
                                    <a:solidFill>
                                      <a:srgbClr val="7030A0"/>
                                    </a:solidFill>
                                  </a:ln>
                                  <a:solidFill>
                                    <a:srgbClr val="7030A0"/>
                                  </a:solidFill>
                                  <a:latin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rPr>
                                <m:t>𝑠</m:t>
                              </m:r>
                            </m:e>
                          </m:d>
                        </m:e>
                      </m:d>
                    </m:oMath>
                  </m:oMathPara>
                </a14:m>
                <a:endParaRPr lang="en-US" dirty="0"/>
              </a:p>
            </p:txBody>
          </p:sp>
        </mc:Choice>
        <mc:Fallback xmlns="">
          <p:sp>
            <p:nvSpPr>
              <p:cNvPr id="9" name="TextBox 8">
                <a:extLst>
                  <a:ext uri="{FF2B5EF4-FFF2-40B4-BE49-F238E27FC236}">
                    <a16:creationId xmlns:a16="http://schemas.microsoft.com/office/drawing/2014/main" id="{CB7C359B-8433-489C-B6E1-82378381A1DB}"/>
                  </a:ext>
                </a:extLst>
              </p:cNvPr>
              <p:cNvSpPr txBox="1">
                <a:spLocks noRot="1" noChangeAspect="1" noMove="1" noResize="1" noEditPoints="1" noAdjustHandles="1" noChangeArrowheads="1" noChangeShapeType="1" noTextEdit="1"/>
              </p:cNvSpPr>
              <p:nvPr/>
            </p:nvSpPr>
            <p:spPr>
              <a:xfrm>
                <a:off x="3115143" y="1283915"/>
                <a:ext cx="542457" cy="369332"/>
              </a:xfrm>
              <a:prstGeom prst="rect">
                <a:avLst/>
              </a:prstGeom>
              <a:blipFill>
                <a:blip r:embed="rId4"/>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9286CAC-8B2B-BA5D-E91A-1E8559004169}"/>
              </a:ext>
            </a:extLst>
          </p:cNvPr>
          <p:cNvPicPr>
            <a:picLocks noChangeAspect="1"/>
          </p:cNvPicPr>
          <p:nvPr/>
        </p:nvPicPr>
        <p:blipFill>
          <a:blip r:embed="rId5"/>
          <a:stretch>
            <a:fillRect/>
          </a:stretch>
        </p:blipFill>
        <p:spPr>
          <a:xfrm>
            <a:off x="1062896" y="3869787"/>
            <a:ext cx="6169858" cy="2747859"/>
          </a:xfrm>
          <a:prstGeom prst="rect">
            <a:avLst/>
          </a:prstGeom>
        </p:spPr>
      </p:pic>
      <p:cxnSp>
        <p:nvCxnSpPr>
          <p:cNvPr id="16" name="Straight Arrow Connector 15">
            <a:extLst>
              <a:ext uri="{FF2B5EF4-FFF2-40B4-BE49-F238E27FC236}">
                <a16:creationId xmlns:a16="http://schemas.microsoft.com/office/drawing/2014/main" id="{27D065EE-47F8-4AA3-AE7A-4B740FE4BE28}"/>
              </a:ext>
            </a:extLst>
          </p:cNvPr>
          <p:cNvCxnSpPr>
            <a:cxnSpLocks/>
          </p:cNvCxnSpPr>
          <p:nvPr/>
        </p:nvCxnSpPr>
        <p:spPr>
          <a:xfrm flipH="1">
            <a:off x="1461228" y="1413812"/>
            <a:ext cx="1" cy="2852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12CD5D-2D7B-D1E8-BB07-C07A18979A36}"/>
              </a:ext>
            </a:extLst>
          </p:cNvPr>
          <p:cNvSpPr/>
          <p:nvPr/>
        </p:nvSpPr>
        <p:spPr>
          <a:xfrm>
            <a:off x="2196059" y="1669100"/>
            <a:ext cx="434715" cy="9391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0BD76F82-98D5-4B38-6A8A-C573480B354A}"/>
              </a:ext>
            </a:extLst>
          </p:cNvPr>
          <p:cNvCxnSpPr>
            <a:cxnSpLocks/>
            <a:stCxn id="17" idx="2"/>
            <a:endCxn id="15" idx="1"/>
          </p:cNvCxnSpPr>
          <p:nvPr/>
        </p:nvCxnSpPr>
        <p:spPr>
          <a:xfrm rot="5400000">
            <a:off x="1775185" y="2673147"/>
            <a:ext cx="703090" cy="573374"/>
          </a:xfrm>
          <a:prstGeom prst="bentConnector4">
            <a:avLst>
              <a:gd name="adj1" fmla="val 27018"/>
              <a:gd name="adj2" fmla="val 139869"/>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C12B940-B256-F125-4730-84C41450FCDB}"/>
              </a:ext>
            </a:extLst>
          </p:cNvPr>
          <p:cNvSpPr txBox="1"/>
          <p:nvPr/>
        </p:nvSpPr>
        <p:spPr>
          <a:xfrm>
            <a:off x="7320353" y="5243716"/>
            <a:ext cx="1521502" cy="923330"/>
          </a:xfrm>
          <a:prstGeom prst="rect">
            <a:avLst/>
          </a:prstGeom>
          <a:noFill/>
        </p:spPr>
        <p:txBody>
          <a:bodyPr wrap="square" rtlCol="0">
            <a:spAutoFit/>
          </a:bodyPr>
          <a:lstStyle/>
          <a:p>
            <a:pPr algn="ctr"/>
            <a:r>
              <a:rPr lang="en-US" dirty="0"/>
              <a:t>The </a:t>
            </a:r>
            <a:r>
              <a:rPr lang="en-US" i="1" dirty="0"/>
              <a:t>current</a:t>
            </a:r>
            <a:r>
              <a:rPr lang="en-US" dirty="0"/>
              <a:t> </a:t>
            </a:r>
            <a:r>
              <a:rPr lang="en-US" b="1" dirty="0"/>
              <a:t>mean</a:t>
            </a:r>
            <a:r>
              <a:rPr lang="en-US" dirty="0"/>
              <a:t> amplitude</a:t>
            </a:r>
          </a:p>
        </p:txBody>
      </p:sp>
      <p:cxnSp>
        <p:nvCxnSpPr>
          <p:cNvPr id="31" name="Straight Arrow Connector 30">
            <a:extLst>
              <a:ext uri="{FF2B5EF4-FFF2-40B4-BE49-F238E27FC236}">
                <a16:creationId xmlns:a16="http://schemas.microsoft.com/office/drawing/2014/main" id="{7BFCA9DB-4D3C-F400-C763-B6E69639F7A4}"/>
              </a:ext>
            </a:extLst>
          </p:cNvPr>
          <p:cNvCxnSpPr>
            <a:cxnSpLocks/>
          </p:cNvCxnSpPr>
          <p:nvPr/>
        </p:nvCxnSpPr>
        <p:spPr>
          <a:xfrm flipH="1">
            <a:off x="6895475" y="5705381"/>
            <a:ext cx="729288" cy="46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FA4C14-8704-B99A-D862-5F6634210FA7}"/>
                  </a:ext>
                </a:extLst>
              </p:cNvPr>
              <p:cNvSpPr txBox="1"/>
              <p:nvPr/>
            </p:nvSpPr>
            <p:spPr>
              <a:xfrm>
                <a:off x="2271322" y="1312341"/>
                <a:ext cx="298608" cy="29924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ln>
                                <a:solidFill>
                                  <a:srgbClr val="7030A0"/>
                                </a:solidFill>
                              </a:ln>
                              <a:solidFill>
                                <a:srgbClr val="7030A0"/>
                              </a:solidFill>
                              <a:latin typeface="Cambria Math" panose="02040503050406030204" pitchFamily="18" charset="0"/>
                            </a:rPr>
                            <m:t>𝑈</m:t>
                          </m:r>
                        </m:e>
                        <m:sub>
                          <m:r>
                            <a:rPr lang="en-US" b="0" i="1" smtClean="0">
                              <a:solidFill>
                                <a:srgbClr val="7030A0"/>
                              </a:solidFill>
                              <a:latin typeface="Cambria Math" panose="02040503050406030204" pitchFamily="18" charset="0"/>
                            </a:rPr>
                            <m:t>𝑓</m:t>
                          </m:r>
                        </m:sub>
                      </m:sSub>
                    </m:oMath>
                  </m:oMathPara>
                </a14:m>
                <a:endParaRPr lang="en-US" dirty="0">
                  <a:solidFill>
                    <a:srgbClr val="7030A0"/>
                  </a:solidFill>
                </a:endParaRPr>
              </a:p>
            </p:txBody>
          </p:sp>
        </mc:Choice>
        <mc:Fallback xmlns="">
          <p:sp>
            <p:nvSpPr>
              <p:cNvPr id="3" name="TextBox 2">
                <a:extLst>
                  <a:ext uri="{FF2B5EF4-FFF2-40B4-BE49-F238E27FC236}">
                    <a16:creationId xmlns:a16="http://schemas.microsoft.com/office/drawing/2014/main" id="{13FA4C14-8704-B99A-D862-5F6634210FA7}"/>
                  </a:ext>
                </a:extLst>
              </p:cNvPr>
              <p:cNvSpPr txBox="1">
                <a:spLocks noRot="1" noChangeAspect="1" noMove="1" noResize="1" noEditPoints="1" noAdjustHandles="1" noChangeArrowheads="1" noChangeShapeType="1" noTextEdit="1"/>
              </p:cNvSpPr>
              <p:nvPr/>
            </p:nvSpPr>
            <p:spPr>
              <a:xfrm>
                <a:off x="2271322" y="1312341"/>
                <a:ext cx="298608" cy="299249"/>
              </a:xfrm>
              <a:prstGeom prst="rect">
                <a:avLst/>
              </a:prstGeom>
              <a:blipFill>
                <a:blip r:embed="rId6"/>
                <a:stretch>
                  <a:fillRect r="-14286" b="-2857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9447C1-520E-F788-8370-FEC3D7C5CEE9}"/>
              </a:ext>
            </a:extLst>
          </p:cNvPr>
          <p:cNvSpPr txBox="1"/>
          <p:nvPr/>
        </p:nvSpPr>
        <p:spPr>
          <a:xfrm>
            <a:off x="472190" y="383276"/>
            <a:ext cx="1799132" cy="646331"/>
          </a:xfrm>
          <a:prstGeom prst="rect">
            <a:avLst/>
          </a:prstGeom>
          <a:noFill/>
        </p:spPr>
        <p:txBody>
          <a:bodyPr wrap="square" rtlCol="0">
            <a:spAutoFit/>
          </a:bodyPr>
          <a:lstStyle/>
          <a:p>
            <a:pPr algn="ctr"/>
            <a:r>
              <a:rPr lang="en-US" dirty="0">
                <a:solidFill>
                  <a:srgbClr val="00B050"/>
                </a:solidFill>
              </a:rPr>
              <a:t>Assume four slots (</a:t>
            </a:r>
            <a:r>
              <a:rPr lang="en-US" b="1" dirty="0">
                <a:solidFill>
                  <a:srgbClr val="00B050"/>
                </a:solidFill>
              </a:rPr>
              <a:t>N = 2</a:t>
            </a:r>
            <a:r>
              <a:rPr lang="en-US" dirty="0">
                <a:solidFill>
                  <a:srgbClr val="00B050"/>
                </a:solidFill>
              </a:rPr>
              <a:t>)</a:t>
            </a:r>
          </a:p>
        </p:txBody>
      </p:sp>
      <p:sp>
        <p:nvSpPr>
          <p:cNvPr id="7" name="TextBox 6">
            <a:extLst>
              <a:ext uri="{FF2B5EF4-FFF2-40B4-BE49-F238E27FC236}">
                <a16:creationId xmlns:a16="http://schemas.microsoft.com/office/drawing/2014/main" id="{6641E9A4-EE71-C596-CB4D-F1763EB090A8}"/>
              </a:ext>
            </a:extLst>
          </p:cNvPr>
          <p:cNvSpPr txBox="1"/>
          <p:nvPr/>
        </p:nvSpPr>
        <p:spPr>
          <a:xfrm>
            <a:off x="3508919" y="1312341"/>
            <a:ext cx="5279037" cy="276999"/>
          </a:xfrm>
          <a:prstGeom prst="rect">
            <a:avLst/>
          </a:prstGeom>
          <a:noFill/>
        </p:spPr>
        <p:txBody>
          <a:bodyPr wrap="square" rtlCol="0">
            <a:spAutoFit/>
          </a:bodyPr>
          <a:lstStyle/>
          <a:p>
            <a:pPr algn="ctr"/>
            <a:r>
              <a:rPr lang="en-US" sz="1200" dirty="0">
                <a:solidFill>
                  <a:srgbClr val="FF0000"/>
                </a:solidFill>
              </a:rPr>
              <a:t>To find the winner among 4 slots we only need to run Grover's algorithm once</a:t>
            </a:r>
          </a:p>
        </p:txBody>
      </p:sp>
    </p:spTree>
    <p:extLst>
      <p:ext uri="{BB962C8B-B14F-4D97-AF65-F5344CB8AC3E}">
        <p14:creationId xmlns:p14="http://schemas.microsoft.com/office/powerpoint/2010/main" val="18811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1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up)">
                                      <p:cBhvr>
                                        <p:cTn id="56" dur="500"/>
                                        <p:tgtEl>
                                          <p:spTgt spid="29"/>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right)">
                                      <p:cBhvr>
                                        <p:cTn id="6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9" grpId="0"/>
      <p:bldP spid="17" grpId="0" animBg="1"/>
      <p:bldP spid="29" grpId="0"/>
      <p:bldP spid="3" grpId="0"/>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BE97FB-FD88-C26E-3318-C387B5568C49}"/>
              </a:ext>
            </a:extLst>
          </p:cNvPr>
          <p:cNvPicPr>
            <a:picLocks noChangeAspect="1"/>
          </p:cNvPicPr>
          <p:nvPr/>
        </p:nvPicPr>
        <p:blipFill>
          <a:blip r:embed="rId3"/>
          <a:stretch>
            <a:fillRect/>
          </a:stretch>
        </p:blipFill>
        <p:spPr>
          <a:xfrm>
            <a:off x="1063175" y="3801149"/>
            <a:ext cx="6257178" cy="2885133"/>
          </a:xfrm>
          <a:prstGeom prst="rect">
            <a:avLst/>
          </a:prstGeom>
          <a:ln>
            <a:noFill/>
          </a:ln>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6" name="Picture 5">
            <a:extLst>
              <a:ext uri="{FF2B5EF4-FFF2-40B4-BE49-F238E27FC236}">
                <a16:creationId xmlns:a16="http://schemas.microsoft.com/office/drawing/2014/main" id="{B2C54264-9810-92F0-CED2-27F994734834}"/>
              </a:ext>
            </a:extLst>
          </p:cNvPr>
          <p:cNvPicPr>
            <a:picLocks noChangeAspect="1"/>
          </p:cNvPicPr>
          <p:nvPr/>
        </p:nvPicPr>
        <p:blipFill>
          <a:blip r:embed="rId4"/>
          <a:stretch>
            <a:fillRect/>
          </a:stretch>
        </p:blipFill>
        <p:spPr>
          <a:xfrm>
            <a:off x="562131" y="1574566"/>
            <a:ext cx="8019738" cy="1413648"/>
          </a:xfrm>
          <a:prstGeom prst="rect">
            <a:avLst/>
          </a:prstGeom>
        </p:spPr>
      </p:pic>
      <p:sp>
        <p:nvSpPr>
          <p:cNvPr id="8" name="TextBox 7">
            <a:extLst>
              <a:ext uri="{FF2B5EF4-FFF2-40B4-BE49-F238E27FC236}">
                <a16:creationId xmlns:a16="http://schemas.microsoft.com/office/drawing/2014/main" id="{7727831F-E631-43F3-C552-F70624E93688}"/>
              </a:ext>
            </a:extLst>
          </p:cNvPr>
          <p:cNvSpPr txBox="1"/>
          <p:nvPr/>
        </p:nvSpPr>
        <p:spPr>
          <a:xfrm>
            <a:off x="749508" y="1099249"/>
            <a:ext cx="1461541" cy="369332"/>
          </a:xfrm>
          <a:prstGeom prst="rect">
            <a:avLst/>
          </a:prstGeom>
          <a:noFill/>
        </p:spPr>
        <p:txBody>
          <a:bodyPr wrap="square" rtlCol="0">
            <a:spAutoFit/>
          </a:bodyPr>
          <a:lstStyle/>
          <a:p>
            <a:pPr algn="ctr"/>
            <a:r>
              <a:rPr lang="en-US" dirty="0"/>
              <a:t>Initialization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7C359B-8433-489C-B6E1-82378381A1DB}"/>
                  </a:ext>
                </a:extLst>
              </p:cNvPr>
              <p:cNvSpPr txBox="1"/>
              <p:nvPr/>
            </p:nvSpPr>
            <p:spPr>
              <a:xfrm>
                <a:off x="3115143" y="1283915"/>
                <a:ext cx="54245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n>
                                <a:solidFill>
                                  <a:srgbClr val="7030A0"/>
                                </a:solidFill>
                              </a:ln>
                              <a:solidFill>
                                <a:srgbClr val="7030A0"/>
                              </a:solidFill>
                              <a:latin typeface="Cambria Math" panose="02040503050406030204" pitchFamily="18" charset="0"/>
                            </a:rPr>
                          </m:ctrlPr>
                        </m:dPr>
                        <m:e>
                          <m:d>
                            <m:dPr>
                              <m:begChr m:val=""/>
                              <m:endChr m:val="⟩"/>
                              <m:ctrlPr>
                                <a:rPr lang="en-US" i="1" smtClean="0">
                                  <a:ln>
                                    <a:solidFill>
                                      <a:srgbClr val="7030A0"/>
                                    </a:solidFill>
                                  </a:ln>
                                  <a:solidFill>
                                    <a:srgbClr val="7030A0"/>
                                  </a:solidFill>
                                  <a:latin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rPr>
                                <m:t>𝑠</m:t>
                              </m:r>
                            </m:e>
                          </m:d>
                        </m:e>
                      </m:d>
                    </m:oMath>
                  </m:oMathPara>
                </a14:m>
                <a:endParaRPr lang="en-US" dirty="0"/>
              </a:p>
            </p:txBody>
          </p:sp>
        </mc:Choice>
        <mc:Fallback xmlns="">
          <p:sp>
            <p:nvSpPr>
              <p:cNvPr id="9" name="TextBox 8">
                <a:extLst>
                  <a:ext uri="{FF2B5EF4-FFF2-40B4-BE49-F238E27FC236}">
                    <a16:creationId xmlns:a16="http://schemas.microsoft.com/office/drawing/2014/main" id="{CB7C359B-8433-489C-B6E1-82378381A1DB}"/>
                  </a:ext>
                </a:extLst>
              </p:cNvPr>
              <p:cNvSpPr txBox="1">
                <a:spLocks noRot="1" noChangeAspect="1" noMove="1" noResize="1" noEditPoints="1" noAdjustHandles="1" noChangeArrowheads="1" noChangeShapeType="1" noTextEdit="1"/>
              </p:cNvSpPr>
              <p:nvPr/>
            </p:nvSpPr>
            <p:spPr>
              <a:xfrm>
                <a:off x="3115143" y="1283915"/>
                <a:ext cx="542457" cy="369332"/>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7D065EE-47F8-4AA3-AE7A-4B740FE4BE28}"/>
              </a:ext>
            </a:extLst>
          </p:cNvPr>
          <p:cNvCxnSpPr>
            <a:cxnSpLocks/>
          </p:cNvCxnSpPr>
          <p:nvPr/>
        </p:nvCxnSpPr>
        <p:spPr>
          <a:xfrm flipH="1">
            <a:off x="1461228" y="1413812"/>
            <a:ext cx="1" cy="2852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12CD5D-2D7B-D1E8-BB07-C07A18979A36}"/>
              </a:ext>
            </a:extLst>
          </p:cNvPr>
          <p:cNvSpPr/>
          <p:nvPr/>
        </p:nvSpPr>
        <p:spPr>
          <a:xfrm>
            <a:off x="2196059" y="1669100"/>
            <a:ext cx="434715" cy="9391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0BD76F82-98D5-4B38-6A8A-C573480B354A}"/>
              </a:ext>
            </a:extLst>
          </p:cNvPr>
          <p:cNvCxnSpPr>
            <a:cxnSpLocks/>
            <a:stCxn id="17" idx="2"/>
            <a:endCxn id="7" idx="1"/>
          </p:cNvCxnSpPr>
          <p:nvPr/>
        </p:nvCxnSpPr>
        <p:spPr>
          <a:xfrm rot="5400000">
            <a:off x="1775185" y="2673147"/>
            <a:ext cx="703090" cy="573374"/>
          </a:xfrm>
          <a:prstGeom prst="bentConnector4">
            <a:avLst>
              <a:gd name="adj1" fmla="val 27018"/>
              <a:gd name="adj2" fmla="val 139869"/>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C12B940-B256-F125-4730-84C41450FCDB}"/>
              </a:ext>
            </a:extLst>
          </p:cNvPr>
          <p:cNvSpPr txBox="1"/>
          <p:nvPr/>
        </p:nvSpPr>
        <p:spPr>
          <a:xfrm>
            <a:off x="7369540" y="5066761"/>
            <a:ext cx="1521502" cy="923330"/>
          </a:xfrm>
          <a:prstGeom prst="rect">
            <a:avLst/>
          </a:prstGeom>
          <a:noFill/>
        </p:spPr>
        <p:txBody>
          <a:bodyPr wrap="square" rtlCol="0">
            <a:spAutoFit/>
          </a:bodyPr>
          <a:lstStyle/>
          <a:p>
            <a:pPr algn="ctr"/>
            <a:r>
              <a:rPr lang="en-US" dirty="0"/>
              <a:t>The </a:t>
            </a:r>
            <a:r>
              <a:rPr lang="en-US" i="1" dirty="0"/>
              <a:t>new</a:t>
            </a:r>
            <a:r>
              <a:rPr lang="en-US" dirty="0"/>
              <a:t> </a:t>
            </a:r>
            <a:r>
              <a:rPr lang="en-US" b="1" dirty="0"/>
              <a:t>mean</a:t>
            </a:r>
            <a:r>
              <a:rPr lang="en-US" dirty="0"/>
              <a:t> amplitude</a:t>
            </a:r>
          </a:p>
        </p:txBody>
      </p:sp>
      <p:cxnSp>
        <p:nvCxnSpPr>
          <p:cNvPr id="31" name="Straight Arrow Connector 30">
            <a:extLst>
              <a:ext uri="{FF2B5EF4-FFF2-40B4-BE49-F238E27FC236}">
                <a16:creationId xmlns:a16="http://schemas.microsoft.com/office/drawing/2014/main" id="{7BFCA9DB-4D3C-F400-C763-B6E69639F7A4}"/>
              </a:ext>
            </a:extLst>
          </p:cNvPr>
          <p:cNvCxnSpPr>
            <a:cxnSpLocks/>
          </p:cNvCxnSpPr>
          <p:nvPr/>
        </p:nvCxnSpPr>
        <p:spPr>
          <a:xfrm flipH="1">
            <a:off x="6944662" y="5528426"/>
            <a:ext cx="729288" cy="46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6ED26B-8245-0D3F-7980-B47E657BD3EB}"/>
              </a:ext>
            </a:extLst>
          </p:cNvPr>
          <p:cNvSpPr/>
          <p:nvPr/>
        </p:nvSpPr>
        <p:spPr>
          <a:xfrm>
            <a:off x="4126044" y="1669100"/>
            <a:ext cx="434715" cy="9391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88D7B9C-481F-7D31-A430-074A4E05D97A}"/>
                  </a:ext>
                </a:extLst>
              </p:cNvPr>
              <p:cNvSpPr txBox="1"/>
              <p:nvPr/>
            </p:nvSpPr>
            <p:spPr>
              <a:xfrm>
                <a:off x="2271322" y="1312341"/>
                <a:ext cx="298608" cy="29924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ln>
                                <a:solidFill>
                                  <a:srgbClr val="7030A0"/>
                                </a:solidFill>
                              </a:ln>
                              <a:solidFill>
                                <a:srgbClr val="7030A0"/>
                              </a:solidFill>
                              <a:latin typeface="Cambria Math" panose="02040503050406030204" pitchFamily="18" charset="0"/>
                            </a:rPr>
                            <m:t>𝑈</m:t>
                          </m:r>
                        </m:e>
                        <m:sub>
                          <m:r>
                            <a:rPr lang="en-US" b="0" i="1" smtClean="0">
                              <a:solidFill>
                                <a:srgbClr val="7030A0"/>
                              </a:solidFill>
                              <a:latin typeface="Cambria Math" panose="02040503050406030204" pitchFamily="18" charset="0"/>
                            </a:rPr>
                            <m:t>𝑓</m:t>
                          </m:r>
                        </m:sub>
                      </m:sSub>
                    </m:oMath>
                  </m:oMathPara>
                </a14:m>
                <a:endParaRPr lang="en-US" dirty="0">
                  <a:solidFill>
                    <a:srgbClr val="7030A0"/>
                  </a:solidFill>
                </a:endParaRPr>
              </a:p>
            </p:txBody>
          </p:sp>
        </mc:Choice>
        <mc:Fallback xmlns="">
          <p:sp>
            <p:nvSpPr>
              <p:cNvPr id="3" name="TextBox 2">
                <a:extLst>
                  <a:ext uri="{FF2B5EF4-FFF2-40B4-BE49-F238E27FC236}">
                    <a16:creationId xmlns:a16="http://schemas.microsoft.com/office/drawing/2014/main" id="{788D7B9C-481F-7D31-A430-074A4E05D97A}"/>
                  </a:ext>
                </a:extLst>
              </p:cNvPr>
              <p:cNvSpPr txBox="1">
                <a:spLocks noRot="1" noChangeAspect="1" noMove="1" noResize="1" noEditPoints="1" noAdjustHandles="1" noChangeArrowheads="1" noChangeShapeType="1" noTextEdit="1"/>
              </p:cNvSpPr>
              <p:nvPr/>
            </p:nvSpPr>
            <p:spPr>
              <a:xfrm>
                <a:off x="2271322" y="1312341"/>
                <a:ext cx="298608" cy="299249"/>
              </a:xfrm>
              <a:prstGeom prst="rect">
                <a:avLst/>
              </a:prstGeom>
              <a:blipFill>
                <a:blip r:embed="rId6"/>
                <a:stretch>
                  <a:fillRect r="-14286" b="-2857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AB9D88E-0909-4789-5CBC-B85873BE0117}"/>
              </a:ext>
            </a:extLst>
          </p:cNvPr>
          <p:cNvSpPr txBox="1"/>
          <p:nvPr/>
        </p:nvSpPr>
        <p:spPr>
          <a:xfrm>
            <a:off x="1840043" y="2988213"/>
            <a:ext cx="5463915" cy="646331"/>
          </a:xfrm>
          <a:prstGeom prst="rect">
            <a:avLst/>
          </a:prstGeom>
          <a:noFill/>
        </p:spPr>
        <p:txBody>
          <a:bodyPr wrap="square" rtlCol="0">
            <a:spAutoFit/>
          </a:bodyPr>
          <a:lstStyle/>
          <a:p>
            <a:pPr algn="ctr"/>
            <a:r>
              <a:rPr lang="en-US" dirty="0">
                <a:solidFill>
                  <a:srgbClr val="7030A0"/>
                </a:solidFill>
              </a:rPr>
              <a:t>The Oracle decrees (encodes) which state is the winner</a:t>
            </a:r>
          </a:p>
          <a:p>
            <a:pPr algn="ctr"/>
            <a:r>
              <a:rPr lang="en-US" dirty="0">
                <a:solidFill>
                  <a:srgbClr val="7030A0"/>
                </a:solidFill>
              </a:rPr>
              <a:t>A </a:t>
            </a:r>
            <a:r>
              <a:rPr lang="en-US" b="1" dirty="0">
                <a:solidFill>
                  <a:srgbClr val="7030A0"/>
                </a:solidFill>
              </a:rPr>
              <a:t>CZ</a:t>
            </a:r>
            <a:r>
              <a:rPr lang="en-US" dirty="0">
                <a:solidFill>
                  <a:srgbClr val="7030A0"/>
                </a:solidFill>
              </a:rPr>
              <a:t> gate marks the winner to be in </a:t>
            </a:r>
            <a:r>
              <a:rPr lang="en-US" b="1" dirty="0">
                <a:solidFill>
                  <a:srgbClr val="7030A0"/>
                </a:solidFill>
              </a:rPr>
              <a:t>slot 3 </a:t>
            </a:r>
            <a:r>
              <a:rPr lang="en-US" dirty="0">
                <a:solidFill>
                  <a:srgbClr val="7030A0"/>
                </a:solidFill>
              </a:rPr>
              <a:t>aka [0,0,0,1]</a:t>
            </a:r>
            <a:endParaRPr lang="en-US" b="1" dirty="0">
              <a:solidFill>
                <a:srgbClr val="7030A0"/>
              </a:solidFill>
            </a:endParaRPr>
          </a:p>
        </p:txBody>
      </p:sp>
      <p:sp>
        <p:nvSpPr>
          <p:cNvPr id="10" name="TextBox 9">
            <a:extLst>
              <a:ext uri="{FF2B5EF4-FFF2-40B4-BE49-F238E27FC236}">
                <a16:creationId xmlns:a16="http://schemas.microsoft.com/office/drawing/2014/main" id="{CE916DA5-43E9-F289-DDDF-64EA106EC90E}"/>
              </a:ext>
            </a:extLst>
          </p:cNvPr>
          <p:cNvSpPr txBox="1"/>
          <p:nvPr/>
        </p:nvSpPr>
        <p:spPr>
          <a:xfrm>
            <a:off x="5994270" y="3960301"/>
            <a:ext cx="2619376" cy="830997"/>
          </a:xfrm>
          <a:prstGeom prst="rect">
            <a:avLst/>
          </a:prstGeom>
          <a:noFill/>
        </p:spPr>
        <p:txBody>
          <a:bodyPr wrap="square" rtlCol="0">
            <a:spAutoFit/>
          </a:bodyPr>
          <a:lstStyle/>
          <a:p>
            <a:r>
              <a:rPr lang="en-US" sz="1600" dirty="0">
                <a:solidFill>
                  <a:srgbClr val="00B050"/>
                </a:solidFill>
              </a:rPr>
              <a:t>Recall that the Oracle marks only the winning slot with a negative phase</a:t>
            </a:r>
          </a:p>
        </p:txBody>
      </p:sp>
    </p:spTree>
    <p:extLst>
      <p:ext uri="{BB962C8B-B14F-4D97-AF65-F5344CB8AC3E}">
        <p14:creationId xmlns:p14="http://schemas.microsoft.com/office/powerpoint/2010/main" val="394491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500"/>
                                        <p:tgtEl>
                                          <p:spTgt spid="29"/>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FEEE36-9BBC-460B-A405-58A3663F8C75}"/>
              </a:ext>
            </a:extLst>
          </p:cNvPr>
          <p:cNvPicPr>
            <a:picLocks noChangeAspect="1"/>
          </p:cNvPicPr>
          <p:nvPr/>
        </p:nvPicPr>
        <p:blipFill>
          <a:blip r:embed="rId3"/>
          <a:stretch>
            <a:fillRect/>
          </a:stretch>
        </p:blipFill>
        <p:spPr>
          <a:xfrm>
            <a:off x="1480278" y="3791891"/>
            <a:ext cx="5622438" cy="2894391"/>
          </a:xfrm>
          <a:prstGeom prst="rect">
            <a:avLst/>
          </a:prstGeom>
          <a:ln>
            <a:noFill/>
          </a:ln>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6" name="Picture 5">
            <a:extLst>
              <a:ext uri="{FF2B5EF4-FFF2-40B4-BE49-F238E27FC236}">
                <a16:creationId xmlns:a16="http://schemas.microsoft.com/office/drawing/2014/main" id="{B2C54264-9810-92F0-CED2-27F994734834}"/>
              </a:ext>
            </a:extLst>
          </p:cNvPr>
          <p:cNvPicPr>
            <a:picLocks noChangeAspect="1"/>
          </p:cNvPicPr>
          <p:nvPr/>
        </p:nvPicPr>
        <p:blipFill>
          <a:blip r:embed="rId4"/>
          <a:stretch>
            <a:fillRect/>
          </a:stretch>
        </p:blipFill>
        <p:spPr>
          <a:xfrm>
            <a:off x="562131" y="1574566"/>
            <a:ext cx="8019738" cy="1413648"/>
          </a:xfrm>
          <a:prstGeom prst="rect">
            <a:avLst/>
          </a:prstGeom>
        </p:spPr>
      </p:pic>
      <p:sp>
        <p:nvSpPr>
          <p:cNvPr id="8" name="TextBox 7">
            <a:extLst>
              <a:ext uri="{FF2B5EF4-FFF2-40B4-BE49-F238E27FC236}">
                <a16:creationId xmlns:a16="http://schemas.microsoft.com/office/drawing/2014/main" id="{7727831F-E631-43F3-C552-F70624E93688}"/>
              </a:ext>
            </a:extLst>
          </p:cNvPr>
          <p:cNvSpPr txBox="1"/>
          <p:nvPr/>
        </p:nvSpPr>
        <p:spPr>
          <a:xfrm>
            <a:off x="749508" y="1099249"/>
            <a:ext cx="1461541" cy="369332"/>
          </a:xfrm>
          <a:prstGeom prst="rect">
            <a:avLst/>
          </a:prstGeom>
          <a:noFill/>
        </p:spPr>
        <p:txBody>
          <a:bodyPr wrap="square" rtlCol="0">
            <a:spAutoFit/>
          </a:bodyPr>
          <a:lstStyle/>
          <a:p>
            <a:pPr algn="ctr"/>
            <a:r>
              <a:rPr lang="en-US" dirty="0"/>
              <a:t>Initialization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B7C359B-8433-489C-B6E1-82378381A1DB}"/>
                  </a:ext>
                </a:extLst>
              </p:cNvPr>
              <p:cNvSpPr txBox="1"/>
              <p:nvPr/>
            </p:nvSpPr>
            <p:spPr>
              <a:xfrm>
                <a:off x="3115143" y="1283915"/>
                <a:ext cx="542457"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ln>
                                <a:solidFill>
                                  <a:srgbClr val="7030A0"/>
                                </a:solidFill>
                              </a:ln>
                              <a:solidFill>
                                <a:srgbClr val="7030A0"/>
                              </a:solidFill>
                              <a:latin typeface="Cambria Math" panose="02040503050406030204" pitchFamily="18" charset="0"/>
                            </a:rPr>
                          </m:ctrlPr>
                        </m:dPr>
                        <m:e>
                          <m:d>
                            <m:dPr>
                              <m:begChr m:val=""/>
                              <m:endChr m:val="⟩"/>
                              <m:ctrlPr>
                                <a:rPr lang="en-US" i="1" smtClean="0">
                                  <a:ln>
                                    <a:solidFill>
                                      <a:srgbClr val="7030A0"/>
                                    </a:solidFill>
                                  </a:ln>
                                  <a:solidFill>
                                    <a:srgbClr val="7030A0"/>
                                  </a:solidFill>
                                  <a:latin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rPr>
                                <m:t>𝑠</m:t>
                              </m:r>
                            </m:e>
                          </m:d>
                        </m:e>
                      </m:d>
                    </m:oMath>
                  </m:oMathPara>
                </a14:m>
                <a:endParaRPr lang="en-US" dirty="0"/>
              </a:p>
            </p:txBody>
          </p:sp>
        </mc:Choice>
        <mc:Fallback xmlns="">
          <p:sp>
            <p:nvSpPr>
              <p:cNvPr id="9" name="TextBox 8">
                <a:extLst>
                  <a:ext uri="{FF2B5EF4-FFF2-40B4-BE49-F238E27FC236}">
                    <a16:creationId xmlns:a16="http://schemas.microsoft.com/office/drawing/2014/main" id="{CB7C359B-8433-489C-B6E1-82378381A1DB}"/>
                  </a:ext>
                </a:extLst>
              </p:cNvPr>
              <p:cNvSpPr txBox="1">
                <a:spLocks noRot="1" noChangeAspect="1" noMove="1" noResize="1" noEditPoints="1" noAdjustHandles="1" noChangeArrowheads="1" noChangeShapeType="1" noTextEdit="1"/>
              </p:cNvSpPr>
              <p:nvPr/>
            </p:nvSpPr>
            <p:spPr>
              <a:xfrm>
                <a:off x="3115143" y="1283915"/>
                <a:ext cx="542457" cy="369332"/>
              </a:xfrm>
              <a:prstGeom prst="rect">
                <a:avLst/>
              </a:prstGeom>
              <a:blipFill>
                <a:blip r:embed="rId5"/>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27D065EE-47F8-4AA3-AE7A-4B740FE4BE28}"/>
              </a:ext>
            </a:extLst>
          </p:cNvPr>
          <p:cNvCxnSpPr>
            <a:cxnSpLocks/>
          </p:cNvCxnSpPr>
          <p:nvPr/>
        </p:nvCxnSpPr>
        <p:spPr>
          <a:xfrm flipH="1">
            <a:off x="1461228" y="1413812"/>
            <a:ext cx="1" cy="2852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212CD5D-2D7B-D1E8-BB07-C07A18979A36}"/>
              </a:ext>
            </a:extLst>
          </p:cNvPr>
          <p:cNvSpPr/>
          <p:nvPr/>
        </p:nvSpPr>
        <p:spPr>
          <a:xfrm>
            <a:off x="2196059" y="1669100"/>
            <a:ext cx="434715" cy="9391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0BD76F82-98D5-4B38-6A8A-C573480B354A}"/>
              </a:ext>
            </a:extLst>
          </p:cNvPr>
          <p:cNvCxnSpPr>
            <a:cxnSpLocks/>
            <a:stCxn id="17" idx="2"/>
            <a:endCxn id="5" idx="1"/>
          </p:cNvCxnSpPr>
          <p:nvPr/>
        </p:nvCxnSpPr>
        <p:spPr>
          <a:xfrm rot="5400000">
            <a:off x="1775185" y="2673147"/>
            <a:ext cx="703090" cy="573374"/>
          </a:xfrm>
          <a:prstGeom prst="bentConnector4">
            <a:avLst>
              <a:gd name="adj1" fmla="val 27018"/>
              <a:gd name="adj2" fmla="val 139869"/>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C12B940-B256-F125-4730-84C41450FCDB}"/>
              </a:ext>
            </a:extLst>
          </p:cNvPr>
          <p:cNvSpPr txBox="1"/>
          <p:nvPr/>
        </p:nvSpPr>
        <p:spPr>
          <a:xfrm>
            <a:off x="7369540" y="5354078"/>
            <a:ext cx="1521502" cy="923330"/>
          </a:xfrm>
          <a:prstGeom prst="rect">
            <a:avLst/>
          </a:prstGeom>
          <a:noFill/>
        </p:spPr>
        <p:txBody>
          <a:bodyPr wrap="square" rtlCol="0">
            <a:spAutoFit/>
          </a:bodyPr>
          <a:lstStyle/>
          <a:p>
            <a:pPr algn="ctr"/>
            <a:r>
              <a:rPr lang="en-US" dirty="0"/>
              <a:t>The </a:t>
            </a:r>
            <a:r>
              <a:rPr lang="en-US" i="1" dirty="0"/>
              <a:t>new</a:t>
            </a:r>
            <a:r>
              <a:rPr lang="en-US" dirty="0"/>
              <a:t> </a:t>
            </a:r>
            <a:r>
              <a:rPr lang="en-US" b="1" dirty="0"/>
              <a:t>mean</a:t>
            </a:r>
            <a:r>
              <a:rPr lang="en-US" dirty="0"/>
              <a:t> amplitude</a:t>
            </a:r>
          </a:p>
        </p:txBody>
      </p:sp>
      <p:cxnSp>
        <p:nvCxnSpPr>
          <p:cNvPr id="31" name="Straight Arrow Connector 30">
            <a:extLst>
              <a:ext uri="{FF2B5EF4-FFF2-40B4-BE49-F238E27FC236}">
                <a16:creationId xmlns:a16="http://schemas.microsoft.com/office/drawing/2014/main" id="{7BFCA9DB-4D3C-F400-C763-B6E69639F7A4}"/>
              </a:ext>
            </a:extLst>
          </p:cNvPr>
          <p:cNvCxnSpPr>
            <a:cxnSpLocks/>
          </p:cNvCxnSpPr>
          <p:nvPr/>
        </p:nvCxnSpPr>
        <p:spPr>
          <a:xfrm flipH="1">
            <a:off x="6944662" y="5815743"/>
            <a:ext cx="729288" cy="464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6ED26B-8245-0D3F-7980-B47E657BD3EB}"/>
              </a:ext>
            </a:extLst>
          </p:cNvPr>
          <p:cNvSpPr/>
          <p:nvPr/>
        </p:nvSpPr>
        <p:spPr>
          <a:xfrm>
            <a:off x="5107895" y="1669100"/>
            <a:ext cx="434715" cy="9391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49BF902-C56B-29FC-B3E6-C80C7F4F8863}"/>
              </a:ext>
            </a:extLst>
          </p:cNvPr>
          <p:cNvCxnSpPr/>
          <p:nvPr/>
        </p:nvCxnSpPr>
        <p:spPr>
          <a:xfrm flipV="1">
            <a:off x="6123482" y="5478905"/>
            <a:ext cx="0" cy="33683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220210-68D1-FBB0-7ED0-791526ECC4E4}"/>
              </a:ext>
            </a:extLst>
          </p:cNvPr>
          <p:cNvSpPr txBox="1"/>
          <p:nvPr/>
        </p:nvSpPr>
        <p:spPr>
          <a:xfrm>
            <a:off x="5872865" y="4569518"/>
            <a:ext cx="2143593" cy="923330"/>
          </a:xfrm>
          <a:prstGeom prst="rect">
            <a:avLst/>
          </a:prstGeom>
          <a:noFill/>
        </p:spPr>
        <p:txBody>
          <a:bodyPr wrap="square" rtlCol="0">
            <a:spAutoFit/>
          </a:bodyPr>
          <a:lstStyle/>
          <a:p>
            <a:pPr algn="ctr"/>
            <a:r>
              <a:rPr lang="en-US" dirty="0">
                <a:solidFill>
                  <a:srgbClr val="FF0000"/>
                </a:solidFill>
              </a:rPr>
              <a:t>We have </a:t>
            </a:r>
            <a:r>
              <a:rPr lang="en-US" b="1" dirty="0">
                <a:solidFill>
                  <a:srgbClr val="FF0000"/>
                </a:solidFill>
              </a:rPr>
              <a:t>amplified</a:t>
            </a:r>
            <a:r>
              <a:rPr lang="en-US" dirty="0">
                <a:solidFill>
                  <a:srgbClr val="FF0000"/>
                </a:solidFill>
              </a:rPr>
              <a:t> the </a:t>
            </a:r>
            <a:r>
              <a:rPr lang="en-US" i="1" dirty="0">
                <a:solidFill>
                  <a:srgbClr val="FF0000"/>
                </a:solidFill>
              </a:rPr>
              <a:t>amplitude</a:t>
            </a:r>
            <a:r>
              <a:rPr lang="en-US" dirty="0">
                <a:solidFill>
                  <a:srgbClr val="FF0000"/>
                </a:solidFill>
              </a:rPr>
              <a:t> of the </a:t>
            </a:r>
            <a:r>
              <a:rPr lang="en-US" u="sng" dirty="0">
                <a:solidFill>
                  <a:srgbClr val="FF0000"/>
                </a:solidFill>
              </a:rPr>
              <a:t>winning</a:t>
            </a:r>
            <a:r>
              <a:rPr lang="en-US" dirty="0">
                <a:solidFill>
                  <a:srgbClr val="FF0000"/>
                </a:solidFill>
              </a:rPr>
              <a:t> state!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28C624-A83C-AB18-EBD4-B8264FB0DF60}"/>
                  </a:ext>
                </a:extLst>
              </p:cNvPr>
              <p:cNvSpPr txBox="1"/>
              <p:nvPr/>
            </p:nvSpPr>
            <p:spPr>
              <a:xfrm>
                <a:off x="2271322" y="1312341"/>
                <a:ext cx="298608" cy="29924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ln>
                                <a:solidFill>
                                  <a:srgbClr val="7030A0"/>
                                </a:solidFill>
                              </a:ln>
                              <a:solidFill>
                                <a:srgbClr val="7030A0"/>
                              </a:solidFill>
                              <a:latin typeface="Cambria Math" panose="02040503050406030204" pitchFamily="18" charset="0"/>
                            </a:rPr>
                            <m:t>𝑈</m:t>
                          </m:r>
                        </m:e>
                        <m:sub>
                          <m:r>
                            <a:rPr lang="en-US" b="0" i="1" smtClean="0">
                              <a:solidFill>
                                <a:srgbClr val="7030A0"/>
                              </a:solidFill>
                              <a:latin typeface="Cambria Math" panose="02040503050406030204" pitchFamily="18" charset="0"/>
                            </a:rPr>
                            <m:t>𝑓</m:t>
                          </m:r>
                        </m:sub>
                      </m:sSub>
                    </m:oMath>
                  </m:oMathPara>
                </a14:m>
                <a:endParaRPr lang="en-US" dirty="0">
                  <a:solidFill>
                    <a:srgbClr val="7030A0"/>
                  </a:solidFill>
                </a:endParaRPr>
              </a:p>
            </p:txBody>
          </p:sp>
        </mc:Choice>
        <mc:Fallback xmlns="">
          <p:sp>
            <p:nvSpPr>
              <p:cNvPr id="3" name="TextBox 2">
                <a:extLst>
                  <a:ext uri="{FF2B5EF4-FFF2-40B4-BE49-F238E27FC236}">
                    <a16:creationId xmlns:a16="http://schemas.microsoft.com/office/drawing/2014/main" id="{5328C624-A83C-AB18-EBD4-B8264FB0DF60}"/>
                  </a:ext>
                </a:extLst>
              </p:cNvPr>
              <p:cNvSpPr txBox="1">
                <a:spLocks noRot="1" noChangeAspect="1" noMove="1" noResize="1" noEditPoints="1" noAdjustHandles="1" noChangeArrowheads="1" noChangeShapeType="1" noTextEdit="1"/>
              </p:cNvSpPr>
              <p:nvPr/>
            </p:nvSpPr>
            <p:spPr>
              <a:xfrm>
                <a:off x="2271322" y="1312341"/>
                <a:ext cx="298608" cy="299249"/>
              </a:xfrm>
              <a:prstGeom prst="rect">
                <a:avLst/>
              </a:prstGeom>
              <a:blipFill>
                <a:blip r:embed="rId6"/>
                <a:stretch>
                  <a:fillRect r="-14286" b="-2857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3B216C2-774F-EC1E-E47F-D2C38549FDA5}"/>
              </a:ext>
            </a:extLst>
          </p:cNvPr>
          <p:cNvSpPr txBox="1"/>
          <p:nvPr/>
        </p:nvSpPr>
        <p:spPr>
          <a:xfrm>
            <a:off x="1840043" y="2988213"/>
            <a:ext cx="5463915" cy="646331"/>
          </a:xfrm>
          <a:prstGeom prst="rect">
            <a:avLst/>
          </a:prstGeom>
          <a:noFill/>
        </p:spPr>
        <p:txBody>
          <a:bodyPr wrap="square" rtlCol="0">
            <a:spAutoFit/>
          </a:bodyPr>
          <a:lstStyle/>
          <a:p>
            <a:pPr algn="ctr"/>
            <a:r>
              <a:rPr lang="en-US" dirty="0">
                <a:solidFill>
                  <a:srgbClr val="7030A0"/>
                </a:solidFill>
              </a:rPr>
              <a:t>The Oracle decrees (encodes) which state is the winner</a:t>
            </a:r>
          </a:p>
          <a:p>
            <a:pPr algn="ctr"/>
            <a:r>
              <a:rPr lang="en-US" dirty="0">
                <a:solidFill>
                  <a:srgbClr val="7030A0"/>
                </a:solidFill>
              </a:rPr>
              <a:t>A </a:t>
            </a:r>
            <a:r>
              <a:rPr lang="en-US" b="1" dirty="0">
                <a:solidFill>
                  <a:srgbClr val="7030A0"/>
                </a:solidFill>
              </a:rPr>
              <a:t>CZ</a:t>
            </a:r>
            <a:r>
              <a:rPr lang="en-US" dirty="0">
                <a:solidFill>
                  <a:srgbClr val="7030A0"/>
                </a:solidFill>
              </a:rPr>
              <a:t> gate marks the winner to be in </a:t>
            </a:r>
            <a:r>
              <a:rPr lang="en-US" b="1" dirty="0">
                <a:solidFill>
                  <a:srgbClr val="7030A0"/>
                </a:solidFill>
              </a:rPr>
              <a:t>slot 3 </a:t>
            </a:r>
            <a:r>
              <a:rPr lang="en-US" dirty="0">
                <a:solidFill>
                  <a:srgbClr val="7030A0"/>
                </a:solidFill>
              </a:rPr>
              <a:t>aka [0,0,0,1]</a:t>
            </a:r>
            <a:endParaRPr lang="en-US" b="1" dirty="0">
              <a:solidFill>
                <a:srgbClr val="7030A0"/>
              </a:solidFill>
            </a:endParaRPr>
          </a:p>
        </p:txBody>
      </p:sp>
    </p:spTree>
    <p:extLst>
      <p:ext uri="{BB962C8B-B14F-4D97-AF65-F5344CB8AC3E}">
        <p14:creationId xmlns:p14="http://schemas.microsoft.com/office/powerpoint/2010/main" val="31209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outHorizontal)">
                                      <p:cBhvr>
                                        <p:cTn id="24" dur="500"/>
                                        <p:tgtEl>
                                          <p:spTgt spid="11"/>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animBg="1"/>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Grover's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pic>
        <p:nvPicPr>
          <p:cNvPr id="5" name="Picture 4">
            <a:extLst>
              <a:ext uri="{FF2B5EF4-FFF2-40B4-BE49-F238E27FC236}">
                <a16:creationId xmlns:a16="http://schemas.microsoft.com/office/drawing/2014/main" id="{9164FDD4-81BA-35FC-C0A1-0FBEB160F7E7}"/>
              </a:ext>
            </a:extLst>
          </p:cNvPr>
          <p:cNvPicPr>
            <a:picLocks noChangeAspect="1"/>
          </p:cNvPicPr>
          <p:nvPr/>
        </p:nvPicPr>
        <p:blipFill>
          <a:blip r:embed="rId3"/>
          <a:stretch>
            <a:fillRect/>
          </a:stretch>
        </p:blipFill>
        <p:spPr>
          <a:xfrm>
            <a:off x="770871" y="1468581"/>
            <a:ext cx="7047619" cy="2200000"/>
          </a:xfrm>
          <a:prstGeom prst="rect">
            <a:avLst/>
          </a:prstGeom>
        </p:spPr>
      </p:pic>
      <p:sp>
        <p:nvSpPr>
          <p:cNvPr id="10" name="TextBox 9">
            <a:extLst>
              <a:ext uri="{FF2B5EF4-FFF2-40B4-BE49-F238E27FC236}">
                <a16:creationId xmlns:a16="http://schemas.microsoft.com/office/drawing/2014/main" id="{AA2AF920-D2CC-830D-2180-DAE0ADA99292}"/>
              </a:ext>
            </a:extLst>
          </p:cNvPr>
          <p:cNvSpPr txBox="1"/>
          <p:nvPr/>
        </p:nvSpPr>
        <p:spPr>
          <a:xfrm>
            <a:off x="1048190" y="4135303"/>
            <a:ext cx="7047619" cy="1754326"/>
          </a:xfrm>
          <a:prstGeom prst="rect">
            <a:avLst/>
          </a:prstGeom>
          <a:noFill/>
        </p:spPr>
        <p:txBody>
          <a:bodyPr wrap="square" rtlCol="0">
            <a:spAutoFit/>
          </a:bodyPr>
          <a:lstStyle/>
          <a:p>
            <a:pPr algn="ctr"/>
            <a:r>
              <a:rPr lang="en-US" dirty="0"/>
              <a:t>Yes, we would need to know the </a:t>
            </a:r>
            <a:r>
              <a:rPr lang="en-US" u="sng" dirty="0"/>
              <a:t>location</a:t>
            </a:r>
            <a:r>
              <a:rPr lang="en-US" dirty="0"/>
              <a:t> of the winning slot </a:t>
            </a:r>
            <a:r>
              <a:rPr lang="en-US" b="1" dirty="0"/>
              <a:t>ahead of time</a:t>
            </a:r>
            <a:r>
              <a:rPr lang="en-US" dirty="0"/>
              <a:t> to construct the Oracle's unitary matrix  so we cannot </a:t>
            </a:r>
            <a:r>
              <a:rPr lang="en-US" b="1" i="1" dirty="0">
                <a:solidFill>
                  <a:srgbClr val="00B050"/>
                </a:solidFill>
              </a:rPr>
              <a:t>magically</a:t>
            </a:r>
            <a:r>
              <a:rPr lang="en-US" dirty="0"/>
              <a:t> use Grover's algorithm on existing classical (non-quantum) databases.</a:t>
            </a:r>
          </a:p>
          <a:p>
            <a:pPr algn="ctr"/>
            <a:endParaRPr lang="en-US" dirty="0"/>
          </a:p>
          <a:p>
            <a:pPr algn="ctr"/>
            <a:r>
              <a:rPr lang="en-US" dirty="0"/>
              <a:t>But the algorithm shows that we can (on average) “search” an unordered list on a quantum computer faster than on a classical computer</a:t>
            </a:r>
          </a:p>
        </p:txBody>
      </p:sp>
      <p:sp>
        <p:nvSpPr>
          <p:cNvPr id="13" name="Rectangle 12">
            <a:extLst>
              <a:ext uri="{FF2B5EF4-FFF2-40B4-BE49-F238E27FC236}">
                <a16:creationId xmlns:a16="http://schemas.microsoft.com/office/drawing/2014/main" id="{906D6D36-9C99-B01C-B006-3CA58C6088F0}"/>
              </a:ext>
            </a:extLst>
          </p:cNvPr>
          <p:cNvSpPr/>
          <p:nvPr/>
        </p:nvSpPr>
        <p:spPr>
          <a:xfrm>
            <a:off x="4174761" y="3275351"/>
            <a:ext cx="1716373" cy="3147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32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926B95-5472-8CAA-4960-FA90B176EC81}"/>
              </a:ext>
            </a:extLst>
          </p:cNvPr>
          <p:cNvPicPr>
            <a:picLocks noGrp="1" noRot="1" noChangeAspect="1" noMove="1" noResize="1" noEditPoints="1" noAdjustHandles="1" noChangeArrowheads="1" noChangeShapeType="1" noCrop="1"/>
          </p:cNvPicPr>
          <p:nvPr/>
        </p:nvPicPr>
        <p:blipFill>
          <a:blip r:embed="rId3"/>
          <a:stretch>
            <a:fillRect/>
          </a:stretch>
        </p:blipFill>
        <p:spPr>
          <a:xfrm>
            <a:off x="1948190" y="1705815"/>
            <a:ext cx="5247619" cy="3990476"/>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grover.ipynb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grpSp>
        <p:nvGrpSpPr>
          <p:cNvPr id="49" name="Group 48">
            <a:extLst>
              <a:ext uri="{FF2B5EF4-FFF2-40B4-BE49-F238E27FC236}">
                <a16:creationId xmlns:a16="http://schemas.microsoft.com/office/drawing/2014/main" id="{284E8E63-6C7E-1A8E-3814-2CE9ABA086FB}"/>
              </a:ext>
            </a:extLst>
          </p:cNvPr>
          <p:cNvGrpSpPr/>
          <p:nvPr/>
        </p:nvGrpSpPr>
        <p:grpSpPr>
          <a:xfrm>
            <a:off x="7120237" y="4790410"/>
            <a:ext cx="1076632" cy="369332"/>
            <a:chOff x="4968362" y="2079211"/>
            <a:chExt cx="1076632" cy="369332"/>
          </a:xfrm>
        </p:grpSpPr>
        <p:cxnSp>
          <p:nvCxnSpPr>
            <p:cNvPr id="50" name="Straight Arrow Connector 49">
              <a:extLst>
                <a:ext uri="{FF2B5EF4-FFF2-40B4-BE49-F238E27FC236}">
                  <a16:creationId xmlns:a16="http://schemas.microsoft.com/office/drawing/2014/main" id="{67A15184-3737-ED1A-9F99-04996DB306F9}"/>
                </a:ext>
              </a:extLst>
            </p:cNvPr>
            <p:cNvCxnSpPr>
              <a:cxnSpLocks/>
            </p:cNvCxnSpPr>
            <p:nvPr/>
          </p:nvCxnSpPr>
          <p:spPr>
            <a:xfrm flipH="1">
              <a:off x="4968362" y="224888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9C27B4-F595-4A52-1813-6E033BF028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A83C74B1-F57C-C2CE-517D-2D15D7C95CC3}"/>
              </a:ext>
            </a:extLst>
          </p:cNvPr>
          <p:cNvGrpSpPr/>
          <p:nvPr/>
        </p:nvGrpSpPr>
        <p:grpSpPr>
          <a:xfrm>
            <a:off x="4508080" y="5326959"/>
            <a:ext cx="1076632" cy="369332"/>
            <a:chOff x="4704120" y="2356972"/>
            <a:chExt cx="1076632" cy="369332"/>
          </a:xfrm>
        </p:grpSpPr>
        <p:cxnSp>
          <p:nvCxnSpPr>
            <p:cNvPr id="11" name="Straight Arrow Connector 10">
              <a:extLst>
                <a:ext uri="{FF2B5EF4-FFF2-40B4-BE49-F238E27FC236}">
                  <a16:creationId xmlns:a16="http://schemas.microsoft.com/office/drawing/2014/main" id="{64AD1FBE-2C68-CE7C-27B9-BFEB6E46FE5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5EF6D8-3B5B-2716-88B5-CDDC80AA51D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4719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pic>
        <p:nvPicPr>
          <p:cNvPr id="9" name="Picture 8">
            <a:extLst>
              <a:ext uri="{FF2B5EF4-FFF2-40B4-BE49-F238E27FC236}">
                <a16:creationId xmlns:a16="http://schemas.microsoft.com/office/drawing/2014/main" id="{9D8C25E9-1F3F-EE9A-09F3-0E3A292CC4B2}"/>
              </a:ext>
            </a:extLst>
          </p:cNvPr>
          <p:cNvPicPr>
            <a:picLocks noChangeAspect="1"/>
          </p:cNvPicPr>
          <p:nvPr/>
        </p:nvPicPr>
        <p:blipFill>
          <a:blip r:embed="rId2"/>
          <a:stretch>
            <a:fillRect/>
          </a:stretch>
        </p:blipFill>
        <p:spPr>
          <a:xfrm>
            <a:off x="301894" y="668319"/>
            <a:ext cx="4753502" cy="221728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47D6D348-F80A-3569-A6CD-533C14FABB0F}"/>
              </a:ext>
            </a:extLst>
          </p:cNvPr>
          <p:cNvPicPr>
            <a:picLocks noChangeAspect="1"/>
          </p:cNvPicPr>
          <p:nvPr/>
        </p:nvPicPr>
        <p:blipFill>
          <a:blip r:embed="rId3"/>
          <a:stretch>
            <a:fillRect/>
          </a:stretch>
        </p:blipFill>
        <p:spPr>
          <a:xfrm>
            <a:off x="536491" y="3276591"/>
            <a:ext cx="2000000" cy="1114286"/>
          </a:xfrm>
          <a:prstGeom prst="rect">
            <a:avLst/>
          </a:prstGeom>
        </p:spPr>
      </p:pic>
      <p:pic>
        <p:nvPicPr>
          <p:cNvPr id="14" name="Picture 13">
            <a:extLst>
              <a:ext uri="{FF2B5EF4-FFF2-40B4-BE49-F238E27FC236}">
                <a16:creationId xmlns:a16="http://schemas.microsoft.com/office/drawing/2014/main" id="{9F0AB67D-69E6-A056-0516-EE411F4262F5}"/>
              </a:ext>
            </a:extLst>
          </p:cNvPr>
          <p:cNvPicPr>
            <a:picLocks noChangeAspect="1"/>
          </p:cNvPicPr>
          <p:nvPr/>
        </p:nvPicPr>
        <p:blipFill>
          <a:blip r:embed="rId4"/>
          <a:stretch>
            <a:fillRect/>
          </a:stretch>
        </p:blipFill>
        <p:spPr>
          <a:xfrm>
            <a:off x="471010" y="4622438"/>
            <a:ext cx="3600000" cy="1285714"/>
          </a:xfrm>
          <a:prstGeom prst="rect">
            <a:avLst/>
          </a:prstGeom>
        </p:spPr>
      </p:pic>
      <p:pic>
        <p:nvPicPr>
          <p:cNvPr id="16" name="Picture 15">
            <a:extLst>
              <a:ext uri="{FF2B5EF4-FFF2-40B4-BE49-F238E27FC236}">
                <a16:creationId xmlns:a16="http://schemas.microsoft.com/office/drawing/2014/main" id="{A2897226-4986-3331-4533-FFD76566BE54}"/>
              </a:ext>
            </a:extLst>
          </p:cNvPr>
          <p:cNvPicPr>
            <a:picLocks noChangeAspect="1"/>
          </p:cNvPicPr>
          <p:nvPr/>
        </p:nvPicPr>
        <p:blipFill>
          <a:blip r:embed="rId5"/>
          <a:stretch>
            <a:fillRect/>
          </a:stretch>
        </p:blipFill>
        <p:spPr>
          <a:xfrm>
            <a:off x="5265804" y="1435762"/>
            <a:ext cx="1895238" cy="5285714"/>
          </a:xfrm>
          <a:prstGeom prst="rect">
            <a:avLst/>
          </a:prstGeom>
        </p:spPr>
      </p:pic>
      <p:pic>
        <p:nvPicPr>
          <p:cNvPr id="18" name="Picture 17">
            <a:extLst>
              <a:ext uri="{FF2B5EF4-FFF2-40B4-BE49-F238E27FC236}">
                <a16:creationId xmlns:a16="http://schemas.microsoft.com/office/drawing/2014/main" id="{48EFF27D-550D-89B3-1941-E1B9282FEF54}"/>
              </a:ext>
            </a:extLst>
          </p:cNvPr>
          <p:cNvPicPr>
            <a:picLocks noChangeAspect="1"/>
          </p:cNvPicPr>
          <p:nvPr/>
        </p:nvPicPr>
        <p:blipFill>
          <a:blip r:embed="rId6"/>
          <a:stretch>
            <a:fillRect/>
          </a:stretch>
        </p:blipFill>
        <p:spPr>
          <a:xfrm>
            <a:off x="4815847" y="4622438"/>
            <a:ext cx="3857143" cy="1285714"/>
          </a:xfrm>
          <a:prstGeom prst="rect">
            <a:avLst/>
          </a:prstGeom>
        </p:spPr>
      </p:pic>
      <p:sp>
        <p:nvSpPr>
          <p:cNvPr id="19" name="Rectangle 18">
            <a:extLst>
              <a:ext uri="{FF2B5EF4-FFF2-40B4-BE49-F238E27FC236}">
                <a16:creationId xmlns:a16="http://schemas.microsoft.com/office/drawing/2014/main" id="{94C91662-30D1-67E7-BD73-6FAA4DD0C7CA}"/>
              </a:ext>
            </a:extLst>
          </p:cNvPr>
          <p:cNvSpPr/>
          <p:nvPr/>
        </p:nvSpPr>
        <p:spPr>
          <a:xfrm>
            <a:off x="3798795" y="5180171"/>
            <a:ext cx="135029" cy="23692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A57D99-0F28-C34B-763D-B886B45D6FC9}"/>
              </a:ext>
            </a:extLst>
          </p:cNvPr>
          <p:cNvSpPr/>
          <p:nvPr/>
        </p:nvSpPr>
        <p:spPr>
          <a:xfrm>
            <a:off x="8295816" y="5146833"/>
            <a:ext cx="135029" cy="236923"/>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840E0EC-FB42-0DE6-F3DC-3DBC3C2D06DD}"/>
              </a:ext>
            </a:extLst>
          </p:cNvPr>
          <p:cNvGrpSpPr/>
          <p:nvPr/>
        </p:nvGrpSpPr>
        <p:grpSpPr>
          <a:xfrm>
            <a:off x="4487100" y="622438"/>
            <a:ext cx="1076632" cy="369332"/>
            <a:chOff x="4968362" y="2079211"/>
            <a:chExt cx="1076632" cy="369332"/>
          </a:xfrm>
        </p:grpSpPr>
        <p:cxnSp>
          <p:nvCxnSpPr>
            <p:cNvPr id="25" name="Straight Arrow Connector 24">
              <a:extLst>
                <a:ext uri="{FF2B5EF4-FFF2-40B4-BE49-F238E27FC236}">
                  <a16:creationId xmlns:a16="http://schemas.microsoft.com/office/drawing/2014/main" id="{2A064C9F-C590-C8AE-4BE6-7AC4F9CD00E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D4A74E-63A0-6C34-5A91-02445D81FA2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D676C6E-477D-FD1F-7F00-981261D40DF1}"/>
              </a:ext>
            </a:extLst>
          </p:cNvPr>
          <p:cNvGrpSpPr/>
          <p:nvPr/>
        </p:nvGrpSpPr>
        <p:grpSpPr>
          <a:xfrm>
            <a:off x="4188566" y="1210152"/>
            <a:ext cx="1076632" cy="369332"/>
            <a:chOff x="4704120" y="2356972"/>
            <a:chExt cx="1076632" cy="369332"/>
          </a:xfrm>
        </p:grpSpPr>
        <p:cxnSp>
          <p:nvCxnSpPr>
            <p:cNvPr id="28" name="Straight Arrow Connector 27">
              <a:extLst>
                <a:ext uri="{FF2B5EF4-FFF2-40B4-BE49-F238E27FC236}">
                  <a16:creationId xmlns:a16="http://schemas.microsoft.com/office/drawing/2014/main" id="{A360B869-0DAD-E0B4-DEDE-FEFED923015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5926A7-5B80-AC42-A791-ECC5E2AD2CF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D7590CA5-DF97-E7D7-09AB-718BF94DCA2B}"/>
              </a:ext>
            </a:extLst>
          </p:cNvPr>
          <p:cNvGrpSpPr/>
          <p:nvPr/>
        </p:nvGrpSpPr>
        <p:grpSpPr>
          <a:xfrm>
            <a:off x="2549663" y="1599792"/>
            <a:ext cx="1068643" cy="369332"/>
            <a:chOff x="3647644" y="4910075"/>
            <a:chExt cx="1068643" cy="369332"/>
          </a:xfrm>
        </p:grpSpPr>
        <p:sp>
          <p:nvSpPr>
            <p:cNvPr id="31" name="TextBox 30">
              <a:extLst>
                <a:ext uri="{FF2B5EF4-FFF2-40B4-BE49-F238E27FC236}">
                  <a16:creationId xmlns:a16="http://schemas.microsoft.com/office/drawing/2014/main" id="{430FB00D-BBA7-FA7A-C813-477F90491E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981DF8C0-B05F-E707-F49F-5A010985A12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C0AB53-0376-3918-7C9A-29A72C720A19}"/>
              </a:ext>
            </a:extLst>
          </p:cNvPr>
          <p:cNvGrpSpPr/>
          <p:nvPr/>
        </p:nvGrpSpPr>
        <p:grpSpPr>
          <a:xfrm>
            <a:off x="4697505" y="2215631"/>
            <a:ext cx="1064340" cy="369332"/>
            <a:chOff x="3647644" y="5421073"/>
            <a:chExt cx="1064340" cy="369332"/>
          </a:xfrm>
        </p:grpSpPr>
        <p:sp>
          <p:nvSpPr>
            <p:cNvPr id="34" name="TextBox 33">
              <a:extLst>
                <a:ext uri="{FF2B5EF4-FFF2-40B4-BE49-F238E27FC236}">
                  <a16:creationId xmlns:a16="http://schemas.microsoft.com/office/drawing/2014/main" id="{6E5973CC-3DD6-4947-2FDE-1E4C406C54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79A46650-1D0E-D513-09AC-99867EE4F90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DBC2276-9A70-D3BF-7537-F26747AE8F19}"/>
              </a:ext>
            </a:extLst>
          </p:cNvPr>
          <p:cNvGrpSpPr/>
          <p:nvPr/>
        </p:nvGrpSpPr>
        <p:grpSpPr>
          <a:xfrm>
            <a:off x="2695209" y="2607448"/>
            <a:ext cx="1068643" cy="369332"/>
            <a:chOff x="3647644" y="5359159"/>
            <a:chExt cx="1068643" cy="369332"/>
          </a:xfrm>
        </p:grpSpPr>
        <p:sp>
          <p:nvSpPr>
            <p:cNvPr id="37" name="TextBox 36">
              <a:extLst>
                <a:ext uri="{FF2B5EF4-FFF2-40B4-BE49-F238E27FC236}">
                  <a16:creationId xmlns:a16="http://schemas.microsoft.com/office/drawing/2014/main" id="{82790FA0-FA53-B92F-BA49-999FF7EA84C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19D0E03B-8A09-CF39-8FC7-1CBE5F1330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DBF83E0C-8E4B-0D0F-D7EE-039825390E0A}"/>
              </a:ext>
            </a:extLst>
          </p:cNvPr>
          <p:cNvSpPr txBox="1">
            <a:spLocks/>
          </p:cNvSpPr>
          <p:nvPr/>
        </p:nvSpPr>
        <p:spPr>
          <a:xfrm>
            <a:off x="5461337" y="67571"/>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2</a:t>
            </a:r>
            <a:br>
              <a:rPr lang="en-US" sz="2400" b="1" dirty="0">
                <a:solidFill>
                  <a:srgbClr val="0070C0"/>
                </a:solidFill>
                <a:latin typeface="+mn-lt"/>
              </a:rPr>
            </a:br>
            <a:r>
              <a:rPr lang="en-US" sz="2400" dirty="0">
                <a:latin typeface="+mn-lt"/>
              </a:rPr>
              <a:t>phase_kickback.ipynb</a:t>
            </a:r>
          </a:p>
        </p:txBody>
      </p:sp>
      <p:sp>
        <p:nvSpPr>
          <p:cNvPr id="2" name="Rectangle 1">
            <a:extLst>
              <a:ext uri="{FF2B5EF4-FFF2-40B4-BE49-F238E27FC236}">
                <a16:creationId xmlns:a16="http://schemas.microsoft.com/office/drawing/2014/main" id="{6506A7CC-65BC-7F26-A039-8BA6AC80E010}"/>
              </a:ext>
            </a:extLst>
          </p:cNvPr>
          <p:cNvSpPr/>
          <p:nvPr/>
        </p:nvSpPr>
        <p:spPr>
          <a:xfrm>
            <a:off x="3238075" y="1301763"/>
            <a:ext cx="202831" cy="199385"/>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A9A1756-CD84-D1C9-4A0C-AC35CC65D735}"/>
              </a:ext>
            </a:extLst>
          </p:cNvPr>
          <p:cNvSpPr/>
          <p:nvPr/>
        </p:nvSpPr>
        <p:spPr>
          <a:xfrm>
            <a:off x="3927288" y="1301762"/>
            <a:ext cx="185132" cy="199385"/>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Elbow 5">
            <a:extLst>
              <a:ext uri="{FF2B5EF4-FFF2-40B4-BE49-F238E27FC236}">
                <a16:creationId xmlns:a16="http://schemas.microsoft.com/office/drawing/2014/main" id="{D8CE1DF9-8CC2-2B14-AD86-C442F9C9D70B}"/>
              </a:ext>
            </a:extLst>
          </p:cNvPr>
          <p:cNvCxnSpPr>
            <a:cxnSpLocks/>
            <a:stCxn id="2" idx="0"/>
            <a:endCxn id="3" idx="0"/>
          </p:cNvCxnSpPr>
          <p:nvPr/>
        </p:nvCxnSpPr>
        <p:spPr>
          <a:xfrm rot="5400000" flipH="1" flipV="1">
            <a:off x="3679672" y="961582"/>
            <a:ext cx="1" cy="680363"/>
          </a:xfrm>
          <a:prstGeom prst="bentConnector3">
            <a:avLst>
              <a:gd name="adj1" fmla="val 22860100000"/>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7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par>
                          <p:cTn id="42" fill="hold">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right)">
                                      <p:cBhvr>
                                        <p:cTn id="51" dur="500"/>
                                        <p:tgtEl>
                                          <p:spTgt spid="33"/>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up)">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500"/>
                                        <p:tgtEl>
                                          <p:spTgt spid="18"/>
                                        </p:tgtEl>
                                      </p:cBhvr>
                                    </p:animEffect>
                                  </p:childTnLst>
                                </p:cTn>
                              </p:par>
                            </p:childTnLst>
                          </p:cTn>
                        </p:par>
                        <p:par>
                          <p:cTn id="65" fill="hold">
                            <p:stCondLst>
                              <p:cond delay="1000"/>
                            </p:stCondLst>
                            <p:childTnLst>
                              <p:par>
                                <p:cTn id="66" presetID="2" presetClass="entr" presetSubtype="4"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ppt_x"/>
                                          </p:val>
                                        </p:tav>
                                        <p:tav tm="100000">
                                          <p:val>
                                            <p:strVal val="#ppt_x"/>
                                          </p:val>
                                        </p:tav>
                                      </p:tavLst>
                                    </p:anim>
                                    <p:anim calcmode="lin" valueType="num">
                                      <p:cBhvr additive="base">
                                        <p:cTn id="6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 grpId="0" animBg="1"/>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sp>
        <p:nvSpPr>
          <p:cNvPr id="71" name="Title 1">
            <a:extLst>
              <a:ext uri="{FF2B5EF4-FFF2-40B4-BE49-F238E27FC236}">
                <a16:creationId xmlns:a16="http://schemas.microsoft.com/office/drawing/2014/main" id="{D313DD00-A431-926B-0C8E-950EAE9DE2E7}"/>
              </a:ext>
            </a:extLst>
          </p:cNvPr>
          <p:cNvSpPr txBox="1">
            <a:spLocks/>
          </p:cNvSpPr>
          <p:nvPr/>
        </p:nvSpPr>
        <p:spPr>
          <a:xfrm>
            <a:off x="4532848" y="418417"/>
            <a:ext cx="4412393"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2 - grover.ipynb</a:t>
            </a:r>
          </a:p>
        </p:txBody>
      </p:sp>
      <p:pic>
        <p:nvPicPr>
          <p:cNvPr id="8" name="Picture 7">
            <a:extLst>
              <a:ext uri="{FF2B5EF4-FFF2-40B4-BE49-F238E27FC236}">
                <a16:creationId xmlns:a16="http://schemas.microsoft.com/office/drawing/2014/main" id="{6FA4402D-BA33-5C38-24E8-03ABD6A672C2}"/>
              </a:ext>
            </a:extLst>
          </p:cNvPr>
          <p:cNvPicPr>
            <a:picLocks noChangeAspect="1"/>
          </p:cNvPicPr>
          <p:nvPr/>
        </p:nvPicPr>
        <p:blipFill>
          <a:blip r:embed="rId2"/>
          <a:stretch>
            <a:fillRect/>
          </a:stretch>
        </p:blipFill>
        <p:spPr>
          <a:xfrm>
            <a:off x="624016" y="590574"/>
            <a:ext cx="3372788" cy="4525104"/>
          </a:xfrm>
          <a:prstGeom prst="rect">
            <a:avLst/>
          </a:prstGeom>
          <a:ln>
            <a:solidFill>
              <a:schemeClr val="tx1"/>
            </a:solidFill>
          </a:ln>
        </p:spPr>
      </p:pic>
      <p:grpSp>
        <p:nvGrpSpPr>
          <p:cNvPr id="18" name="Group 17">
            <a:extLst>
              <a:ext uri="{FF2B5EF4-FFF2-40B4-BE49-F238E27FC236}">
                <a16:creationId xmlns:a16="http://schemas.microsoft.com/office/drawing/2014/main" id="{17562AC1-2C41-8049-C737-4AA8530D8BBC}"/>
              </a:ext>
            </a:extLst>
          </p:cNvPr>
          <p:cNvGrpSpPr/>
          <p:nvPr/>
        </p:nvGrpSpPr>
        <p:grpSpPr>
          <a:xfrm>
            <a:off x="2763042" y="699066"/>
            <a:ext cx="1076632" cy="369332"/>
            <a:chOff x="4968362" y="2079211"/>
            <a:chExt cx="1076632" cy="369332"/>
          </a:xfrm>
        </p:grpSpPr>
        <p:cxnSp>
          <p:nvCxnSpPr>
            <p:cNvPr id="19" name="Straight Arrow Connector 18">
              <a:extLst>
                <a:ext uri="{FF2B5EF4-FFF2-40B4-BE49-F238E27FC236}">
                  <a16:creationId xmlns:a16="http://schemas.microsoft.com/office/drawing/2014/main" id="{CBD62A23-3A9F-7D95-E140-3EC8CE61D2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8752691-B2F0-7CFB-8D45-7C16DDF9E02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1AA27A1D-CE7F-250D-7FD2-2009D7897D84}"/>
              </a:ext>
            </a:extLst>
          </p:cNvPr>
          <p:cNvGrpSpPr/>
          <p:nvPr/>
        </p:nvGrpSpPr>
        <p:grpSpPr>
          <a:xfrm>
            <a:off x="2281541" y="1028777"/>
            <a:ext cx="1076632" cy="369332"/>
            <a:chOff x="4704120" y="2356972"/>
            <a:chExt cx="1076632" cy="369332"/>
          </a:xfrm>
        </p:grpSpPr>
        <p:cxnSp>
          <p:nvCxnSpPr>
            <p:cNvPr id="22" name="Straight Arrow Connector 21">
              <a:extLst>
                <a:ext uri="{FF2B5EF4-FFF2-40B4-BE49-F238E27FC236}">
                  <a16:creationId xmlns:a16="http://schemas.microsoft.com/office/drawing/2014/main" id="{12DDA618-4704-A9B5-6C89-02D287E4BC5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31D026-4D4D-BFC2-C338-F136BF721E9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47B2FAFB-70D2-5168-9EE5-3F099157C73D}"/>
              </a:ext>
            </a:extLst>
          </p:cNvPr>
          <p:cNvGrpSpPr/>
          <p:nvPr/>
        </p:nvGrpSpPr>
        <p:grpSpPr>
          <a:xfrm>
            <a:off x="1172781" y="1434787"/>
            <a:ext cx="1068643" cy="369332"/>
            <a:chOff x="3647644" y="4910075"/>
            <a:chExt cx="1068643" cy="369332"/>
          </a:xfrm>
        </p:grpSpPr>
        <p:sp>
          <p:nvSpPr>
            <p:cNvPr id="25" name="TextBox 24">
              <a:extLst>
                <a:ext uri="{FF2B5EF4-FFF2-40B4-BE49-F238E27FC236}">
                  <a16:creationId xmlns:a16="http://schemas.microsoft.com/office/drawing/2014/main" id="{47EAD45F-4B4E-FA8F-2B58-98BDA21C4BC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2474D871-8652-4C86-F55E-58064C1279E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3923134-786A-E075-D3DD-8287276DAC99}"/>
              </a:ext>
            </a:extLst>
          </p:cNvPr>
          <p:cNvGrpSpPr/>
          <p:nvPr/>
        </p:nvGrpSpPr>
        <p:grpSpPr>
          <a:xfrm>
            <a:off x="2510067" y="1708824"/>
            <a:ext cx="1064340" cy="369332"/>
            <a:chOff x="3647644" y="5421073"/>
            <a:chExt cx="1064340" cy="369332"/>
          </a:xfrm>
        </p:grpSpPr>
        <p:sp>
          <p:nvSpPr>
            <p:cNvPr id="28" name="TextBox 27">
              <a:extLst>
                <a:ext uri="{FF2B5EF4-FFF2-40B4-BE49-F238E27FC236}">
                  <a16:creationId xmlns:a16="http://schemas.microsoft.com/office/drawing/2014/main" id="{8CC6927E-7C5D-DE75-5978-717DCA188EC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86ED7A0-78F8-A161-C8A7-117EE84FE40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CD5A9DB-5D36-C40D-C05F-EEA131C9450A}"/>
              </a:ext>
            </a:extLst>
          </p:cNvPr>
          <p:cNvGrpSpPr/>
          <p:nvPr/>
        </p:nvGrpSpPr>
        <p:grpSpPr>
          <a:xfrm>
            <a:off x="1467769" y="1845781"/>
            <a:ext cx="1068643" cy="369332"/>
            <a:chOff x="3647644" y="5359159"/>
            <a:chExt cx="1068643" cy="369332"/>
          </a:xfrm>
        </p:grpSpPr>
        <p:sp>
          <p:nvSpPr>
            <p:cNvPr id="31" name="TextBox 30">
              <a:extLst>
                <a:ext uri="{FF2B5EF4-FFF2-40B4-BE49-F238E27FC236}">
                  <a16:creationId xmlns:a16="http://schemas.microsoft.com/office/drawing/2014/main" id="{42EE06B0-6556-58E6-AB25-A0CED2FF86D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E1DB92C8-027D-DD58-A26F-C11ADDFF9ED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80202B-7A9E-755B-EAD7-44AEDD74912B}"/>
              </a:ext>
            </a:extLst>
          </p:cNvPr>
          <p:cNvGrpSpPr/>
          <p:nvPr/>
        </p:nvGrpSpPr>
        <p:grpSpPr>
          <a:xfrm>
            <a:off x="2521101" y="2514525"/>
            <a:ext cx="1076632" cy="369332"/>
            <a:chOff x="2157212" y="5356391"/>
            <a:chExt cx="1076632" cy="369332"/>
          </a:xfrm>
        </p:grpSpPr>
        <p:sp>
          <p:nvSpPr>
            <p:cNvPr id="34" name="TextBox 33">
              <a:extLst>
                <a:ext uri="{FF2B5EF4-FFF2-40B4-BE49-F238E27FC236}">
                  <a16:creationId xmlns:a16="http://schemas.microsoft.com/office/drawing/2014/main" id="{1E1CE682-0259-06CE-456A-4B229591EB5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C52970EC-7469-15F3-AF82-2FAB17F4BD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7630E60-0474-A99D-7E28-2D9401470F82}"/>
              </a:ext>
            </a:extLst>
          </p:cNvPr>
          <p:cNvGrpSpPr/>
          <p:nvPr/>
        </p:nvGrpSpPr>
        <p:grpSpPr>
          <a:xfrm>
            <a:off x="2540621" y="3013224"/>
            <a:ext cx="1076632" cy="369332"/>
            <a:chOff x="2157212" y="5356391"/>
            <a:chExt cx="1076632" cy="369332"/>
          </a:xfrm>
        </p:grpSpPr>
        <p:sp>
          <p:nvSpPr>
            <p:cNvPr id="37" name="TextBox 36">
              <a:extLst>
                <a:ext uri="{FF2B5EF4-FFF2-40B4-BE49-F238E27FC236}">
                  <a16:creationId xmlns:a16="http://schemas.microsoft.com/office/drawing/2014/main" id="{5172FC0D-E1E8-1151-916D-A7CF4F81E7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F142439-C20C-3A7E-E74A-03F07F0556D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3F2D8ED-6339-C147-C94F-3AEF2DCA5ED9}"/>
              </a:ext>
            </a:extLst>
          </p:cNvPr>
          <p:cNvGrpSpPr/>
          <p:nvPr/>
        </p:nvGrpSpPr>
        <p:grpSpPr>
          <a:xfrm>
            <a:off x="2549058" y="2020530"/>
            <a:ext cx="1076632" cy="369332"/>
            <a:chOff x="2157212" y="5356391"/>
            <a:chExt cx="1076632" cy="369332"/>
          </a:xfrm>
        </p:grpSpPr>
        <p:sp>
          <p:nvSpPr>
            <p:cNvPr id="43" name="TextBox 42">
              <a:extLst>
                <a:ext uri="{FF2B5EF4-FFF2-40B4-BE49-F238E27FC236}">
                  <a16:creationId xmlns:a16="http://schemas.microsoft.com/office/drawing/2014/main" id="{1DD64024-F980-CE01-23FC-54F4BBCD85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441A1446-BE65-BA35-CB95-6030E88E45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D0133371-3AE7-DF93-381A-688253904ECB}"/>
              </a:ext>
            </a:extLst>
          </p:cNvPr>
          <p:cNvPicPr>
            <a:picLocks noChangeAspect="1"/>
          </p:cNvPicPr>
          <p:nvPr/>
        </p:nvPicPr>
        <p:blipFill>
          <a:blip r:embed="rId3"/>
          <a:stretch>
            <a:fillRect/>
          </a:stretch>
        </p:blipFill>
        <p:spPr>
          <a:xfrm>
            <a:off x="624016" y="5342006"/>
            <a:ext cx="7390151" cy="1302670"/>
          </a:xfrm>
          <a:prstGeom prst="rect">
            <a:avLst/>
          </a:prstGeom>
        </p:spPr>
      </p:pic>
      <p:grpSp>
        <p:nvGrpSpPr>
          <p:cNvPr id="55" name="Group 54">
            <a:extLst>
              <a:ext uri="{FF2B5EF4-FFF2-40B4-BE49-F238E27FC236}">
                <a16:creationId xmlns:a16="http://schemas.microsoft.com/office/drawing/2014/main" id="{B8B195E7-E56A-E883-0C88-86B22FF08136}"/>
              </a:ext>
            </a:extLst>
          </p:cNvPr>
          <p:cNvGrpSpPr/>
          <p:nvPr/>
        </p:nvGrpSpPr>
        <p:grpSpPr>
          <a:xfrm>
            <a:off x="2536412" y="3335436"/>
            <a:ext cx="1076632" cy="369332"/>
            <a:chOff x="2157212" y="5356391"/>
            <a:chExt cx="1076632" cy="369332"/>
          </a:xfrm>
        </p:grpSpPr>
        <p:sp>
          <p:nvSpPr>
            <p:cNvPr id="56" name="TextBox 55">
              <a:extLst>
                <a:ext uri="{FF2B5EF4-FFF2-40B4-BE49-F238E27FC236}">
                  <a16:creationId xmlns:a16="http://schemas.microsoft.com/office/drawing/2014/main" id="{A192E6A9-4CC2-B529-A5C8-1F72A62D8B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60AAE31C-A8C5-ADF1-281A-9435F9C8379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74F321B3-8EAB-5EB1-EC49-F8CDF5DB3974}"/>
              </a:ext>
            </a:extLst>
          </p:cNvPr>
          <p:cNvSpPr/>
          <p:nvPr/>
        </p:nvSpPr>
        <p:spPr>
          <a:xfrm>
            <a:off x="2101697" y="5423213"/>
            <a:ext cx="434715" cy="9391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3F42626F-A7D6-E82E-3666-C09E29E962B7}"/>
              </a:ext>
            </a:extLst>
          </p:cNvPr>
          <p:cNvGrpSpPr/>
          <p:nvPr/>
        </p:nvGrpSpPr>
        <p:grpSpPr>
          <a:xfrm>
            <a:off x="1806375" y="4001929"/>
            <a:ext cx="1076632" cy="369332"/>
            <a:chOff x="2157212" y="5356391"/>
            <a:chExt cx="1076632" cy="369332"/>
          </a:xfrm>
        </p:grpSpPr>
        <p:sp>
          <p:nvSpPr>
            <p:cNvPr id="60" name="TextBox 59">
              <a:extLst>
                <a:ext uri="{FF2B5EF4-FFF2-40B4-BE49-F238E27FC236}">
                  <a16:creationId xmlns:a16="http://schemas.microsoft.com/office/drawing/2014/main" id="{E8A5CE94-4336-755E-6DD4-698B79CFD24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75ACD60D-8C41-CB41-15F5-AA050B3A4E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C7D711F-C2DD-4765-FC9E-D74B4978A330}"/>
              </a:ext>
            </a:extLst>
          </p:cNvPr>
          <p:cNvPicPr>
            <a:picLocks noChangeAspect="1"/>
          </p:cNvPicPr>
          <p:nvPr/>
        </p:nvPicPr>
        <p:blipFill>
          <a:blip r:embed="rId4"/>
          <a:stretch>
            <a:fillRect/>
          </a:stretch>
        </p:blipFill>
        <p:spPr>
          <a:xfrm>
            <a:off x="4578022" y="1707414"/>
            <a:ext cx="3971429" cy="2980952"/>
          </a:xfrm>
          <a:prstGeom prst="rect">
            <a:avLst/>
          </a:prstGeom>
        </p:spPr>
      </p:pic>
      <p:pic>
        <p:nvPicPr>
          <p:cNvPr id="63" name="Picture 62">
            <a:extLst>
              <a:ext uri="{FF2B5EF4-FFF2-40B4-BE49-F238E27FC236}">
                <a16:creationId xmlns:a16="http://schemas.microsoft.com/office/drawing/2014/main" id="{66C288F0-90D6-637A-4D72-5AF84BCDA5C7}"/>
              </a:ext>
            </a:extLst>
          </p:cNvPr>
          <p:cNvPicPr>
            <a:picLocks noChangeAspect="1"/>
          </p:cNvPicPr>
          <p:nvPr/>
        </p:nvPicPr>
        <p:blipFill>
          <a:blip r:embed="rId5"/>
          <a:stretch>
            <a:fillRect/>
          </a:stretch>
        </p:blipFill>
        <p:spPr>
          <a:xfrm>
            <a:off x="4191757" y="1796825"/>
            <a:ext cx="4427592" cy="2980953"/>
          </a:xfrm>
          <a:prstGeom prst="rect">
            <a:avLst/>
          </a:prstGeom>
        </p:spPr>
      </p:pic>
      <p:sp>
        <p:nvSpPr>
          <p:cNvPr id="64" name="Rectangle 63">
            <a:extLst>
              <a:ext uri="{FF2B5EF4-FFF2-40B4-BE49-F238E27FC236}">
                <a16:creationId xmlns:a16="http://schemas.microsoft.com/office/drawing/2014/main" id="{92292714-0D64-90C0-0072-40DF8B1D66F1}"/>
              </a:ext>
            </a:extLst>
          </p:cNvPr>
          <p:cNvSpPr/>
          <p:nvPr/>
        </p:nvSpPr>
        <p:spPr>
          <a:xfrm>
            <a:off x="2443397" y="789582"/>
            <a:ext cx="319645" cy="1805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DE10D57-5FAB-9DD8-908A-15904CFA2DD4}"/>
              </a:ext>
            </a:extLst>
          </p:cNvPr>
          <p:cNvSpPr/>
          <p:nvPr/>
        </p:nvSpPr>
        <p:spPr>
          <a:xfrm>
            <a:off x="6450455" y="4486108"/>
            <a:ext cx="319645" cy="26918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Connector: Elbow 66">
            <a:extLst>
              <a:ext uri="{FF2B5EF4-FFF2-40B4-BE49-F238E27FC236}">
                <a16:creationId xmlns:a16="http://schemas.microsoft.com/office/drawing/2014/main" id="{46956AB2-59FE-94FF-0B56-EC392BF5F1E1}"/>
              </a:ext>
            </a:extLst>
          </p:cNvPr>
          <p:cNvCxnSpPr>
            <a:cxnSpLocks/>
            <a:stCxn id="64" idx="0"/>
            <a:endCxn id="66" idx="2"/>
          </p:cNvCxnSpPr>
          <p:nvPr/>
        </p:nvCxnSpPr>
        <p:spPr>
          <a:xfrm rot="16200000" flipH="1">
            <a:off x="2623894" y="768908"/>
            <a:ext cx="3965710" cy="4007058"/>
          </a:xfrm>
          <a:prstGeom prst="bentConnector5">
            <a:avLst>
              <a:gd name="adj1" fmla="val -9733"/>
              <a:gd name="adj2" fmla="val 38216"/>
              <a:gd name="adj3" fmla="val 10576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B4F5FAF-5B54-A115-D0B5-5FC4F1D14B94}"/>
              </a:ext>
            </a:extLst>
          </p:cNvPr>
          <p:cNvPicPr>
            <a:picLocks noChangeAspect="1"/>
          </p:cNvPicPr>
          <p:nvPr/>
        </p:nvPicPr>
        <p:blipFill>
          <a:blip r:embed="rId6"/>
          <a:stretch>
            <a:fillRect/>
          </a:stretch>
        </p:blipFill>
        <p:spPr>
          <a:xfrm>
            <a:off x="5239432" y="2976280"/>
            <a:ext cx="2648607" cy="406276"/>
          </a:xfrm>
          <a:prstGeom prst="rect">
            <a:avLst/>
          </a:prstGeom>
        </p:spPr>
      </p:pic>
      <p:cxnSp>
        <p:nvCxnSpPr>
          <p:cNvPr id="6" name="Straight Arrow Connector 5">
            <a:extLst>
              <a:ext uri="{FF2B5EF4-FFF2-40B4-BE49-F238E27FC236}">
                <a16:creationId xmlns:a16="http://schemas.microsoft.com/office/drawing/2014/main" id="{ADFC1ACB-2048-7092-F592-933E0704800F}"/>
              </a:ext>
            </a:extLst>
          </p:cNvPr>
          <p:cNvCxnSpPr>
            <a:cxnSpLocks/>
          </p:cNvCxnSpPr>
          <p:nvPr/>
        </p:nvCxnSpPr>
        <p:spPr>
          <a:xfrm flipV="1">
            <a:off x="6610278" y="3287301"/>
            <a:ext cx="966860" cy="10839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B52CDDF-283D-6A13-2365-E0B661F9B9B6}"/>
              </a:ext>
            </a:extLst>
          </p:cNvPr>
          <p:cNvGrpSpPr/>
          <p:nvPr/>
        </p:nvGrpSpPr>
        <p:grpSpPr>
          <a:xfrm>
            <a:off x="1679362" y="5151049"/>
            <a:ext cx="4840643" cy="276999"/>
            <a:chOff x="1679362" y="5151049"/>
            <a:chExt cx="4840643" cy="276999"/>
          </a:xfrm>
        </p:grpSpPr>
        <p:sp>
          <p:nvSpPr>
            <p:cNvPr id="9" name="TextBox 8">
              <a:extLst>
                <a:ext uri="{FF2B5EF4-FFF2-40B4-BE49-F238E27FC236}">
                  <a16:creationId xmlns:a16="http://schemas.microsoft.com/office/drawing/2014/main" id="{2B4024DF-4A87-972C-EF3D-B8A28CF407A0}"/>
                </a:ext>
              </a:extLst>
            </p:cNvPr>
            <p:cNvSpPr txBox="1"/>
            <p:nvPr/>
          </p:nvSpPr>
          <p:spPr>
            <a:xfrm>
              <a:off x="1679362" y="5151049"/>
              <a:ext cx="400313" cy="276999"/>
            </a:xfrm>
            <a:prstGeom prst="rect">
              <a:avLst/>
            </a:prstGeom>
            <a:noFill/>
          </p:spPr>
          <p:txBody>
            <a:bodyPr wrap="square" rtlCol="0">
              <a:spAutoFit/>
            </a:bodyPr>
            <a:lstStyle/>
            <a:p>
              <a:pPr algn="ctr"/>
              <a:r>
                <a:rPr lang="en-US" sz="1200" b="1" dirty="0"/>
                <a:t>sv1</a:t>
              </a:r>
            </a:p>
          </p:txBody>
        </p:sp>
        <p:sp>
          <p:nvSpPr>
            <p:cNvPr id="10" name="TextBox 9">
              <a:extLst>
                <a:ext uri="{FF2B5EF4-FFF2-40B4-BE49-F238E27FC236}">
                  <a16:creationId xmlns:a16="http://schemas.microsoft.com/office/drawing/2014/main" id="{B1EE2929-0BE9-2C05-C131-666D207BB15D}"/>
                </a:ext>
              </a:extLst>
            </p:cNvPr>
            <p:cNvSpPr txBox="1"/>
            <p:nvPr/>
          </p:nvSpPr>
          <p:spPr>
            <a:xfrm>
              <a:off x="2558434" y="5151049"/>
              <a:ext cx="400313" cy="276999"/>
            </a:xfrm>
            <a:prstGeom prst="rect">
              <a:avLst/>
            </a:prstGeom>
            <a:noFill/>
          </p:spPr>
          <p:txBody>
            <a:bodyPr wrap="square" rtlCol="0">
              <a:spAutoFit/>
            </a:bodyPr>
            <a:lstStyle/>
            <a:p>
              <a:pPr algn="ctr"/>
              <a:r>
                <a:rPr lang="en-US" sz="1200" b="1" dirty="0"/>
                <a:t>sv2</a:t>
              </a:r>
            </a:p>
          </p:txBody>
        </p:sp>
        <p:sp>
          <p:nvSpPr>
            <p:cNvPr id="11" name="TextBox 10">
              <a:extLst>
                <a:ext uri="{FF2B5EF4-FFF2-40B4-BE49-F238E27FC236}">
                  <a16:creationId xmlns:a16="http://schemas.microsoft.com/office/drawing/2014/main" id="{D9F42D27-6548-2B9B-14F9-F35848FC7639}"/>
                </a:ext>
              </a:extLst>
            </p:cNvPr>
            <p:cNvSpPr txBox="1"/>
            <p:nvPr/>
          </p:nvSpPr>
          <p:spPr>
            <a:xfrm>
              <a:off x="3452496" y="5151049"/>
              <a:ext cx="400313" cy="276999"/>
            </a:xfrm>
            <a:prstGeom prst="rect">
              <a:avLst/>
            </a:prstGeom>
            <a:noFill/>
          </p:spPr>
          <p:txBody>
            <a:bodyPr wrap="square" rtlCol="0">
              <a:spAutoFit/>
            </a:bodyPr>
            <a:lstStyle/>
            <a:p>
              <a:pPr algn="ctr"/>
              <a:r>
                <a:rPr lang="en-US" sz="1200" b="1" dirty="0"/>
                <a:t>sv3</a:t>
              </a:r>
            </a:p>
          </p:txBody>
        </p:sp>
        <p:sp>
          <p:nvSpPr>
            <p:cNvPr id="12" name="TextBox 11">
              <a:extLst>
                <a:ext uri="{FF2B5EF4-FFF2-40B4-BE49-F238E27FC236}">
                  <a16:creationId xmlns:a16="http://schemas.microsoft.com/office/drawing/2014/main" id="{4CD98C93-9F8E-A460-0476-32DAA357145C}"/>
                </a:ext>
              </a:extLst>
            </p:cNvPr>
            <p:cNvSpPr txBox="1"/>
            <p:nvPr/>
          </p:nvSpPr>
          <p:spPr>
            <a:xfrm>
              <a:off x="4346558" y="5151049"/>
              <a:ext cx="400313" cy="276999"/>
            </a:xfrm>
            <a:prstGeom prst="rect">
              <a:avLst/>
            </a:prstGeom>
            <a:noFill/>
          </p:spPr>
          <p:txBody>
            <a:bodyPr wrap="square" rtlCol="0">
              <a:spAutoFit/>
            </a:bodyPr>
            <a:lstStyle/>
            <a:p>
              <a:pPr algn="ctr"/>
              <a:r>
                <a:rPr lang="en-US" sz="1200" b="1" dirty="0"/>
                <a:t>sv4</a:t>
              </a:r>
            </a:p>
          </p:txBody>
        </p:sp>
        <p:sp>
          <p:nvSpPr>
            <p:cNvPr id="13" name="TextBox 12">
              <a:extLst>
                <a:ext uri="{FF2B5EF4-FFF2-40B4-BE49-F238E27FC236}">
                  <a16:creationId xmlns:a16="http://schemas.microsoft.com/office/drawing/2014/main" id="{3D190D1C-D4F3-CB20-50C0-A6C125D5DEE0}"/>
                </a:ext>
              </a:extLst>
            </p:cNvPr>
            <p:cNvSpPr txBox="1"/>
            <p:nvPr/>
          </p:nvSpPr>
          <p:spPr>
            <a:xfrm>
              <a:off x="5240620" y="5151049"/>
              <a:ext cx="400313" cy="276999"/>
            </a:xfrm>
            <a:prstGeom prst="rect">
              <a:avLst/>
            </a:prstGeom>
            <a:noFill/>
          </p:spPr>
          <p:txBody>
            <a:bodyPr wrap="square" rtlCol="0">
              <a:spAutoFit/>
            </a:bodyPr>
            <a:lstStyle/>
            <a:p>
              <a:pPr algn="ctr"/>
              <a:r>
                <a:rPr lang="en-US" sz="1200" b="1" dirty="0"/>
                <a:t>sv5</a:t>
              </a:r>
            </a:p>
          </p:txBody>
        </p:sp>
        <p:sp>
          <p:nvSpPr>
            <p:cNvPr id="14" name="TextBox 13">
              <a:extLst>
                <a:ext uri="{FF2B5EF4-FFF2-40B4-BE49-F238E27FC236}">
                  <a16:creationId xmlns:a16="http://schemas.microsoft.com/office/drawing/2014/main" id="{93EDA2C3-4EBE-EEA7-A7A2-8B77B77DBC4B}"/>
                </a:ext>
              </a:extLst>
            </p:cNvPr>
            <p:cNvSpPr txBox="1"/>
            <p:nvPr/>
          </p:nvSpPr>
          <p:spPr>
            <a:xfrm>
              <a:off x="6119692" y="5151049"/>
              <a:ext cx="400313" cy="276999"/>
            </a:xfrm>
            <a:prstGeom prst="rect">
              <a:avLst/>
            </a:prstGeom>
            <a:noFill/>
          </p:spPr>
          <p:txBody>
            <a:bodyPr wrap="square" rtlCol="0">
              <a:spAutoFit/>
            </a:bodyPr>
            <a:lstStyle/>
            <a:p>
              <a:pPr algn="ctr"/>
              <a:r>
                <a:rPr lang="en-US" sz="1200" b="1" dirty="0"/>
                <a:t>sv6</a:t>
              </a:r>
            </a:p>
          </p:txBody>
        </p:sp>
      </p:grpSp>
      <p:sp>
        <p:nvSpPr>
          <p:cNvPr id="2" name="TextBox 1">
            <a:extLst>
              <a:ext uri="{FF2B5EF4-FFF2-40B4-BE49-F238E27FC236}">
                <a16:creationId xmlns:a16="http://schemas.microsoft.com/office/drawing/2014/main" id="{6D2311AE-EDE6-A429-F9A9-F1C300FCD2FA}"/>
              </a:ext>
            </a:extLst>
          </p:cNvPr>
          <p:cNvSpPr txBox="1"/>
          <p:nvPr/>
        </p:nvSpPr>
        <p:spPr>
          <a:xfrm>
            <a:off x="4996768" y="1338081"/>
            <a:ext cx="3227018" cy="369332"/>
          </a:xfrm>
          <a:prstGeom prst="rect">
            <a:avLst/>
          </a:prstGeom>
          <a:noFill/>
        </p:spPr>
        <p:txBody>
          <a:bodyPr wrap="square" rtlCol="0">
            <a:spAutoFit/>
          </a:bodyPr>
          <a:lstStyle/>
          <a:p>
            <a:r>
              <a:rPr lang="en-US" dirty="0">
                <a:solidFill>
                  <a:srgbClr val="7030A0"/>
                </a:solidFill>
              </a:rPr>
              <a:t>The winner is in slot </a:t>
            </a:r>
            <a:r>
              <a:rPr lang="en-US" b="1" dirty="0">
                <a:solidFill>
                  <a:srgbClr val="7030A0"/>
                </a:solidFill>
              </a:rPr>
              <a:t>3</a:t>
            </a:r>
            <a:r>
              <a:rPr lang="en-US" dirty="0">
                <a:solidFill>
                  <a:srgbClr val="7030A0"/>
                </a:solidFill>
              </a:rPr>
              <a:t> [0,0,0,1]</a:t>
            </a:r>
          </a:p>
        </p:txBody>
      </p:sp>
    </p:spTree>
    <p:extLst>
      <p:ext uri="{BB962C8B-B14F-4D97-AF65-F5344CB8AC3E}">
        <p14:creationId xmlns:p14="http://schemas.microsoft.com/office/powerpoint/2010/main" val="10385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left)">
                                      <p:cBhvr>
                                        <p:cTn id="20" dur="500"/>
                                        <p:tgtEl>
                                          <p:spTgt spid="5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500"/>
                                        <p:tgtEl>
                                          <p:spTgt spid="30"/>
                                        </p:tgtEl>
                                      </p:cBhvr>
                                    </p:animEffect>
                                  </p:childTnLst>
                                </p:cTn>
                              </p:par>
                            </p:childTnLst>
                          </p:cTn>
                        </p:par>
                        <p:par>
                          <p:cTn id="44" fill="hold">
                            <p:stCondLst>
                              <p:cond delay="500"/>
                            </p:stCondLst>
                            <p:childTnLst>
                              <p:par>
                                <p:cTn id="45" presetID="16" presetClass="entr" presetSubtype="21"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barn(inVertical)">
                                      <p:cBhvr>
                                        <p:cTn id="47" dur="500"/>
                                        <p:tgtEl>
                                          <p:spTgt spid="58"/>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righ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right)">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right)">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right)">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right)">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down)">
                                      <p:cBhvr>
                                        <p:cTn id="81" dur="500"/>
                                        <p:tgtEl>
                                          <p:spTgt spid="63"/>
                                        </p:tgtEl>
                                      </p:cBhvr>
                                    </p:animEffect>
                                  </p:childTnLst>
                                </p:cTn>
                              </p:par>
                            </p:childTnLst>
                          </p:cTn>
                        </p:par>
                        <p:par>
                          <p:cTn id="82" fill="hold">
                            <p:stCondLst>
                              <p:cond delay="500"/>
                            </p:stCondLst>
                            <p:childTnLst>
                              <p:par>
                                <p:cTn id="83" presetID="16" presetClass="entr" presetSubtype="21"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barn(inVertical)">
                                      <p:cBhvr>
                                        <p:cTn id="85" dur="500"/>
                                        <p:tgtEl>
                                          <p:spTgt spid="64"/>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left)">
                                      <p:cBhvr>
                                        <p:cTn id="89" dur="500"/>
                                        <p:tgtEl>
                                          <p:spTgt spid="67"/>
                                        </p:tgtEl>
                                      </p:cBhvr>
                                    </p:animEffect>
                                  </p:childTnLst>
                                </p:cTn>
                              </p:par>
                            </p:childTnLst>
                          </p:cTn>
                        </p:par>
                        <p:par>
                          <p:cTn id="90" fill="hold">
                            <p:stCondLst>
                              <p:cond delay="1500"/>
                            </p:stCondLst>
                            <p:childTnLst>
                              <p:par>
                                <p:cTn id="91" presetID="16" presetClass="entr" presetSubtype="21" fill="hold" grpId="0" nodeType="after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barn(inVertical)">
                                      <p:cBhvr>
                                        <p:cTn id="93" dur="500"/>
                                        <p:tgtEl>
                                          <p:spTgt spid="66"/>
                                        </p:tgtEl>
                                      </p:cBhvr>
                                    </p:animEffect>
                                  </p:childTnLst>
                                </p:cTn>
                              </p:par>
                            </p:childTnLst>
                          </p:cTn>
                        </p:par>
                        <p:par>
                          <p:cTn id="94" fill="hold">
                            <p:stCondLst>
                              <p:cond delay="2000"/>
                            </p:stCondLst>
                            <p:childTnLst>
                              <p:par>
                                <p:cTn id="95" presetID="16" presetClass="entr" presetSubtype="21" fill="hold" nodeType="after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barn(inVertical)">
                                      <p:cBhvr>
                                        <p:cTn id="97" dur="500"/>
                                        <p:tgtEl>
                                          <p:spTgt spid="3"/>
                                        </p:tgtEl>
                                      </p:cBhvr>
                                    </p:animEffect>
                                  </p:childTnLst>
                                </p:cTn>
                              </p:par>
                            </p:childTnLst>
                          </p:cTn>
                        </p:par>
                        <p:par>
                          <p:cTn id="98" fill="hold">
                            <p:stCondLst>
                              <p:cond delay="2500"/>
                            </p:stCondLst>
                            <p:childTnLst>
                              <p:par>
                                <p:cTn id="99" presetID="22" presetClass="entr" presetSubtype="8" fill="hold"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wipe(left)">
                                      <p:cBhvr>
                                        <p:cTn id="10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4" grpId="0" animBg="1"/>
      <p:bldP spid="66"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sp>
        <p:nvSpPr>
          <p:cNvPr id="71" name="Title 1">
            <a:extLst>
              <a:ext uri="{FF2B5EF4-FFF2-40B4-BE49-F238E27FC236}">
                <a16:creationId xmlns:a16="http://schemas.microsoft.com/office/drawing/2014/main" id="{D313DD00-A431-926B-0C8E-950EAE9DE2E7}"/>
              </a:ext>
            </a:extLst>
          </p:cNvPr>
          <p:cNvSpPr txBox="1">
            <a:spLocks/>
          </p:cNvSpPr>
          <p:nvPr/>
        </p:nvSpPr>
        <p:spPr>
          <a:xfrm>
            <a:off x="5572454" y="418417"/>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Cells 3 &amp; 4</a:t>
            </a:r>
            <a:br>
              <a:rPr lang="en-US" sz="3200" b="1" dirty="0">
                <a:solidFill>
                  <a:srgbClr val="0070C0"/>
                </a:solidFill>
                <a:latin typeface="+mn-lt"/>
              </a:rPr>
            </a:br>
            <a:r>
              <a:rPr lang="en-US" sz="3200" dirty="0">
                <a:latin typeface="+mn-lt"/>
              </a:rPr>
              <a:t>grover.ipynb</a:t>
            </a:r>
          </a:p>
        </p:txBody>
      </p:sp>
      <p:pic>
        <p:nvPicPr>
          <p:cNvPr id="6" name="Picture 5">
            <a:extLst>
              <a:ext uri="{FF2B5EF4-FFF2-40B4-BE49-F238E27FC236}">
                <a16:creationId xmlns:a16="http://schemas.microsoft.com/office/drawing/2014/main" id="{31BDF454-D2BC-F5E7-3D7C-C999DA0AFE34}"/>
              </a:ext>
            </a:extLst>
          </p:cNvPr>
          <p:cNvPicPr>
            <a:picLocks noChangeAspect="1"/>
          </p:cNvPicPr>
          <p:nvPr/>
        </p:nvPicPr>
        <p:blipFill>
          <a:blip r:embed="rId2"/>
          <a:stretch>
            <a:fillRect/>
          </a:stretch>
        </p:blipFill>
        <p:spPr>
          <a:xfrm>
            <a:off x="407360" y="477604"/>
            <a:ext cx="4546889" cy="2883941"/>
          </a:xfrm>
          <a:prstGeom prst="rect">
            <a:avLst/>
          </a:prstGeom>
          <a:ln>
            <a:solidFill>
              <a:schemeClr val="tx1"/>
            </a:solidFill>
          </a:ln>
        </p:spPr>
      </p:pic>
      <p:pic>
        <p:nvPicPr>
          <p:cNvPr id="9" name="Picture 8">
            <a:extLst>
              <a:ext uri="{FF2B5EF4-FFF2-40B4-BE49-F238E27FC236}">
                <a16:creationId xmlns:a16="http://schemas.microsoft.com/office/drawing/2014/main" id="{6E6F5DC4-74A9-508D-8ECA-3A2433B36CD7}"/>
              </a:ext>
            </a:extLst>
          </p:cNvPr>
          <p:cNvPicPr>
            <a:picLocks noChangeAspect="1"/>
          </p:cNvPicPr>
          <p:nvPr/>
        </p:nvPicPr>
        <p:blipFill>
          <a:blip r:embed="rId3"/>
          <a:stretch>
            <a:fillRect/>
          </a:stretch>
        </p:blipFill>
        <p:spPr>
          <a:xfrm>
            <a:off x="407360" y="3552839"/>
            <a:ext cx="4546889" cy="3086191"/>
          </a:xfrm>
          <a:prstGeom prst="rect">
            <a:avLst/>
          </a:prstGeom>
          <a:ln>
            <a:solidFill>
              <a:schemeClr val="tx1"/>
            </a:solidFill>
          </a:ln>
        </p:spPr>
      </p:pic>
      <p:grpSp>
        <p:nvGrpSpPr>
          <p:cNvPr id="48" name="Group 47">
            <a:extLst>
              <a:ext uri="{FF2B5EF4-FFF2-40B4-BE49-F238E27FC236}">
                <a16:creationId xmlns:a16="http://schemas.microsoft.com/office/drawing/2014/main" id="{5A95F852-FD3B-0164-FE8A-5902D9D24E3F}"/>
              </a:ext>
            </a:extLst>
          </p:cNvPr>
          <p:cNvGrpSpPr/>
          <p:nvPr/>
        </p:nvGrpSpPr>
        <p:grpSpPr>
          <a:xfrm>
            <a:off x="4415933" y="439141"/>
            <a:ext cx="1076632" cy="369332"/>
            <a:chOff x="4968362" y="2079211"/>
            <a:chExt cx="1076632" cy="369332"/>
          </a:xfrm>
        </p:grpSpPr>
        <p:cxnSp>
          <p:nvCxnSpPr>
            <p:cNvPr id="49" name="Straight Arrow Connector 48">
              <a:extLst>
                <a:ext uri="{FF2B5EF4-FFF2-40B4-BE49-F238E27FC236}">
                  <a16:creationId xmlns:a16="http://schemas.microsoft.com/office/drawing/2014/main" id="{53CD7251-ACA3-771C-A8A1-0F62A82340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180948-6B5F-95A6-7636-1480B9202B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1" name="Group 50">
            <a:extLst>
              <a:ext uri="{FF2B5EF4-FFF2-40B4-BE49-F238E27FC236}">
                <a16:creationId xmlns:a16="http://schemas.microsoft.com/office/drawing/2014/main" id="{CD38E691-E19D-ECEF-F9E9-FCA5138D15ED}"/>
              </a:ext>
            </a:extLst>
          </p:cNvPr>
          <p:cNvGrpSpPr/>
          <p:nvPr/>
        </p:nvGrpSpPr>
        <p:grpSpPr>
          <a:xfrm>
            <a:off x="1889141" y="1219470"/>
            <a:ext cx="1076632" cy="369332"/>
            <a:chOff x="4704120" y="2356972"/>
            <a:chExt cx="1076632" cy="369332"/>
          </a:xfrm>
        </p:grpSpPr>
        <p:cxnSp>
          <p:nvCxnSpPr>
            <p:cNvPr id="52" name="Straight Arrow Connector 51">
              <a:extLst>
                <a:ext uri="{FF2B5EF4-FFF2-40B4-BE49-F238E27FC236}">
                  <a16:creationId xmlns:a16="http://schemas.microsoft.com/office/drawing/2014/main" id="{65A3FC29-D2C5-020A-09B9-622F1B21649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C1AE52A-8CCA-7B1F-F0DC-5D44A1318A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2" name="Group 61">
            <a:extLst>
              <a:ext uri="{FF2B5EF4-FFF2-40B4-BE49-F238E27FC236}">
                <a16:creationId xmlns:a16="http://schemas.microsoft.com/office/drawing/2014/main" id="{3B2EE995-6AD4-849D-B9DC-E67E4EDB0DF2}"/>
              </a:ext>
            </a:extLst>
          </p:cNvPr>
          <p:cNvGrpSpPr/>
          <p:nvPr/>
        </p:nvGrpSpPr>
        <p:grpSpPr>
          <a:xfrm>
            <a:off x="4312900" y="1404136"/>
            <a:ext cx="1068643" cy="369332"/>
            <a:chOff x="3647644" y="4910075"/>
            <a:chExt cx="1068643" cy="369332"/>
          </a:xfrm>
        </p:grpSpPr>
        <p:sp>
          <p:nvSpPr>
            <p:cNvPr id="65" name="TextBox 64">
              <a:extLst>
                <a:ext uri="{FF2B5EF4-FFF2-40B4-BE49-F238E27FC236}">
                  <a16:creationId xmlns:a16="http://schemas.microsoft.com/office/drawing/2014/main" id="{A10D9872-0DFD-8958-FD77-EE31107F2BB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EAF42469-2EE8-2AD0-B028-D2C4629D70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83BA947-EBBE-86C0-411C-9FB444A1CFF7}"/>
              </a:ext>
            </a:extLst>
          </p:cNvPr>
          <p:cNvGrpSpPr/>
          <p:nvPr/>
        </p:nvGrpSpPr>
        <p:grpSpPr>
          <a:xfrm>
            <a:off x="2914738" y="1621237"/>
            <a:ext cx="1064340" cy="369332"/>
            <a:chOff x="3647644" y="5421073"/>
            <a:chExt cx="1064340" cy="369332"/>
          </a:xfrm>
        </p:grpSpPr>
        <p:sp>
          <p:nvSpPr>
            <p:cNvPr id="70" name="TextBox 69">
              <a:extLst>
                <a:ext uri="{FF2B5EF4-FFF2-40B4-BE49-F238E27FC236}">
                  <a16:creationId xmlns:a16="http://schemas.microsoft.com/office/drawing/2014/main" id="{64ECB1E5-40A7-62FF-0A1A-2A6BDF050A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1DF2E317-90E9-6536-38F7-D076CFC738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105536A-92E0-C076-EE27-D956E82116C0}"/>
              </a:ext>
            </a:extLst>
          </p:cNvPr>
          <p:cNvGrpSpPr/>
          <p:nvPr/>
        </p:nvGrpSpPr>
        <p:grpSpPr>
          <a:xfrm>
            <a:off x="2680804" y="2501947"/>
            <a:ext cx="1068643" cy="369332"/>
            <a:chOff x="3647644" y="5359159"/>
            <a:chExt cx="1068643" cy="369332"/>
          </a:xfrm>
        </p:grpSpPr>
        <p:sp>
          <p:nvSpPr>
            <p:cNvPr id="74" name="TextBox 73">
              <a:extLst>
                <a:ext uri="{FF2B5EF4-FFF2-40B4-BE49-F238E27FC236}">
                  <a16:creationId xmlns:a16="http://schemas.microsoft.com/office/drawing/2014/main" id="{9D1D4D2B-4025-0C95-8A5D-94776B8192F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F4FCDB27-702F-4853-0716-C4882999A1A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79A47A6-3F54-0E42-4619-8552C7181498}"/>
              </a:ext>
            </a:extLst>
          </p:cNvPr>
          <p:cNvGrpSpPr/>
          <p:nvPr/>
        </p:nvGrpSpPr>
        <p:grpSpPr>
          <a:xfrm>
            <a:off x="1052313" y="4095622"/>
            <a:ext cx="1076632" cy="369332"/>
            <a:chOff x="2157212" y="5356391"/>
            <a:chExt cx="1076632" cy="369332"/>
          </a:xfrm>
        </p:grpSpPr>
        <p:sp>
          <p:nvSpPr>
            <p:cNvPr id="77" name="TextBox 76">
              <a:extLst>
                <a:ext uri="{FF2B5EF4-FFF2-40B4-BE49-F238E27FC236}">
                  <a16:creationId xmlns:a16="http://schemas.microsoft.com/office/drawing/2014/main" id="{F12CA4D9-A5D2-2D14-F7C5-70578F0872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8576796-D6E7-05F9-07CC-48F9B1E62E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1D239104-005E-5E1C-4C36-2E51C13B8457}"/>
              </a:ext>
            </a:extLst>
          </p:cNvPr>
          <p:cNvGrpSpPr/>
          <p:nvPr/>
        </p:nvGrpSpPr>
        <p:grpSpPr>
          <a:xfrm>
            <a:off x="2934221" y="4862294"/>
            <a:ext cx="1076632" cy="369332"/>
            <a:chOff x="2157212" y="5356391"/>
            <a:chExt cx="1076632" cy="369332"/>
          </a:xfrm>
        </p:grpSpPr>
        <p:sp>
          <p:nvSpPr>
            <p:cNvPr id="80" name="TextBox 79">
              <a:extLst>
                <a:ext uri="{FF2B5EF4-FFF2-40B4-BE49-F238E27FC236}">
                  <a16:creationId xmlns:a16="http://schemas.microsoft.com/office/drawing/2014/main" id="{D90C872D-F709-4D8B-E6FD-A6849A7736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C2CE658-C7AF-5855-DDB0-41E7A54779C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0D89591B-5FD8-A270-D463-577FDDDED042}"/>
              </a:ext>
            </a:extLst>
          </p:cNvPr>
          <p:cNvGrpSpPr/>
          <p:nvPr/>
        </p:nvGrpSpPr>
        <p:grpSpPr>
          <a:xfrm>
            <a:off x="4462344" y="3530551"/>
            <a:ext cx="1076632" cy="369332"/>
            <a:chOff x="2157212" y="5356391"/>
            <a:chExt cx="1076632" cy="369332"/>
          </a:xfrm>
        </p:grpSpPr>
        <p:sp>
          <p:nvSpPr>
            <p:cNvPr id="86" name="TextBox 85">
              <a:extLst>
                <a:ext uri="{FF2B5EF4-FFF2-40B4-BE49-F238E27FC236}">
                  <a16:creationId xmlns:a16="http://schemas.microsoft.com/office/drawing/2014/main" id="{B7FC1D22-9C96-B78A-FA9C-5050125F2FC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050B1B4B-D43C-B348-993F-F5BC1FB03E8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287FC2CF-3B06-BD68-3535-75607E44E441}"/>
              </a:ext>
            </a:extLst>
          </p:cNvPr>
          <p:cNvGrpSpPr/>
          <p:nvPr/>
        </p:nvGrpSpPr>
        <p:grpSpPr>
          <a:xfrm>
            <a:off x="2680804" y="5840950"/>
            <a:ext cx="1076632" cy="369332"/>
            <a:chOff x="2157212" y="5356391"/>
            <a:chExt cx="1076632" cy="369332"/>
          </a:xfrm>
        </p:grpSpPr>
        <p:sp>
          <p:nvSpPr>
            <p:cNvPr id="89" name="TextBox 88">
              <a:extLst>
                <a:ext uri="{FF2B5EF4-FFF2-40B4-BE49-F238E27FC236}">
                  <a16:creationId xmlns:a16="http://schemas.microsoft.com/office/drawing/2014/main" id="{BB0D652D-D791-DBB9-5BAF-BEAABCE144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AD557657-5C3F-9704-86E3-7F48151F301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B9F9CF5F-9198-2A05-1A8E-4E005AFFA760}"/>
              </a:ext>
            </a:extLst>
          </p:cNvPr>
          <p:cNvPicPr>
            <a:picLocks noChangeAspect="1"/>
          </p:cNvPicPr>
          <p:nvPr/>
        </p:nvPicPr>
        <p:blipFill>
          <a:blip r:embed="rId4"/>
          <a:stretch>
            <a:fillRect/>
          </a:stretch>
        </p:blipFill>
        <p:spPr>
          <a:xfrm>
            <a:off x="5572454" y="3899883"/>
            <a:ext cx="2371429" cy="1533333"/>
          </a:xfrm>
          <a:prstGeom prst="rect">
            <a:avLst/>
          </a:prstGeom>
        </p:spPr>
      </p:pic>
      <p:pic>
        <p:nvPicPr>
          <p:cNvPr id="3" name="Picture 2">
            <a:extLst>
              <a:ext uri="{FF2B5EF4-FFF2-40B4-BE49-F238E27FC236}">
                <a16:creationId xmlns:a16="http://schemas.microsoft.com/office/drawing/2014/main" id="{8D4F19A4-6475-4C2F-9B2A-EE988B269EDF}"/>
              </a:ext>
            </a:extLst>
          </p:cNvPr>
          <p:cNvPicPr>
            <a:picLocks noChangeAspect="1"/>
          </p:cNvPicPr>
          <p:nvPr/>
        </p:nvPicPr>
        <p:blipFill>
          <a:blip r:embed="rId5"/>
          <a:stretch>
            <a:fillRect/>
          </a:stretch>
        </p:blipFill>
        <p:spPr>
          <a:xfrm>
            <a:off x="5809807" y="1744766"/>
            <a:ext cx="1702691" cy="1400482"/>
          </a:xfrm>
          <a:prstGeom prst="rect">
            <a:avLst/>
          </a:prstGeom>
        </p:spPr>
      </p:pic>
      <p:grpSp>
        <p:nvGrpSpPr>
          <p:cNvPr id="7" name="Group 6">
            <a:extLst>
              <a:ext uri="{FF2B5EF4-FFF2-40B4-BE49-F238E27FC236}">
                <a16:creationId xmlns:a16="http://schemas.microsoft.com/office/drawing/2014/main" id="{0980B78D-8C0D-74B6-13D9-4B52DD150CFB}"/>
              </a:ext>
            </a:extLst>
          </p:cNvPr>
          <p:cNvGrpSpPr/>
          <p:nvPr/>
        </p:nvGrpSpPr>
        <p:grpSpPr>
          <a:xfrm>
            <a:off x="5849819" y="1489256"/>
            <a:ext cx="1607671" cy="276999"/>
            <a:chOff x="5849819" y="1489256"/>
            <a:chExt cx="1607671" cy="276999"/>
          </a:xfrm>
        </p:grpSpPr>
        <p:sp>
          <p:nvSpPr>
            <p:cNvPr id="2" name="TextBox 1">
              <a:extLst>
                <a:ext uri="{FF2B5EF4-FFF2-40B4-BE49-F238E27FC236}">
                  <a16:creationId xmlns:a16="http://schemas.microsoft.com/office/drawing/2014/main" id="{4ED197BD-725D-D097-8965-5889738D1BA5}"/>
                </a:ext>
              </a:extLst>
            </p:cNvPr>
            <p:cNvSpPr txBox="1"/>
            <p:nvPr/>
          </p:nvSpPr>
          <p:spPr>
            <a:xfrm>
              <a:off x="5849819" y="1489256"/>
              <a:ext cx="400313" cy="276999"/>
            </a:xfrm>
            <a:prstGeom prst="rect">
              <a:avLst/>
            </a:prstGeom>
            <a:noFill/>
          </p:spPr>
          <p:txBody>
            <a:bodyPr wrap="square" rtlCol="0">
              <a:spAutoFit/>
            </a:bodyPr>
            <a:lstStyle/>
            <a:p>
              <a:pPr algn="ctr"/>
              <a:r>
                <a:rPr lang="en-US" sz="1200" b="1" dirty="0"/>
                <a:t>sv1</a:t>
              </a:r>
            </a:p>
          </p:txBody>
        </p:sp>
        <p:sp>
          <p:nvSpPr>
            <p:cNvPr id="5" name="TextBox 4">
              <a:extLst>
                <a:ext uri="{FF2B5EF4-FFF2-40B4-BE49-F238E27FC236}">
                  <a16:creationId xmlns:a16="http://schemas.microsoft.com/office/drawing/2014/main" id="{1AE697D3-1052-9476-39E5-31490F709B52}"/>
                </a:ext>
              </a:extLst>
            </p:cNvPr>
            <p:cNvSpPr txBox="1"/>
            <p:nvPr/>
          </p:nvSpPr>
          <p:spPr>
            <a:xfrm>
              <a:off x="7057177" y="1489256"/>
              <a:ext cx="400313" cy="276999"/>
            </a:xfrm>
            <a:prstGeom prst="rect">
              <a:avLst/>
            </a:prstGeom>
            <a:noFill/>
          </p:spPr>
          <p:txBody>
            <a:bodyPr wrap="square" rtlCol="0">
              <a:spAutoFit/>
            </a:bodyPr>
            <a:lstStyle/>
            <a:p>
              <a:pPr algn="ctr"/>
              <a:r>
                <a:rPr lang="en-US" sz="1200" b="1" dirty="0"/>
                <a:t>sv2</a:t>
              </a:r>
            </a:p>
          </p:txBody>
        </p:sp>
      </p:grpSp>
      <p:grpSp>
        <p:nvGrpSpPr>
          <p:cNvPr id="13" name="Group 12">
            <a:extLst>
              <a:ext uri="{FF2B5EF4-FFF2-40B4-BE49-F238E27FC236}">
                <a16:creationId xmlns:a16="http://schemas.microsoft.com/office/drawing/2014/main" id="{E84E98F4-A754-764F-5088-F2B8F2A7A5FF}"/>
              </a:ext>
            </a:extLst>
          </p:cNvPr>
          <p:cNvGrpSpPr/>
          <p:nvPr/>
        </p:nvGrpSpPr>
        <p:grpSpPr>
          <a:xfrm>
            <a:off x="5586659" y="3712753"/>
            <a:ext cx="2319699" cy="276999"/>
            <a:chOff x="5586659" y="3712753"/>
            <a:chExt cx="2319699" cy="276999"/>
          </a:xfrm>
        </p:grpSpPr>
        <p:sp>
          <p:nvSpPr>
            <p:cNvPr id="10" name="TextBox 9">
              <a:extLst>
                <a:ext uri="{FF2B5EF4-FFF2-40B4-BE49-F238E27FC236}">
                  <a16:creationId xmlns:a16="http://schemas.microsoft.com/office/drawing/2014/main" id="{8A40005E-BBB0-970C-4EF0-01E216FFE77E}"/>
                </a:ext>
              </a:extLst>
            </p:cNvPr>
            <p:cNvSpPr txBox="1"/>
            <p:nvPr/>
          </p:nvSpPr>
          <p:spPr>
            <a:xfrm>
              <a:off x="5586659" y="3712753"/>
              <a:ext cx="400313" cy="276999"/>
            </a:xfrm>
            <a:prstGeom prst="rect">
              <a:avLst/>
            </a:prstGeom>
            <a:noFill/>
          </p:spPr>
          <p:txBody>
            <a:bodyPr wrap="square" rtlCol="0">
              <a:spAutoFit/>
            </a:bodyPr>
            <a:lstStyle/>
            <a:p>
              <a:pPr algn="ctr"/>
              <a:r>
                <a:rPr lang="en-US" sz="1200" b="1" dirty="0"/>
                <a:t>sv1</a:t>
              </a:r>
            </a:p>
          </p:txBody>
        </p:sp>
        <p:sp>
          <p:nvSpPr>
            <p:cNvPr id="12" name="TextBox 11">
              <a:extLst>
                <a:ext uri="{FF2B5EF4-FFF2-40B4-BE49-F238E27FC236}">
                  <a16:creationId xmlns:a16="http://schemas.microsoft.com/office/drawing/2014/main" id="{F67F47CB-AC11-5AB6-D807-95E3A9E6AF4A}"/>
                </a:ext>
              </a:extLst>
            </p:cNvPr>
            <p:cNvSpPr txBox="1"/>
            <p:nvPr/>
          </p:nvSpPr>
          <p:spPr>
            <a:xfrm>
              <a:off x="7506045" y="3712753"/>
              <a:ext cx="400313" cy="276999"/>
            </a:xfrm>
            <a:prstGeom prst="rect">
              <a:avLst/>
            </a:prstGeom>
            <a:noFill/>
          </p:spPr>
          <p:txBody>
            <a:bodyPr wrap="square" rtlCol="0">
              <a:spAutoFit/>
            </a:bodyPr>
            <a:lstStyle/>
            <a:p>
              <a:pPr algn="ctr"/>
              <a:r>
                <a:rPr lang="en-US" sz="1200" b="1" dirty="0"/>
                <a:t>sv2</a:t>
              </a:r>
            </a:p>
          </p:txBody>
        </p:sp>
      </p:grpSp>
    </p:spTree>
    <p:extLst>
      <p:ext uri="{BB962C8B-B14F-4D97-AF65-F5344CB8AC3E}">
        <p14:creationId xmlns:p14="http://schemas.microsoft.com/office/powerpoint/2010/main" val="394459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500"/>
                                        <p:tgtEl>
                                          <p:spTgt spid="4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right)">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right)">
                                      <p:cBhvr>
                                        <p:cTn id="34" dur="500"/>
                                        <p:tgtEl>
                                          <p:spTgt spid="69"/>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wipe(right)">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right)">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right)">
                                      <p:cBhvr>
                                        <p:cTn id="52" dur="500"/>
                                        <p:tgtEl>
                                          <p:spTgt spid="76"/>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right)">
                                      <p:cBhvr>
                                        <p:cTn id="65" dur="500"/>
                                        <p:tgtEl>
                                          <p:spTgt spid="79"/>
                                        </p:tgtEl>
                                      </p:cBhvr>
                                    </p:animEffect>
                                  </p:childTnLst>
                                </p:cTn>
                              </p:par>
                            </p:childTnLst>
                          </p:cTn>
                        </p:par>
                        <p:par>
                          <p:cTn id="66" fill="hold">
                            <p:stCondLst>
                              <p:cond delay="500"/>
                            </p:stCondLst>
                            <p:childTnLst>
                              <p:par>
                                <p:cTn id="67" presetID="22" presetClass="entr" presetSubtype="2" fill="hold" nodeType="after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wipe(right)">
                                      <p:cBhvr>
                                        <p:cTn id="6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FF4E89-0D29-F58F-6D18-BEADF95C6058}"/>
              </a:ext>
            </a:extLst>
          </p:cNvPr>
          <p:cNvPicPr>
            <a:picLocks noChangeAspect="1"/>
          </p:cNvPicPr>
          <p:nvPr/>
        </p:nvPicPr>
        <p:blipFill>
          <a:blip r:embed="rId2"/>
          <a:stretch>
            <a:fillRect/>
          </a:stretch>
        </p:blipFill>
        <p:spPr>
          <a:xfrm>
            <a:off x="399855" y="3557926"/>
            <a:ext cx="4133189" cy="3081104"/>
          </a:xfrm>
          <a:prstGeom prst="rect">
            <a:avLst/>
          </a:prstGeom>
          <a:ln>
            <a:solidFill>
              <a:schemeClr val="tx1"/>
            </a:solidFill>
          </a:ln>
        </p:spPr>
      </p:pic>
      <p:pic>
        <p:nvPicPr>
          <p:cNvPr id="3" name="Picture 2">
            <a:extLst>
              <a:ext uri="{FF2B5EF4-FFF2-40B4-BE49-F238E27FC236}">
                <a16:creationId xmlns:a16="http://schemas.microsoft.com/office/drawing/2014/main" id="{8E773FAC-C7ED-6659-E95A-12766A8E0264}"/>
              </a:ext>
            </a:extLst>
          </p:cNvPr>
          <p:cNvPicPr>
            <a:picLocks noChangeAspect="1"/>
          </p:cNvPicPr>
          <p:nvPr/>
        </p:nvPicPr>
        <p:blipFill>
          <a:blip r:embed="rId3"/>
          <a:stretch>
            <a:fillRect/>
          </a:stretch>
        </p:blipFill>
        <p:spPr>
          <a:xfrm>
            <a:off x="407361" y="473373"/>
            <a:ext cx="4340260" cy="2883941"/>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p:sp>
        <p:nvSpPr>
          <p:cNvPr id="71" name="Title 1">
            <a:extLst>
              <a:ext uri="{FF2B5EF4-FFF2-40B4-BE49-F238E27FC236}">
                <a16:creationId xmlns:a16="http://schemas.microsoft.com/office/drawing/2014/main" id="{D313DD00-A431-926B-0C8E-950EAE9DE2E7}"/>
              </a:ext>
            </a:extLst>
          </p:cNvPr>
          <p:cNvSpPr txBox="1">
            <a:spLocks/>
          </p:cNvSpPr>
          <p:nvPr/>
        </p:nvSpPr>
        <p:spPr>
          <a:xfrm>
            <a:off x="5572454" y="418417"/>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Cells 5 &amp; 6</a:t>
            </a:r>
            <a:br>
              <a:rPr lang="en-US" sz="3200" b="1" dirty="0">
                <a:solidFill>
                  <a:srgbClr val="0070C0"/>
                </a:solidFill>
                <a:latin typeface="+mn-lt"/>
              </a:rPr>
            </a:br>
            <a:r>
              <a:rPr lang="en-US" sz="3200" dirty="0">
                <a:latin typeface="+mn-lt"/>
              </a:rPr>
              <a:t>grover.ipynb</a:t>
            </a:r>
          </a:p>
        </p:txBody>
      </p:sp>
      <p:grpSp>
        <p:nvGrpSpPr>
          <p:cNvPr id="48" name="Group 47">
            <a:extLst>
              <a:ext uri="{FF2B5EF4-FFF2-40B4-BE49-F238E27FC236}">
                <a16:creationId xmlns:a16="http://schemas.microsoft.com/office/drawing/2014/main" id="{5A95F852-FD3B-0164-FE8A-5902D9D24E3F}"/>
              </a:ext>
            </a:extLst>
          </p:cNvPr>
          <p:cNvGrpSpPr/>
          <p:nvPr/>
        </p:nvGrpSpPr>
        <p:grpSpPr>
          <a:xfrm>
            <a:off x="4415933" y="439141"/>
            <a:ext cx="1076632" cy="369332"/>
            <a:chOff x="4968362" y="2079211"/>
            <a:chExt cx="1076632" cy="369332"/>
          </a:xfrm>
        </p:grpSpPr>
        <p:cxnSp>
          <p:nvCxnSpPr>
            <p:cNvPr id="49" name="Straight Arrow Connector 48">
              <a:extLst>
                <a:ext uri="{FF2B5EF4-FFF2-40B4-BE49-F238E27FC236}">
                  <a16:creationId xmlns:a16="http://schemas.microsoft.com/office/drawing/2014/main" id="{53CD7251-ACA3-771C-A8A1-0F62A82340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180948-6B5F-95A6-7636-1480B9202B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1" name="Group 50">
            <a:extLst>
              <a:ext uri="{FF2B5EF4-FFF2-40B4-BE49-F238E27FC236}">
                <a16:creationId xmlns:a16="http://schemas.microsoft.com/office/drawing/2014/main" id="{CD38E691-E19D-ECEF-F9E9-FCA5138D15ED}"/>
              </a:ext>
            </a:extLst>
          </p:cNvPr>
          <p:cNvGrpSpPr/>
          <p:nvPr/>
        </p:nvGrpSpPr>
        <p:grpSpPr>
          <a:xfrm>
            <a:off x="1057568" y="972700"/>
            <a:ext cx="1076632" cy="369332"/>
            <a:chOff x="4704120" y="2356972"/>
            <a:chExt cx="1076632" cy="369332"/>
          </a:xfrm>
        </p:grpSpPr>
        <p:cxnSp>
          <p:nvCxnSpPr>
            <p:cNvPr id="52" name="Straight Arrow Connector 51">
              <a:extLst>
                <a:ext uri="{FF2B5EF4-FFF2-40B4-BE49-F238E27FC236}">
                  <a16:creationId xmlns:a16="http://schemas.microsoft.com/office/drawing/2014/main" id="{65A3FC29-D2C5-020A-09B9-622F1B21649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C1AE52A-8CCA-7B1F-F0DC-5D44A1318A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2" name="Group 61">
            <a:extLst>
              <a:ext uri="{FF2B5EF4-FFF2-40B4-BE49-F238E27FC236}">
                <a16:creationId xmlns:a16="http://schemas.microsoft.com/office/drawing/2014/main" id="{3B2EE995-6AD4-849D-B9DC-E67E4EDB0DF2}"/>
              </a:ext>
            </a:extLst>
          </p:cNvPr>
          <p:cNvGrpSpPr/>
          <p:nvPr/>
        </p:nvGrpSpPr>
        <p:grpSpPr>
          <a:xfrm>
            <a:off x="2575776" y="2578273"/>
            <a:ext cx="1068643" cy="369332"/>
            <a:chOff x="3647644" y="4910075"/>
            <a:chExt cx="1068643" cy="369332"/>
          </a:xfrm>
        </p:grpSpPr>
        <p:sp>
          <p:nvSpPr>
            <p:cNvPr id="65" name="TextBox 64">
              <a:extLst>
                <a:ext uri="{FF2B5EF4-FFF2-40B4-BE49-F238E27FC236}">
                  <a16:creationId xmlns:a16="http://schemas.microsoft.com/office/drawing/2014/main" id="{A10D9872-0DFD-8958-FD77-EE31107F2BB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EAF42469-2EE8-2AD0-B028-D2C4629D70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83BA947-EBBE-86C0-411C-9FB444A1CFF7}"/>
              </a:ext>
            </a:extLst>
          </p:cNvPr>
          <p:cNvGrpSpPr/>
          <p:nvPr/>
        </p:nvGrpSpPr>
        <p:grpSpPr>
          <a:xfrm>
            <a:off x="4091178" y="3525566"/>
            <a:ext cx="1064340" cy="369332"/>
            <a:chOff x="3647644" y="5421073"/>
            <a:chExt cx="1064340" cy="369332"/>
          </a:xfrm>
        </p:grpSpPr>
        <p:sp>
          <p:nvSpPr>
            <p:cNvPr id="70" name="TextBox 69">
              <a:extLst>
                <a:ext uri="{FF2B5EF4-FFF2-40B4-BE49-F238E27FC236}">
                  <a16:creationId xmlns:a16="http://schemas.microsoft.com/office/drawing/2014/main" id="{64ECB1E5-40A7-62FF-0A1A-2A6BDF050A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1DF2E317-90E9-6536-38F7-D076CFC738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105536A-92E0-C076-EE27-D956E82116C0}"/>
              </a:ext>
            </a:extLst>
          </p:cNvPr>
          <p:cNvGrpSpPr/>
          <p:nvPr/>
        </p:nvGrpSpPr>
        <p:grpSpPr>
          <a:xfrm>
            <a:off x="988252" y="3939111"/>
            <a:ext cx="1068643" cy="369332"/>
            <a:chOff x="3647644" y="5359159"/>
            <a:chExt cx="1068643" cy="369332"/>
          </a:xfrm>
        </p:grpSpPr>
        <p:sp>
          <p:nvSpPr>
            <p:cNvPr id="74" name="TextBox 73">
              <a:extLst>
                <a:ext uri="{FF2B5EF4-FFF2-40B4-BE49-F238E27FC236}">
                  <a16:creationId xmlns:a16="http://schemas.microsoft.com/office/drawing/2014/main" id="{9D1D4D2B-4025-0C95-8A5D-94776B8192F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F4FCDB27-702F-4853-0716-C4882999A1A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79A47A6-3F54-0E42-4619-8552C7181498}"/>
              </a:ext>
            </a:extLst>
          </p:cNvPr>
          <p:cNvGrpSpPr/>
          <p:nvPr/>
        </p:nvGrpSpPr>
        <p:grpSpPr>
          <a:xfrm>
            <a:off x="988252" y="4454675"/>
            <a:ext cx="1076632" cy="369332"/>
            <a:chOff x="2157212" y="5356391"/>
            <a:chExt cx="1076632" cy="369332"/>
          </a:xfrm>
        </p:grpSpPr>
        <p:sp>
          <p:nvSpPr>
            <p:cNvPr id="77" name="TextBox 76">
              <a:extLst>
                <a:ext uri="{FF2B5EF4-FFF2-40B4-BE49-F238E27FC236}">
                  <a16:creationId xmlns:a16="http://schemas.microsoft.com/office/drawing/2014/main" id="{F12CA4D9-A5D2-2D14-F7C5-70578F0872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8576796-D6E7-05F9-07CC-48F9B1E62E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1D239104-005E-5E1C-4C36-2E51C13B8457}"/>
              </a:ext>
            </a:extLst>
          </p:cNvPr>
          <p:cNvGrpSpPr/>
          <p:nvPr/>
        </p:nvGrpSpPr>
        <p:grpSpPr>
          <a:xfrm>
            <a:off x="2466449" y="5851645"/>
            <a:ext cx="1076632" cy="369332"/>
            <a:chOff x="2157212" y="5356391"/>
            <a:chExt cx="1076632" cy="369332"/>
          </a:xfrm>
        </p:grpSpPr>
        <p:sp>
          <p:nvSpPr>
            <p:cNvPr id="80" name="TextBox 79">
              <a:extLst>
                <a:ext uri="{FF2B5EF4-FFF2-40B4-BE49-F238E27FC236}">
                  <a16:creationId xmlns:a16="http://schemas.microsoft.com/office/drawing/2014/main" id="{D90C872D-F709-4D8B-E6FD-A6849A7736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C2CE658-C7AF-5855-DDB0-41E7A54779C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0D89591B-5FD8-A270-D463-577FDDDED042}"/>
              </a:ext>
            </a:extLst>
          </p:cNvPr>
          <p:cNvGrpSpPr/>
          <p:nvPr/>
        </p:nvGrpSpPr>
        <p:grpSpPr>
          <a:xfrm>
            <a:off x="1283747" y="4201913"/>
            <a:ext cx="1076632" cy="369332"/>
            <a:chOff x="2157212" y="5356391"/>
            <a:chExt cx="1076632" cy="369332"/>
          </a:xfrm>
        </p:grpSpPr>
        <p:sp>
          <p:nvSpPr>
            <p:cNvPr id="86" name="TextBox 85">
              <a:extLst>
                <a:ext uri="{FF2B5EF4-FFF2-40B4-BE49-F238E27FC236}">
                  <a16:creationId xmlns:a16="http://schemas.microsoft.com/office/drawing/2014/main" id="{B7FC1D22-9C96-B78A-FA9C-5050125F2FC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050B1B4B-D43C-B348-993F-F5BC1FB03E8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0AF21076-2C6B-8A40-3573-CC78A0246ACF}"/>
              </a:ext>
            </a:extLst>
          </p:cNvPr>
          <p:cNvPicPr>
            <a:picLocks noChangeAspect="1"/>
          </p:cNvPicPr>
          <p:nvPr/>
        </p:nvPicPr>
        <p:blipFill>
          <a:blip r:embed="rId4"/>
          <a:stretch>
            <a:fillRect/>
          </a:stretch>
        </p:blipFill>
        <p:spPr>
          <a:xfrm>
            <a:off x="6073132" y="1617699"/>
            <a:ext cx="2371429" cy="1419048"/>
          </a:xfrm>
          <a:prstGeom prst="rect">
            <a:avLst/>
          </a:prstGeom>
        </p:spPr>
      </p:pic>
      <p:pic>
        <p:nvPicPr>
          <p:cNvPr id="13" name="Picture 12">
            <a:extLst>
              <a:ext uri="{FF2B5EF4-FFF2-40B4-BE49-F238E27FC236}">
                <a16:creationId xmlns:a16="http://schemas.microsoft.com/office/drawing/2014/main" id="{E989EA7D-8D37-6114-5694-498CFC402405}"/>
              </a:ext>
            </a:extLst>
          </p:cNvPr>
          <p:cNvPicPr>
            <a:picLocks noChangeAspect="1"/>
          </p:cNvPicPr>
          <p:nvPr/>
        </p:nvPicPr>
        <p:blipFill>
          <a:blip r:embed="rId5"/>
          <a:stretch>
            <a:fillRect/>
          </a:stretch>
        </p:blipFill>
        <p:spPr>
          <a:xfrm>
            <a:off x="5854084" y="3520960"/>
            <a:ext cx="2809524" cy="1361905"/>
          </a:xfrm>
          <a:prstGeom prst="rect">
            <a:avLst/>
          </a:prstGeom>
        </p:spPr>
      </p:pic>
      <p:pic>
        <p:nvPicPr>
          <p:cNvPr id="15" name="Picture 14">
            <a:extLst>
              <a:ext uri="{FF2B5EF4-FFF2-40B4-BE49-F238E27FC236}">
                <a16:creationId xmlns:a16="http://schemas.microsoft.com/office/drawing/2014/main" id="{0C99C43E-6F77-3552-C5C8-2D9930A7C629}"/>
              </a:ext>
            </a:extLst>
          </p:cNvPr>
          <p:cNvPicPr>
            <a:picLocks noChangeAspect="1"/>
          </p:cNvPicPr>
          <p:nvPr/>
        </p:nvPicPr>
        <p:blipFill>
          <a:blip r:embed="rId6"/>
          <a:stretch>
            <a:fillRect/>
          </a:stretch>
        </p:blipFill>
        <p:spPr>
          <a:xfrm>
            <a:off x="5696255" y="5098478"/>
            <a:ext cx="3219048" cy="504762"/>
          </a:xfrm>
          <a:prstGeom prst="rect">
            <a:avLst/>
          </a:prstGeom>
        </p:spPr>
      </p:pic>
      <p:grpSp>
        <p:nvGrpSpPr>
          <p:cNvPr id="8" name="Group 7">
            <a:extLst>
              <a:ext uri="{FF2B5EF4-FFF2-40B4-BE49-F238E27FC236}">
                <a16:creationId xmlns:a16="http://schemas.microsoft.com/office/drawing/2014/main" id="{A4B6C4F7-B3BC-0DCF-FC7C-F134937F0588}"/>
              </a:ext>
            </a:extLst>
          </p:cNvPr>
          <p:cNvGrpSpPr/>
          <p:nvPr/>
        </p:nvGrpSpPr>
        <p:grpSpPr>
          <a:xfrm>
            <a:off x="7175604" y="5508885"/>
            <a:ext cx="592112" cy="784076"/>
            <a:chOff x="7175604" y="5508885"/>
            <a:chExt cx="592112" cy="784076"/>
          </a:xfrm>
        </p:grpSpPr>
        <p:cxnSp>
          <p:nvCxnSpPr>
            <p:cNvPr id="5" name="Straight Arrow Connector 4">
              <a:extLst>
                <a:ext uri="{FF2B5EF4-FFF2-40B4-BE49-F238E27FC236}">
                  <a16:creationId xmlns:a16="http://schemas.microsoft.com/office/drawing/2014/main" id="{6373314A-3722-3F66-14E7-93887FD87920}"/>
                </a:ext>
              </a:extLst>
            </p:cNvPr>
            <p:cNvCxnSpPr/>
            <p:nvPr/>
          </p:nvCxnSpPr>
          <p:spPr>
            <a:xfrm flipV="1">
              <a:off x="7465102" y="5508885"/>
              <a:ext cx="0" cy="4047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9B6206-F398-1AF6-401C-8A6606904867}"/>
                    </a:ext>
                  </a:extLst>
                </p:cNvPr>
                <p:cNvSpPr txBox="1"/>
                <p:nvPr/>
              </p:nvSpPr>
              <p:spPr>
                <a:xfrm>
                  <a:off x="7175604" y="5923629"/>
                  <a:ext cx="592112"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d>
                              <m:dPr>
                                <m:begChr m:val=""/>
                                <m:endChr m:val="⟩"/>
                                <m:ctrlPr>
                                  <a:rPr lang="en-US"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00</m:t>
                                </m:r>
                              </m:e>
                            </m:d>
                          </m:e>
                        </m:d>
                      </m:oMath>
                    </m:oMathPara>
                  </a14:m>
                  <a:endParaRPr lang="en-US" dirty="0">
                    <a:solidFill>
                      <a:srgbClr val="FF0000"/>
                    </a:solidFill>
                  </a:endParaRPr>
                </a:p>
              </p:txBody>
            </p:sp>
          </mc:Choice>
          <mc:Fallback xmlns="">
            <p:sp>
              <p:nvSpPr>
                <p:cNvPr id="6" name="TextBox 5">
                  <a:extLst>
                    <a:ext uri="{FF2B5EF4-FFF2-40B4-BE49-F238E27FC236}">
                      <a16:creationId xmlns:a16="http://schemas.microsoft.com/office/drawing/2014/main" id="{429B6206-F398-1AF6-401C-8A6606904867}"/>
                    </a:ext>
                  </a:extLst>
                </p:cNvPr>
                <p:cNvSpPr txBox="1">
                  <a:spLocks noRot="1" noChangeAspect="1" noMove="1" noResize="1" noEditPoints="1" noAdjustHandles="1" noChangeArrowheads="1" noChangeShapeType="1" noTextEdit="1"/>
                </p:cNvSpPr>
                <p:nvPr/>
              </p:nvSpPr>
              <p:spPr>
                <a:xfrm>
                  <a:off x="7175604" y="5923629"/>
                  <a:ext cx="592112" cy="369332"/>
                </a:xfrm>
                <a:prstGeom prst="rect">
                  <a:avLst/>
                </a:prstGeom>
                <a:blipFill>
                  <a:blip r:embed="rId7"/>
                  <a:stretch>
                    <a:fillRect l="-56701" t="-121667" r="-85567" b="-188333"/>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86CA9B94-DB01-F863-B026-55F2EE2A3E4B}"/>
              </a:ext>
            </a:extLst>
          </p:cNvPr>
          <p:cNvGrpSpPr/>
          <p:nvPr/>
        </p:nvGrpSpPr>
        <p:grpSpPr>
          <a:xfrm>
            <a:off x="6073132" y="1407887"/>
            <a:ext cx="2306252" cy="276999"/>
            <a:chOff x="6073132" y="1407887"/>
            <a:chExt cx="2306252" cy="276999"/>
          </a:xfrm>
        </p:grpSpPr>
        <p:sp>
          <p:nvSpPr>
            <p:cNvPr id="11" name="TextBox 10">
              <a:extLst>
                <a:ext uri="{FF2B5EF4-FFF2-40B4-BE49-F238E27FC236}">
                  <a16:creationId xmlns:a16="http://schemas.microsoft.com/office/drawing/2014/main" id="{A07EC59F-EBAD-B470-CABF-D25F42CAF3CF}"/>
                </a:ext>
              </a:extLst>
            </p:cNvPr>
            <p:cNvSpPr txBox="1"/>
            <p:nvPr/>
          </p:nvSpPr>
          <p:spPr>
            <a:xfrm>
              <a:off x="6073132" y="1407887"/>
              <a:ext cx="400313" cy="276999"/>
            </a:xfrm>
            <a:prstGeom prst="rect">
              <a:avLst/>
            </a:prstGeom>
            <a:noFill/>
          </p:spPr>
          <p:txBody>
            <a:bodyPr wrap="square" rtlCol="0">
              <a:spAutoFit/>
            </a:bodyPr>
            <a:lstStyle/>
            <a:p>
              <a:pPr algn="ctr"/>
              <a:r>
                <a:rPr lang="en-US" sz="1200" b="1" dirty="0"/>
                <a:t>sv1</a:t>
              </a:r>
            </a:p>
          </p:txBody>
        </p:sp>
        <p:sp>
          <p:nvSpPr>
            <p:cNvPr id="12" name="TextBox 11">
              <a:extLst>
                <a:ext uri="{FF2B5EF4-FFF2-40B4-BE49-F238E27FC236}">
                  <a16:creationId xmlns:a16="http://schemas.microsoft.com/office/drawing/2014/main" id="{DC7229A0-879F-97B5-DD2F-30ECE845E583}"/>
                </a:ext>
              </a:extLst>
            </p:cNvPr>
            <p:cNvSpPr txBox="1"/>
            <p:nvPr/>
          </p:nvSpPr>
          <p:spPr>
            <a:xfrm>
              <a:off x="7979071" y="1407887"/>
              <a:ext cx="400313" cy="276999"/>
            </a:xfrm>
            <a:prstGeom prst="rect">
              <a:avLst/>
            </a:prstGeom>
            <a:noFill/>
          </p:spPr>
          <p:txBody>
            <a:bodyPr wrap="square" rtlCol="0">
              <a:spAutoFit/>
            </a:bodyPr>
            <a:lstStyle/>
            <a:p>
              <a:pPr algn="ctr"/>
              <a:r>
                <a:rPr lang="en-US" sz="1200" b="1" dirty="0"/>
                <a:t>sv2</a:t>
              </a:r>
            </a:p>
          </p:txBody>
        </p:sp>
      </p:grpSp>
      <p:grpSp>
        <p:nvGrpSpPr>
          <p:cNvPr id="19" name="Group 18">
            <a:extLst>
              <a:ext uri="{FF2B5EF4-FFF2-40B4-BE49-F238E27FC236}">
                <a16:creationId xmlns:a16="http://schemas.microsoft.com/office/drawing/2014/main" id="{1E02C052-77EC-3830-0F95-84CC0F9CE2F3}"/>
              </a:ext>
            </a:extLst>
          </p:cNvPr>
          <p:cNvGrpSpPr/>
          <p:nvPr/>
        </p:nvGrpSpPr>
        <p:grpSpPr>
          <a:xfrm>
            <a:off x="5854084" y="3292665"/>
            <a:ext cx="2830902" cy="276999"/>
            <a:chOff x="5854084" y="3292665"/>
            <a:chExt cx="2830902" cy="276999"/>
          </a:xfrm>
        </p:grpSpPr>
        <p:sp>
          <p:nvSpPr>
            <p:cNvPr id="17" name="TextBox 16">
              <a:extLst>
                <a:ext uri="{FF2B5EF4-FFF2-40B4-BE49-F238E27FC236}">
                  <a16:creationId xmlns:a16="http://schemas.microsoft.com/office/drawing/2014/main" id="{5AABF865-2CBE-A85E-46F5-365587B415AB}"/>
                </a:ext>
              </a:extLst>
            </p:cNvPr>
            <p:cNvSpPr txBox="1"/>
            <p:nvPr/>
          </p:nvSpPr>
          <p:spPr>
            <a:xfrm>
              <a:off x="5854084" y="3292665"/>
              <a:ext cx="400313" cy="276999"/>
            </a:xfrm>
            <a:prstGeom prst="rect">
              <a:avLst/>
            </a:prstGeom>
            <a:noFill/>
          </p:spPr>
          <p:txBody>
            <a:bodyPr wrap="square" rtlCol="0">
              <a:spAutoFit/>
            </a:bodyPr>
            <a:lstStyle/>
            <a:p>
              <a:pPr algn="ctr"/>
              <a:r>
                <a:rPr lang="en-US" sz="1200" b="1" dirty="0"/>
                <a:t>sv1</a:t>
              </a:r>
            </a:p>
          </p:txBody>
        </p:sp>
        <p:sp>
          <p:nvSpPr>
            <p:cNvPr id="18" name="TextBox 17">
              <a:extLst>
                <a:ext uri="{FF2B5EF4-FFF2-40B4-BE49-F238E27FC236}">
                  <a16:creationId xmlns:a16="http://schemas.microsoft.com/office/drawing/2014/main" id="{3CFE3B3D-599C-2467-D0FE-D4FC63B760EF}"/>
                </a:ext>
              </a:extLst>
            </p:cNvPr>
            <p:cNvSpPr txBox="1"/>
            <p:nvPr/>
          </p:nvSpPr>
          <p:spPr>
            <a:xfrm>
              <a:off x="8284673" y="3292665"/>
              <a:ext cx="400313" cy="276999"/>
            </a:xfrm>
            <a:prstGeom prst="rect">
              <a:avLst/>
            </a:prstGeom>
            <a:noFill/>
          </p:spPr>
          <p:txBody>
            <a:bodyPr wrap="square" rtlCol="0">
              <a:spAutoFit/>
            </a:bodyPr>
            <a:lstStyle/>
            <a:p>
              <a:pPr algn="ctr"/>
              <a:r>
                <a:rPr lang="en-US" sz="1200" b="1" dirty="0"/>
                <a:t>sv2</a:t>
              </a:r>
            </a:p>
          </p:txBody>
        </p:sp>
      </p:grpSp>
      <p:sp>
        <p:nvSpPr>
          <p:cNvPr id="20" name="Rectangle 19">
            <a:extLst>
              <a:ext uri="{FF2B5EF4-FFF2-40B4-BE49-F238E27FC236}">
                <a16:creationId xmlns:a16="http://schemas.microsoft.com/office/drawing/2014/main" id="{DCE088A4-35AE-01E4-A61E-1ECD87135CFB}"/>
              </a:ext>
            </a:extLst>
          </p:cNvPr>
          <p:cNvSpPr/>
          <p:nvPr/>
        </p:nvSpPr>
        <p:spPr>
          <a:xfrm>
            <a:off x="3702571" y="3569664"/>
            <a:ext cx="352239" cy="252826"/>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342AC1-FB4D-FBD7-0F25-BF3488D4AFF1}"/>
              </a:ext>
            </a:extLst>
          </p:cNvPr>
          <p:cNvSpPr/>
          <p:nvPr/>
        </p:nvSpPr>
        <p:spPr>
          <a:xfrm>
            <a:off x="7243856" y="5946114"/>
            <a:ext cx="446098" cy="324362"/>
          </a:xfrm>
          <a:prstGeom prst="rect">
            <a:avLst/>
          </a:prstGeom>
          <a:noFill/>
          <a:ln w="190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07ADEA8D-F954-915F-0320-0C7825373931}"/>
              </a:ext>
            </a:extLst>
          </p:cNvPr>
          <p:cNvCxnSpPr>
            <a:cxnSpLocks/>
            <a:stCxn id="20" idx="0"/>
            <a:endCxn id="21" idx="2"/>
          </p:cNvCxnSpPr>
          <p:nvPr/>
        </p:nvCxnSpPr>
        <p:spPr>
          <a:xfrm rot="16200000" flipH="1">
            <a:off x="4322392" y="3125963"/>
            <a:ext cx="2700812" cy="3588214"/>
          </a:xfrm>
          <a:prstGeom prst="bentConnector5">
            <a:avLst>
              <a:gd name="adj1" fmla="val -4301"/>
              <a:gd name="adj2" fmla="val 44124"/>
              <a:gd name="adj3" fmla="val 108464"/>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41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500"/>
                                        <p:tgtEl>
                                          <p:spTgt spid="4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right)">
                                      <p:cBhvr>
                                        <p:cTn id="16" dur="500"/>
                                        <p:tgtEl>
                                          <p:spTgt spid="51"/>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right)">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right)">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right)">
                                      <p:cBhvr>
                                        <p:cTn id="43" dur="500"/>
                                        <p:tgtEl>
                                          <p:spTgt spid="73"/>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5"/>
                                        </p:tgtEl>
                                        <p:attrNameLst>
                                          <p:attrName>style.visibility</p:attrName>
                                        </p:attrNameLst>
                                      </p:cBhvr>
                                      <p:to>
                                        <p:strVal val="visible"/>
                                      </p:to>
                                    </p:set>
                                    <p:animEffect transition="in" filter="wipe(right)">
                                      <p:cBhvr>
                                        <p:cTn id="56" dur="500"/>
                                        <p:tgtEl>
                                          <p:spTgt spid="8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right)">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wipe(right)">
                                      <p:cBhvr>
                                        <p:cTn id="66" dur="500"/>
                                        <p:tgtEl>
                                          <p:spTgt spid="79"/>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par>
                          <p:cTn id="71" fill="hold">
                            <p:stCondLst>
                              <p:cond delay="1000"/>
                            </p:stCondLst>
                            <p:childTnLst>
                              <p:par>
                                <p:cTn id="72" presetID="2" presetClass="entr" presetSubtype="4"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par>
                          <p:cTn id="76" fill="hold">
                            <p:stCondLst>
                              <p:cond delay="1500"/>
                            </p:stCondLst>
                            <p:childTnLst>
                              <p:par>
                                <p:cTn id="77" presetID="22" presetClass="entr" presetSubtype="4"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down)">
                                      <p:cBhvr>
                                        <p:cTn id="79" dur="500"/>
                                        <p:tgtEl>
                                          <p:spTgt spid="20"/>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childTnLst>
                          </p:cTn>
                        </p:par>
                        <p:par>
                          <p:cTn id="84" fill="hold">
                            <p:stCondLst>
                              <p:cond delay="2500"/>
                            </p:stCondLst>
                            <p:childTnLst>
                              <p:par>
                                <p:cTn id="85" presetID="22" presetClass="entr" presetSubtype="4" fill="hold" grpId="0" nodeType="after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down)">
                                      <p:cBhvr>
                                        <p:cTn id="8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22</a:t>
            </a:r>
            <a:r>
              <a:rPr lang="en-US" sz="3200" dirty="0">
                <a:latin typeface="+mn-lt"/>
              </a:rPr>
              <a:t> – Part </a:t>
            </a:r>
            <a:r>
              <a:rPr lang="en-US" sz="3200" b="1" dirty="0">
                <a:latin typeface="+mn-lt"/>
              </a:rPr>
              <a:t>2 of 2</a:t>
            </a:r>
            <a:r>
              <a:rPr lang="en-US" sz="3200" dirty="0">
                <a:latin typeface="+mn-lt"/>
              </a:rPr>
              <a:t> - Topics</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Appreciate how qubits enable </a:t>
            </a:r>
            <a:r>
              <a:rPr lang="en-US" sz="2400" b="1" dirty="0">
                <a:solidFill>
                  <a:srgbClr val="00B050"/>
                </a:solidFill>
              </a:rPr>
              <a:t>superdense coding</a:t>
            </a:r>
          </a:p>
          <a:p>
            <a:pPr>
              <a:spcBef>
                <a:spcPts val="0"/>
              </a:spcBef>
              <a:spcAft>
                <a:spcPts val="1200"/>
              </a:spcAft>
            </a:pPr>
            <a:r>
              <a:rPr lang="en-US" sz="2400" dirty="0"/>
              <a:t>Obtain an IBM Cloud Account (</a:t>
            </a:r>
            <a:r>
              <a:rPr lang="en-US" sz="2400" b="1" dirty="0" err="1"/>
              <a:t>IBM</a:t>
            </a:r>
            <a:r>
              <a:rPr lang="en-US" sz="2400" b="1" dirty="0" err="1">
                <a:solidFill>
                  <a:srgbClr val="0070C0"/>
                </a:solidFill>
              </a:rPr>
              <a:t>id</a:t>
            </a:r>
            <a:r>
              <a:rPr lang="en-US" sz="2400" dirty="0"/>
              <a:t>) and a Qiskit </a:t>
            </a:r>
            <a:r>
              <a:rPr lang="en-US" sz="2400" b="1" dirty="0">
                <a:solidFill>
                  <a:srgbClr val="7030A0"/>
                </a:solidFill>
              </a:rPr>
              <a:t>API Key</a:t>
            </a:r>
          </a:p>
          <a:p>
            <a:pPr>
              <a:spcBef>
                <a:spcPts val="0"/>
              </a:spcBef>
              <a:spcAft>
                <a:spcPts val="1200"/>
              </a:spcAft>
            </a:pPr>
            <a:r>
              <a:rPr lang="en-US" sz="2400" dirty="0"/>
              <a:t>Understand the </a:t>
            </a:r>
            <a:r>
              <a:rPr lang="en-US" sz="2400" b="1" dirty="0"/>
              <a:t>QiskitRunTimeService </a:t>
            </a:r>
            <a:r>
              <a:rPr lang="en-US" sz="2400" dirty="0"/>
              <a:t>and the Qiskit </a:t>
            </a:r>
            <a:r>
              <a:rPr lang="en-US" sz="2400" b="1" dirty="0"/>
              <a:t>Sampler &amp; Estimator</a:t>
            </a:r>
            <a:r>
              <a:rPr lang="en-US" sz="2400" dirty="0"/>
              <a:t> </a:t>
            </a:r>
            <a:r>
              <a:rPr lang="en-US" sz="2400" i="1" dirty="0"/>
              <a:t>primitives</a:t>
            </a:r>
          </a:p>
          <a:p>
            <a:pPr>
              <a:spcBef>
                <a:spcPts val="0"/>
              </a:spcBef>
              <a:spcAft>
                <a:spcPts val="1200"/>
              </a:spcAft>
            </a:pPr>
            <a:r>
              <a:rPr lang="en-US" sz="2400" dirty="0"/>
              <a:t>Create a </a:t>
            </a:r>
            <a:r>
              <a:rPr lang="en-US" sz="2400" b="1" dirty="0">
                <a:solidFill>
                  <a:srgbClr val="00B050"/>
                </a:solidFill>
              </a:rPr>
              <a:t>Bell Pair </a:t>
            </a:r>
            <a:r>
              <a:rPr lang="en-US" sz="2400" dirty="0"/>
              <a:t>on a </a:t>
            </a:r>
            <a:r>
              <a:rPr lang="en-US" sz="2400" b="1" dirty="0">
                <a:solidFill>
                  <a:srgbClr val="FF0000"/>
                </a:solidFill>
              </a:rPr>
              <a:t>real</a:t>
            </a:r>
            <a:r>
              <a:rPr lang="en-US" sz="2400" dirty="0"/>
              <a:t> IBM Quantum Computer</a:t>
            </a:r>
          </a:p>
          <a:p>
            <a:pPr>
              <a:spcBef>
                <a:spcPts val="0"/>
              </a:spcBef>
              <a:spcAft>
                <a:spcPts val="1200"/>
              </a:spcAft>
            </a:pPr>
            <a:r>
              <a:rPr lang="en-US" sz="2400" dirty="0"/>
              <a:t>Apply principles of the Fourier Transform to perform </a:t>
            </a:r>
            <a:r>
              <a:rPr lang="en-US" sz="2400" b="1" dirty="0">
                <a:solidFill>
                  <a:srgbClr val="0070C0"/>
                </a:solidFill>
              </a:rPr>
              <a:t>Quantum Phase Estimation (QPE) </a:t>
            </a:r>
            <a:r>
              <a:rPr lang="en-US" sz="2400" dirty="0"/>
              <a:t>on a qubit</a:t>
            </a:r>
          </a:p>
          <a:p>
            <a:pPr>
              <a:spcBef>
                <a:spcPts val="0"/>
              </a:spcBef>
              <a:spcAft>
                <a:spcPts val="1200"/>
              </a:spcAft>
            </a:pPr>
            <a:r>
              <a:rPr lang="en-US" sz="2400" dirty="0"/>
              <a:t>Implement a simple </a:t>
            </a:r>
            <a:r>
              <a:rPr lang="en-US" sz="2400" b="1" dirty="0"/>
              <a:t>Variation Quantum Eigensolver </a:t>
            </a:r>
            <a:r>
              <a:rPr lang="en-US" sz="2400" dirty="0"/>
              <a:t>(VQE) to find the minimum </a:t>
            </a:r>
            <a:r>
              <a:rPr lang="en-US" sz="2400" i="1" dirty="0"/>
              <a:t>eigenvalue</a:t>
            </a:r>
            <a:r>
              <a:rPr lang="en-US" sz="2400" dirty="0"/>
              <a:t> of a </a:t>
            </a:r>
            <a:r>
              <a:rPr lang="en-US" sz="2400" b="1" dirty="0">
                <a:solidFill>
                  <a:srgbClr val="FF0000"/>
                </a:solidFill>
              </a:rPr>
              <a:t>Hamiltonian Operator </a:t>
            </a:r>
          </a:p>
          <a:p>
            <a:pPr>
              <a:spcBef>
                <a:spcPts val="0"/>
              </a:spcBef>
              <a:spcAft>
                <a:spcPts val="1200"/>
              </a:spcAft>
            </a:pPr>
            <a:r>
              <a:rPr lang="en-US" sz="2400" dirty="0"/>
              <a:t>Consider if superposition and entanglement enable a sub-exponential solution to the </a:t>
            </a:r>
            <a:r>
              <a:rPr lang="en-US" sz="2400" b="1" dirty="0">
                <a:solidFill>
                  <a:srgbClr val="7030A0"/>
                </a:solidFill>
              </a:rPr>
              <a:t>Boolean Satisfiability Problem</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4266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 Dense Coding</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dirty="0"/>
              <a:t>Superdense coding is a quantum communication protocol that </a:t>
            </a:r>
            <a:r>
              <a:rPr lang="en-US" sz="1800" b="1" dirty="0">
                <a:solidFill>
                  <a:srgbClr val="FF0000"/>
                </a:solidFill>
              </a:rPr>
              <a:t>allows transmitting </a:t>
            </a:r>
            <a:r>
              <a:rPr lang="en-US" sz="1800" b="1" u="sng" dirty="0">
                <a:solidFill>
                  <a:srgbClr val="FF0000"/>
                </a:solidFill>
              </a:rPr>
              <a:t>two</a:t>
            </a:r>
            <a:r>
              <a:rPr lang="en-US" sz="1800" b="1" dirty="0">
                <a:solidFill>
                  <a:srgbClr val="FF0000"/>
                </a:solidFill>
              </a:rPr>
              <a:t> classical bits using only a </a:t>
            </a:r>
            <a:r>
              <a:rPr lang="en-US" sz="1800" b="1" i="1" dirty="0">
                <a:solidFill>
                  <a:srgbClr val="FF0000"/>
                </a:solidFill>
              </a:rPr>
              <a:t>single</a:t>
            </a:r>
            <a:r>
              <a:rPr lang="en-US" sz="1800" b="1" dirty="0">
                <a:solidFill>
                  <a:srgbClr val="FF0000"/>
                </a:solidFill>
              </a:rPr>
              <a:t> qubit as the carrier</a:t>
            </a:r>
            <a:r>
              <a:rPr lang="en-US" sz="1800" dirty="0"/>
              <a:t>. Consequently, superdense coding </a:t>
            </a:r>
            <a:r>
              <a:rPr lang="en-US" sz="1800" b="1" dirty="0"/>
              <a:t>doubles</a:t>
            </a:r>
            <a:r>
              <a:rPr lang="en-US" sz="1800" dirty="0"/>
              <a:t> the efficiency of classical information transmission compared to traditional methods where one qubit carries only one classical bit</a:t>
            </a:r>
          </a:p>
          <a:p>
            <a:pPr>
              <a:spcBef>
                <a:spcPts val="0"/>
              </a:spcBef>
              <a:spcAft>
                <a:spcPts val="1200"/>
              </a:spcAft>
            </a:pPr>
            <a:r>
              <a:rPr lang="en-US" sz="1800" dirty="0"/>
              <a:t>Superdense coding can be combined with other quantum protocols, such as </a:t>
            </a:r>
            <a:r>
              <a:rPr lang="en-US" sz="1800" b="1" dirty="0">
                <a:solidFill>
                  <a:srgbClr val="7030A0"/>
                </a:solidFill>
              </a:rPr>
              <a:t>quantum key distribution </a:t>
            </a:r>
            <a:r>
              <a:rPr lang="en-US" sz="1800" dirty="0"/>
              <a:t>(QKD), to improve security in communication channels. QKD enables the secure distribution of cryptographic keys based on the laws of quantum mechanics. By utilizing superdense coding, these keys can be transmitted more efficiently and securely, reducing the vulnerability to eavesdropping or interception</a:t>
            </a:r>
          </a:p>
          <a:p>
            <a:pPr>
              <a:spcBef>
                <a:spcPts val="0"/>
              </a:spcBef>
              <a:spcAft>
                <a:spcPts val="1200"/>
              </a:spcAft>
            </a:pPr>
            <a:r>
              <a:rPr lang="en-US" sz="1800" dirty="0"/>
              <a:t>Superdense coding offers benefits such as increased information transmission efficiency, resource conservation, compatibility with quantum networks, enhanced security, and contributions to the progress of quantum information science. These advantages make superdense coding a valuable tool in the field of </a:t>
            </a:r>
            <a:r>
              <a:rPr lang="en-US" sz="1800" b="1" dirty="0">
                <a:solidFill>
                  <a:srgbClr val="0070C0"/>
                </a:solidFill>
              </a:rPr>
              <a:t>quantum communication </a:t>
            </a:r>
            <a:r>
              <a:rPr lang="en-US" sz="1800" dirty="0"/>
              <a:t>and quantum computing</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3056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Superdense Coding</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pic>
        <p:nvPicPr>
          <p:cNvPr id="5" name="Picture 4">
            <a:extLst>
              <a:ext uri="{FF2B5EF4-FFF2-40B4-BE49-F238E27FC236}">
                <a16:creationId xmlns:a16="http://schemas.microsoft.com/office/drawing/2014/main" id="{CC4CC8C9-0845-BAEB-2E34-D899CF548423}"/>
              </a:ext>
            </a:extLst>
          </p:cNvPr>
          <p:cNvPicPr>
            <a:picLocks noChangeAspect="1"/>
          </p:cNvPicPr>
          <p:nvPr/>
        </p:nvPicPr>
        <p:blipFill>
          <a:blip r:embed="rId3"/>
          <a:stretch>
            <a:fillRect/>
          </a:stretch>
        </p:blipFill>
        <p:spPr>
          <a:xfrm>
            <a:off x="1056807" y="1217521"/>
            <a:ext cx="7030387" cy="2947468"/>
          </a:xfrm>
          <a:prstGeom prst="rect">
            <a:avLst/>
          </a:prstGeom>
        </p:spPr>
      </p:pic>
      <p:pic>
        <p:nvPicPr>
          <p:cNvPr id="7" name="Picture 6">
            <a:extLst>
              <a:ext uri="{FF2B5EF4-FFF2-40B4-BE49-F238E27FC236}">
                <a16:creationId xmlns:a16="http://schemas.microsoft.com/office/drawing/2014/main" id="{333BD3AE-0F35-7A32-E4FE-38B1463EBB2A}"/>
              </a:ext>
            </a:extLst>
          </p:cNvPr>
          <p:cNvPicPr>
            <a:picLocks noChangeAspect="1"/>
          </p:cNvPicPr>
          <p:nvPr/>
        </p:nvPicPr>
        <p:blipFill>
          <a:blip r:embed="rId4"/>
          <a:stretch>
            <a:fillRect/>
          </a:stretch>
        </p:blipFill>
        <p:spPr>
          <a:xfrm>
            <a:off x="2940800" y="2664655"/>
            <a:ext cx="1385518" cy="388917"/>
          </a:xfrm>
          <a:prstGeom prst="rect">
            <a:avLst/>
          </a:prstGeom>
        </p:spPr>
      </p:pic>
      <p:pic>
        <p:nvPicPr>
          <p:cNvPr id="12" name="Picture 11">
            <a:extLst>
              <a:ext uri="{FF2B5EF4-FFF2-40B4-BE49-F238E27FC236}">
                <a16:creationId xmlns:a16="http://schemas.microsoft.com/office/drawing/2014/main" id="{DE3E0FA3-495B-523A-2767-91FED4AFC030}"/>
              </a:ext>
            </a:extLst>
          </p:cNvPr>
          <p:cNvPicPr>
            <a:picLocks noChangeAspect="1"/>
          </p:cNvPicPr>
          <p:nvPr/>
        </p:nvPicPr>
        <p:blipFill>
          <a:blip r:embed="rId5"/>
          <a:stretch>
            <a:fillRect/>
          </a:stretch>
        </p:blipFill>
        <p:spPr>
          <a:xfrm>
            <a:off x="626553" y="4271801"/>
            <a:ext cx="3641982" cy="1977735"/>
          </a:xfrm>
          <a:prstGeom prst="rect">
            <a:avLst/>
          </a:prstGeom>
        </p:spPr>
      </p:pic>
      <p:pic>
        <p:nvPicPr>
          <p:cNvPr id="20" name="Picture 19">
            <a:extLst>
              <a:ext uri="{FF2B5EF4-FFF2-40B4-BE49-F238E27FC236}">
                <a16:creationId xmlns:a16="http://schemas.microsoft.com/office/drawing/2014/main" id="{63F3AB27-D41E-04C3-D0A4-51786DD51434}"/>
              </a:ext>
            </a:extLst>
          </p:cNvPr>
          <p:cNvPicPr>
            <a:picLocks noChangeAspect="1"/>
          </p:cNvPicPr>
          <p:nvPr/>
        </p:nvPicPr>
        <p:blipFill>
          <a:blip r:embed="rId6"/>
          <a:stretch>
            <a:fillRect/>
          </a:stretch>
        </p:blipFill>
        <p:spPr>
          <a:xfrm>
            <a:off x="4757454" y="4270459"/>
            <a:ext cx="3759993" cy="1980418"/>
          </a:xfrm>
          <a:prstGeom prst="rect">
            <a:avLst/>
          </a:prstGeom>
        </p:spPr>
      </p:pic>
      <p:cxnSp>
        <p:nvCxnSpPr>
          <p:cNvPr id="6" name="Straight Arrow Connector 5">
            <a:extLst>
              <a:ext uri="{FF2B5EF4-FFF2-40B4-BE49-F238E27FC236}">
                <a16:creationId xmlns:a16="http://schemas.microsoft.com/office/drawing/2014/main" id="{F40E8E9B-1C2F-B9A8-FB3D-A803530AEEC4}"/>
              </a:ext>
            </a:extLst>
          </p:cNvPr>
          <p:cNvCxnSpPr>
            <a:cxnSpLocks/>
          </p:cNvCxnSpPr>
          <p:nvPr/>
        </p:nvCxnSpPr>
        <p:spPr>
          <a:xfrm flipV="1">
            <a:off x="2774156" y="1971675"/>
            <a:ext cx="628650" cy="6357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9C6682-FB4C-C89F-2C2C-29CD1C6EF0F7}"/>
              </a:ext>
            </a:extLst>
          </p:cNvPr>
          <p:cNvCxnSpPr>
            <a:cxnSpLocks/>
          </p:cNvCxnSpPr>
          <p:nvPr/>
        </p:nvCxnSpPr>
        <p:spPr>
          <a:xfrm>
            <a:off x="2774156" y="3106978"/>
            <a:ext cx="523680" cy="5356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10AD6FA-2067-FBDA-36D8-0F5EE4620F60}"/>
              </a:ext>
            </a:extLst>
          </p:cNvPr>
          <p:cNvSpPr/>
          <p:nvPr/>
        </p:nvSpPr>
        <p:spPr>
          <a:xfrm>
            <a:off x="1521502" y="2450892"/>
            <a:ext cx="1252654" cy="757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B8776-1109-841E-B284-A3609E5162B5}"/>
              </a:ext>
            </a:extLst>
          </p:cNvPr>
          <p:cNvSpPr/>
          <p:nvPr/>
        </p:nvSpPr>
        <p:spPr>
          <a:xfrm>
            <a:off x="3800007" y="1468581"/>
            <a:ext cx="532150" cy="690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0215A6E-8F86-F555-02F7-3BDB834BE40A}"/>
              </a:ext>
            </a:extLst>
          </p:cNvPr>
          <p:cNvCxnSpPr>
            <a:cxnSpLocks/>
          </p:cNvCxnSpPr>
          <p:nvPr/>
        </p:nvCxnSpPr>
        <p:spPr>
          <a:xfrm>
            <a:off x="4464560" y="1943067"/>
            <a:ext cx="545590" cy="13621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78472A-57AD-25A6-137B-F46A32C9B919}"/>
              </a:ext>
            </a:extLst>
          </p:cNvPr>
          <p:cNvCxnSpPr>
            <a:cxnSpLocks/>
          </p:cNvCxnSpPr>
          <p:nvPr/>
        </p:nvCxnSpPr>
        <p:spPr>
          <a:xfrm>
            <a:off x="3274022" y="3616451"/>
            <a:ext cx="173612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A152B0F-D97E-30A7-10B7-2F39F0D3EDF9}"/>
              </a:ext>
            </a:extLst>
          </p:cNvPr>
          <p:cNvSpPr/>
          <p:nvPr/>
        </p:nvSpPr>
        <p:spPr>
          <a:xfrm>
            <a:off x="5019158" y="3043003"/>
            <a:ext cx="1509058" cy="7794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DCD069A-1A54-01E7-74C4-F70C197DE21D}"/>
              </a:ext>
            </a:extLst>
          </p:cNvPr>
          <p:cNvSpPr/>
          <p:nvPr/>
        </p:nvSpPr>
        <p:spPr>
          <a:xfrm>
            <a:off x="961040" y="5138736"/>
            <a:ext cx="3008971" cy="260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456B91-9552-B189-AA61-140D1B876ADF}"/>
              </a:ext>
            </a:extLst>
          </p:cNvPr>
          <p:cNvSpPr/>
          <p:nvPr/>
        </p:nvSpPr>
        <p:spPr>
          <a:xfrm>
            <a:off x="5078223" y="5138736"/>
            <a:ext cx="3104737" cy="26020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F5FFA7D-5DD4-DB7F-AFB0-27BE0AEAD2BD}"/>
              </a:ext>
            </a:extLst>
          </p:cNvPr>
          <p:cNvCxnSpPr>
            <a:cxnSpLocks/>
          </p:cNvCxnSpPr>
          <p:nvPr/>
        </p:nvCxnSpPr>
        <p:spPr>
          <a:xfrm>
            <a:off x="1712402" y="1971675"/>
            <a:ext cx="281290" cy="41176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E72B99D-E46D-3B00-C2CF-0CECA6BBE0D9}"/>
              </a:ext>
            </a:extLst>
          </p:cNvPr>
          <p:cNvSpPr/>
          <p:nvPr/>
        </p:nvSpPr>
        <p:spPr>
          <a:xfrm>
            <a:off x="1139252" y="1566472"/>
            <a:ext cx="1026827" cy="376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AEBE814-2051-B783-DA12-C653FFE8FACB}"/>
              </a:ext>
            </a:extLst>
          </p:cNvPr>
          <p:cNvSpPr txBox="1"/>
          <p:nvPr/>
        </p:nvSpPr>
        <p:spPr>
          <a:xfrm>
            <a:off x="780322" y="1370657"/>
            <a:ext cx="1744685" cy="523220"/>
          </a:xfrm>
          <a:prstGeom prst="rect">
            <a:avLst/>
          </a:prstGeom>
          <a:noFill/>
        </p:spPr>
        <p:txBody>
          <a:bodyPr wrap="square" rtlCol="0">
            <a:spAutoFit/>
          </a:bodyPr>
          <a:lstStyle/>
          <a:p>
            <a:pPr algn="ctr"/>
            <a:r>
              <a:rPr lang="en-US" sz="1400" dirty="0">
                <a:solidFill>
                  <a:srgbClr val="0070C0"/>
                </a:solidFill>
              </a:rPr>
              <a:t>A trusted third party entangles two qubits</a:t>
            </a:r>
          </a:p>
        </p:txBody>
      </p:sp>
      <p:sp>
        <p:nvSpPr>
          <p:cNvPr id="3" name="TextBox 2">
            <a:extLst>
              <a:ext uri="{FF2B5EF4-FFF2-40B4-BE49-F238E27FC236}">
                <a16:creationId xmlns:a16="http://schemas.microsoft.com/office/drawing/2014/main" id="{352FC426-9625-326D-5DF1-8D15A7AA86EA}"/>
              </a:ext>
            </a:extLst>
          </p:cNvPr>
          <p:cNvSpPr txBox="1"/>
          <p:nvPr/>
        </p:nvSpPr>
        <p:spPr>
          <a:xfrm rot="18924497">
            <a:off x="2518347" y="2076139"/>
            <a:ext cx="936885" cy="307777"/>
          </a:xfrm>
          <a:prstGeom prst="rect">
            <a:avLst/>
          </a:prstGeom>
          <a:noFill/>
        </p:spPr>
        <p:txBody>
          <a:bodyPr wrap="square" rtlCol="0">
            <a:spAutoFit/>
          </a:bodyPr>
          <a:lstStyle/>
          <a:p>
            <a:pPr algn="ctr"/>
            <a:r>
              <a:rPr lang="en-US" sz="1400" b="1" dirty="0">
                <a:solidFill>
                  <a:srgbClr val="00B050"/>
                </a:solidFill>
              </a:rPr>
              <a:t>Qubit A</a:t>
            </a:r>
          </a:p>
        </p:txBody>
      </p:sp>
      <p:sp>
        <p:nvSpPr>
          <p:cNvPr id="8" name="TextBox 7">
            <a:extLst>
              <a:ext uri="{FF2B5EF4-FFF2-40B4-BE49-F238E27FC236}">
                <a16:creationId xmlns:a16="http://schemas.microsoft.com/office/drawing/2014/main" id="{79F0860A-82D6-5777-84D2-A6E3BB36360C}"/>
              </a:ext>
            </a:extLst>
          </p:cNvPr>
          <p:cNvSpPr txBox="1"/>
          <p:nvPr/>
        </p:nvSpPr>
        <p:spPr>
          <a:xfrm rot="2700099">
            <a:off x="2574446" y="3055275"/>
            <a:ext cx="936885" cy="307777"/>
          </a:xfrm>
          <a:prstGeom prst="rect">
            <a:avLst/>
          </a:prstGeom>
          <a:noFill/>
        </p:spPr>
        <p:txBody>
          <a:bodyPr wrap="square" rtlCol="0">
            <a:spAutoFit/>
          </a:bodyPr>
          <a:lstStyle/>
          <a:p>
            <a:pPr algn="ctr"/>
            <a:r>
              <a:rPr lang="en-US" sz="1400" b="1" dirty="0">
                <a:solidFill>
                  <a:srgbClr val="00B050"/>
                </a:solidFill>
              </a:rPr>
              <a:t>Qubit B</a:t>
            </a:r>
          </a:p>
        </p:txBody>
      </p:sp>
      <p:grpSp>
        <p:nvGrpSpPr>
          <p:cNvPr id="13" name="Group 12">
            <a:extLst>
              <a:ext uri="{FF2B5EF4-FFF2-40B4-BE49-F238E27FC236}">
                <a16:creationId xmlns:a16="http://schemas.microsoft.com/office/drawing/2014/main" id="{17DA49D9-32AD-B01E-014D-00273200CA3E}"/>
              </a:ext>
            </a:extLst>
          </p:cNvPr>
          <p:cNvGrpSpPr/>
          <p:nvPr/>
        </p:nvGrpSpPr>
        <p:grpSpPr>
          <a:xfrm>
            <a:off x="7010396" y="878161"/>
            <a:ext cx="1557418" cy="1779395"/>
            <a:chOff x="6977921" y="1024387"/>
            <a:chExt cx="1557418" cy="1779395"/>
          </a:xfrm>
        </p:grpSpPr>
        <p:pic>
          <p:nvPicPr>
            <p:cNvPr id="9" name="Picture 8">
              <a:extLst>
                <a:ext uri="{FF2B5EF4-FFF2-40B4-BE49-F238E27FC236}">
                  <a16:creationId xmlns:a16="http://schemas.microsoft.com/office/drawing/2014/main" id="{CF6FBEDE-0813-E89E-700F-8C05A106E8AF}"/>
                </a:ext>
              </a:extLst>
            </p:cNvPr>
            <p:cNvPicPr>
              <a:picLocks noChangeAspect="1"/>
            </p:cNvPicPr>
            <p:nvPr/>
          </p:nvPicPr>
          <p:blipFill>
            <a:blip r:embed="rId7"/>
            <a:stretch>
              <a:fillRect/>
            </a:stretch>
          </p:blipFill>
          <p:spPr>
            <a:xfrm>
              <a:off x="7024254" y="1024387"/>
              <a:ext cx="1464753" cy="1231724"/>
            </a:xfrm>
            <a:prstGeom prst="rect">
              <a:avLst/>
            </a:prstGeom>
          </p:spPr>
        </p:pic>
        <p:sp>
          <p:nvSpPr>
            <p:cNvPr id="11" name="TextBox 10">
              <a:extLst>
                <a:ext uri="{FF2B5EF4-FFF2-40B4-BE49-F238E27FC236}">
                  <a16:creationId xmlns:a16="http://schemas.microsoft.com/office/drawing/2014/main" id="{7EFF9B7F-182D-6A32-02E3-599CEBF31C87}"/>
                </a:ext>
              </a:extLst>
            </p:cNvPr>
            <p:cNvSpPr txBox="1"/>
            <p:nvPr/>
          </p:nvSpPr>
          <p:spPr>
            <a:xfrm>
              <a:off x="6977921" y="2219007"/>
              <a:ext cx="1557418" cy="584775"/>
            </a:xfrm>
            <a:prstGeom prst="rect">
              <a:avLst/>
            </a:prstGeom>
            <a:noFill/>
          </p:spPr>
          <p:txBody>
            <a:bodyPr wrap="square" rtlCol="0">
              <a:spAutoFit/>
            </a:bodyPr>
            <a:lstStyle/>
            <a:p>
              <a:pPr algn="ctr"/>
              <a:r>
                <a:rPr lang="en-US" sz="1600" dirty="0"/>
                <a:t>Charles Bennett</a:t>
              </a:r>
            </a:p>
            <a:p>
              <a:pPr algn="ctr"/>
              <a:r>
                <a:rPr lang="en-US" sz="1600" dirty="0"/>
                <a:t>(1943 - )</a:t>
              </a:r>
            </a:p>
          </p:txBody>
        </p:sp>
      </p:grpSp>
      <p:sp>
        <p:nvSpPr>
          <p:cNvPr id="14" name="TextBox 13">
            <a:extLst>
              <a:ext uri="{FF2B5EF4-FFF2-40B4-BE49-F238E27FC236}">
                <a16:creationId xmlns:a16="http://schemas.microsoft.com/office/drawing/2014/main" id="{23CA8B26-7480-0B80-70EB-529FCBF5D97E}"/>
              </a:ext>
            </a:extLst>
          </p:cNvPr>
          <p:cNvSpPr txBox="1"/>
          <p:nvPr/>
        </p:nvSpPr>
        <p:spPr>
          <a:xfrm>
            <a:off x="3230380" y="1107398"/>
            <a:ext cx="1671403" cy="307777"/>
          </a:xfrm>
          <a:prstGeom prst="rect">
            <a:avLst/>
          </a:prstGeom>
          <a:noFill/>
        </p:spPr>
        <p:txBody>
          <a:bodyPr wrap="square" rtlCol="0">
            <a:spAutoFit/>
          </a:bodyPr>
          <a:lstStyle/>
          <a:p>
            <a:pPr algn="ctr"/>
            <a:r>
              <a:rPr lang="en-US" sz="1400" dirty="0">
                <a:solidFill>
                  <a:srgbClr val="FF0000"/>
                </a:solidFill>
              </a:rPr>
              <a:t>Two classical bits</a:t>
            </a:r>
          </a:p>
        </p:txBody>
      </p:sp>
      <p:sp>
        <p:nvSpPr>
          <p:cNvPr id="15" name="Rectangle 14">
            <a:extLst>
              <a:ext uri="{FF2B5EF4-FFF2-40B4-BE49-F238E27FC236}">
                <a16:creationId xmlns:a16="http://schemas.microsoft.com/office/drawing/2014/main" id="{10892743-FE95-5808-0782-499A6F8844A7}"/>
              </a:ext>
            </a:extLst>
          </p:cNvPr>
          <p:cNvSpPr/>
          <p:nvPr/>
        </p:nvSpPr>
        <p:spPr>
          <a:xfrm>
            <a:off x="1201243" y="5170521"/>
            <a:ext cx="187377" cy="17618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DDE1D3-48ED-8D1B-79D5-8B6C2E0DBA42}"/>
              </a:ext>
            </a:extLst>
          </p:cNvPr>
          <p:cNvSpPr/>
          <p:nvPr/>
        </p:nvSpPr>
        <p:spPr>
          <a:xfrm>
            <a:off x="7942757" y="5187607"/>
            <a:ext cx="151112" cy="17618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B5E3F260-61E3-25FD-CB4F-5F95EFF32FFA}"/>
              </a:ext>
            </a:extLst>
          </p:cNvPr>
          <p:cNvCxnSpPr>
            <a:cxnSpLocks/>
            <a:stCxn id="15" idx="1"/>
            <a:endCxn id="16" idx="3"/>
          </p:cNvCxnSpPr>
          <p:nvPr/>
        </p:nvCxnSpPr>
        <p:spPr>
          <a:xfrm rot="10800000" flipH="1" flipV="1">
            <a:off x="1201243" y="5258611"/>
            <a:ext cx="6892626" cy="17086"/>
          </a:xfrm>
          <a:prstGeom prst="bentConnector5">
            <a:avLst>
              <a:gd name="adj1" fmla="val -10168"/>
              <a:gd name="adj2" fmla="val -6644387"/>
              <a:gd name="adj3" fmla="val 108537"/>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0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barn(inVertical)">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up)">
                                      <p:cBhvr>
                                        <p:cTn id="76" dur="500"/>
                                        <p:tgtEl>
                                          <p:spTgt spid="2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right)">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par>
                          <p:cTn id="90" fill="hold">
                            <p:stCondLst>
                              <p:cond delay="1000"/>
                            </p:stCondLst>
                            <p:childTnLst>
                              <p:par>
                                <p:cTn id="91" presetID="22" presetClass="entr" presetSubtype="2"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right)">
                                      <p:cBhvr>
                                        <p:cTn id="93" dur="500"/>
                                        <p:tgtEl>
                                          <p:spTgt spid="16"/>
                                        </p:tgtEl>
                                      </p:cBhvr>
                                    </p:animEffect>
                                  </p:childTnLst>
                                </p:cTn>
                              </p:par>
                            </p:childTnLst>
                          </p:cTn>
                        </p:par>
                        <p:par>
                          <p:cTn id="94" fill="hold">
                            <p:stCondLst>
                              <p:cond delay="1500"/>
                            </p:stCondLst>
                            <p:childTnLst>
                              <p:par>
                                <p:cTn id="95" presetID="22" presetClass="entr" presetSubtype="1" fill="hold" nodeType="after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up)">
                                      <p:cBhvr>
                                        <p:cTn id="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7" grpId="0" animBg="1"/>
      <p:bldP spid="28" grpId="0" animBg="1"/>
      <p:bldP spid="33" grpId="0"/>
      <p:bldP spid="3" grpId="0"/>
      <p:bldP spid="8" grpId="0"/>
      <p:bldP spid="14" grpId="0"/>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
        <p:nvSpPr>
          <p:cNvPr id="2" name="Title 1">
            <a:extLst>
              <a:ext uri="{FF2B5EF4-FFF2-40B4-BE49-F238E27FC236}">
                <a16:creationId xmlns:a16="http://schemas.microsoft.com/office/drawing/2014/main" id="{D1A5D72D-8EA2-C44A-9AF5-ED12233EB8D2}"/>
              </a:ext>
            </a:extLst>
          </p:cNvPr>
          <p:cNvSpPr txBox="1">
            <a:spLocks/>
          </p:cNvSpPr>
          <p:nvPr/>
        </p:nvSpPr>
        <p:spPr>
          <a:xfrm>
            <a:off x="5072286" y="224676"/>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View</a:t>
            </a:r>
            <a:r>
              <a:rPr lang="en-US" sz="2400" b="1" dirty="0">
                <a:solidFill>
                  <a:srgbClr val="0070C0"/>
                </a:solidFill>
                <a:latin typeface="+mn-lt"/>
              </a:rPr>
              <a:t> </a:t>
            </a:r>
            <a:r>
              <a:rPr lang="en-US" sz="2400" dirty="0">
                <a:latin typeface="+mn-lt"/>
              </a:rPr>
              <a:t>Cell 1</a:t>
            </a:r>
            <a:br>
              <a:rPr lang="en-US" sz="2400" b="1" dirty="0">
                <a:solidFill>
                  <a:srgbClr val="0070C0"/>
                </a:solidFill>
                <a:latin typeface="+mn-lt"/>
              </a:rPr>
            </a:br>
            <a:r>
              <a:rPr lang="en-US" sz="2400" dirty="0">
                <a:latin typeface="+mn-lt"/>
              </a:rPr>
              <a:t>superdense_coding.ipynb</a:t>
            </a:r>
          </a:p>
        </p:txBody>
      </p:sp>
      <p:pic>
        <p:nvPicPr>
          <p:cNvPr id="5" name="Picture 4">
            <a:extLst>
              <a:ext uri="{FF2B5EF4-FFF2-40B4-BE49-F238E27FC236}">
                <a16:creationId xmlns:a16="http://schemas.microsoft.com/office/drawing/2014/main" id="{B05728B6-7B4A-4794-271B-B762658777EC}"/>
              </a:ext>
            </a:extLst>
          </p:cNvPr>
          <p:cNvPicPr>
            <a:picLocks noChangeAspect="1"/>
          </p:cNvPicPr>
          <p:nvPr/>
        </p:nvPicPr>
        <p:blipFill>
          <a:blip r:embed="rId2"/>
          <a:stretch>
            <a:fillRect/>
          </a:stretch>
        </p:blipFill>
        <p:spPr>
          <a:xfrm>
            <a:off x="301351" y="284813"/>
            <a:ext cx="4270649" cy="6288374"/>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2C75AA0-7FCD-E3DC-2692-9BB63368EF37}"/>
              </a:ext>
            </a:extLst>
          </p:cNvPr>
          <p:cNvPicPr>
            <a:picLocks noChangeAspect="1"/>
          </p:cNvPicPr>
          <p:nvPr/>
        </p:nvPicPr>
        <p:blipFill>
          <a:blip r:embed="rId3"/>
          <a:stretch>
            <a:fillRect/>
          </a:stretch>
        </p:blipFill>
        <p:spPr>
          <a:xfrm>
            <a:off x="4918635" y="1603552"/>
            <a:ext cx="3641982" cy="1977735"/>
          </a:xfrm>
          <a:prstGeom prst="rect">
            <a:avLst/>
          </a:prstGeom>
        </p:spPr>
      </p:pic>
      <p:grpSp>
        <p:nvGrpSpPr>
          <p:cNvPr id="8" name="Group 7">
            <a:extLst>
              <a:ext uri="{FF2B5EF4-FFF2-40B4-BE49-F238E27FC236}">
                <a16:creationId xmlns:a16="http://schemas.microsoft.com/office/drawing/2014/main" id="{64A20F15-ED83-8B02-3D46-4F576942A5C1}"/>
              </a:ext>
            </a:extLst>
          </p:cNvPr>
          <p:cNvGrpSpPr/>
          <p:nvPr/>
        </p:nvGrpSpPr>
        <p:grpSpPr>
          <a:xfrm>
            <a:off x="3512113" y="569252"/>
            <a:ext cx="1076632" cy="369332"/>
            <a:chOff x="4968362" y="2079211"/>
            <a:chExt cx="1076632" cy="369332"/>
          </a:xfrm>
        </p:grpSpPr>
        <p:cxnSp>
          <p:nvCxnSpPr>
            <p:cNvPr id="10" name="Straight Arrow Connector 9">
              <a:extLst>
                <a:ext uri="{FF2B5EF4-FFF2-40B4-BE49-F238E27FC236}">
                  <a16:creationId xmlns:a16="http://schemas.microsoft.com/office/drawing/2014/main" id="{BC1755CB-20A3-ED32-047B-BE9CB7DA5FA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9C0DA3-FB70-ECA4-22BD-E22D9655A35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A4021624-3DD3-DFA5-2F5E-83EB8FFEAFD8}"/>
              </a:ext>
            </a:extLst>
          </p:cNvPr>
          <p:cNvGrpSpPr/>
          <p:nvPr/>
        </p:nvGrpSpPr>
        <p:grpSpPr>
          <a:xfrm>
            <a:off x="2681482" y="926184"/>
            <a:ext cx="1076632" cy="369332"/>
            <a:chOff x="4704120" y="2356972"/>
            <a:chExt cx="1076632" cy="369332"/>
          </a:xfrm>
        </p:grpSpPr>
        <p:cxnSp>
          <p:nvCxnSpPr>
            <p:cNvPr id="14" name="Straight Arrow Connector 13">
              <a:extLst>
                <a:ext uri="{FF2B5EF4-FFF2-40B4-BE49-F238E27FC236}">
                  <a16:creationId xmlns:a16="http://schemas.microsoft.com/office/drawing/2014/main" id="{9032CA50-5397-5FFE-395D-6DE25B6846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7A42FA-DFAB-1C61-43F9-03D1B3E83E0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4ECD205A-4F5D-BD3C-20EF-2F8A5455A66B}"/>
              </a:ext>
            </a:extLst>
          </p:cNvPr>
          <p:cNvGrpSpPr/>
          <p:nvPr/>
        </p:nvGrpSpPr>
        <p:grpSpPr>
          <a:xfrm>
            <a:off x="1674927" y="1295516"/>
            <a:ext cx="1068643" cy="369332"/>
            <a:chOff x="3647644" y="4910075"/>
            <a:chExt cx="1068643" cy="369332"/>
          </a:xfrm>
        </p:grpSpPr>
        <p:sp>
          <p:nvSpPr>
            <p:cNvPr id="17" name="TextBox 16">
              <a:extLst>
                <a:ext uri="{FF2B5EF4-FFF2-40B4-BE49-F238E27FC236}">
                  <a16:creationId xmlns:a16="http://schemas.microsoft.com/office/drawing/2014/main" id="{BDD3DB7D-B889-4165-EAC3-59524646F39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FF11556C-0478-E0DC-0E3B-B833AF74355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5144173-AA76-6958-B8D9-08DCB0DEBD6F}"/>
              </a:ext>
            </a:extLst>
          </p:cNvPr>
          <p:cNvGrpSpPr/>
          <p:nvPr/>
        </p:nvGrpSpPr>
        <p:grpSpPr>
          <a:xfrm>
            <a:off x="1679230" y="2389381"/>
            <a:ext cx="1064340" cy="369332"/>
            <a:chOff x="3647644" y="5421073"/>
            <a:chExt cx="1064340" cy="369332"/>
          </a:xfrm>
        </p:grpSpPr>
        <p:sp>
          <p:nvSpPr>
            <p:cNvPr id="21" name="TextBox 20">
              <a:extLst>
                <a:ext uri="{FF2B5EF4-FFF2-40B4-BE49-F238E27FC236}">
                  <a16:creationId xmlns:a16="http://schemas.microsoft.com/office/drawing/2014/main" id="{9B3D9E23-D135-B075-BEB7-DF385848DFF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CD4FB558-3F01-3BFD-B9DC-5745863CDE2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F2DF94F-367A-C619-7917-E297B50F95CD}"/>
              </a:ext>
            </a:extLst>
          </p:cNvPr>
          <p:cNvGrpSpPr/>
          <p:nvPr/>
        </p:nvGrpSpPr>
        <p:grpSpPr>
          <a:xfrm>
            <a:off x="1678969" y="3471943"/>
            <a:ext cx="1068643" cy="369332"/>
            <a:chOff x="3647644" y="5359159"/>
            <a:chExt cx="1068643" cy="369332"/>
          </a:xfrm>
        </p:grpSpPr>
        <p:sp>
          <p:nvSpPr>
            <p:cNvPr id="32" name="TextBox 31">
              <a:extLst>
                <a:ext uri="{FF2B5EF4-FFF2-40B4-BE49-F238E27FC236}">
                  <a16:creationId xmlns:a16="http://schemas.microsoft.com/office/drawing/2014/main" id="{E511B932-05BA-F878-D40A-DFBDE175BCE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116247F3-A0A5-2D29-CB48-9DFC3389E9F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2E4100ED-FB5D-131A-63BE-CA3AC0F93449}"/>
              </a:ext>
            </a:extLst>
          </p:cNvPr>
          <p:cNvGrpSpPr/>
          <p:nvPr/>
        </p:nvGrpSpPr>
        <p:grpSpPr>
          <a:xfrm>
            <a:off x="2947745" y="4819885"/>
            <a:ext cx="1076632" cy="369332"/>
            <a:chOff x="2157212" y="5356391"/>
            <a:chExt cx="1076632" cy="369332"/>
          </a:xfrm>
        </p:grpSpPr>
        <p:sp>
          <p:nvSpPr>
            <p:cNvPr id="35" name="TextBox 34">
              <a:extLst>
                <a:ext uri="{FF2B5EF4-FFF2-40B4-BE49-F238E27FC236}">
                  <a16:creationId xmlns:a16="http://schemas.microsoft.com/office/drawing/2014/main" id="{A16A00F0-3ADA-8194-C461-AAA5B71438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D3CB462-76D7-1310-38FB-195CD16102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85F321E-7762-4048-06C4-2BF55962CCF6}"/>
              </a:ext>
            </a:extLst>
          </p:cNvPr>
          <p:cNvGrpSpPr/>
          <p:nvPr/>
        </p:nvGrpSpPr>
        <p:grpSpPr>
          <a:xfrm>
            <a:off x="1732999" y="3936116"/>
            <a:ext cx="1076632" cy="369332"/>
            <a:chOff x="2157212" y="5356391"/>
            <a:chExt cx="1076632" cy="369332"/>
          </a:xfrm>
        </p:grpSpPr>
        <p:sp>
          <p:nvSpPr>
            <p:cNvPr id="38" name="TextBox 37">
              <a:extLst>
                <a:ext uri="{FF2B5EF4-FFF2-40B4-BE49-F238E27FC236}">
                  <a16:creationId xmlns:a16="http://schemas.microsoft.com/office/drawing/2014/main" id="{2B99F257-C8EB-E0D6-1E12-901462DE05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2E8A9E59-0338-9286-1F2E-810F450E49C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8E81536-5C94-7D74-D930-94831E4B5A0A}"/>
              </a:ext>
            </a:extLst>
          </p:cNvPr>
          <p:cNvGrpSpPr/>
          <p:nvPr/>
        </p:nvGrpSpPr>
        <p:grpSpPr>
          <a:xfrm>
            <a:off x="4649991" y="5910224"/>
            <a:ext cx="1076632" cy="369332"/>
            <a:chOff x="2157212" y="5356391"/>
            <a:chExt cx="1076632" cy="369332"/>
          </a:xfrm>
        </p:grpSpPr>
        <p:sp>
          <p:nvSpPr>
            <p:cNvPr id="41" name="TextBox 40">
              <a:extLst>
                <a:ext uri="{FF2B5EF4-FFF2-40B4-BE49-F238E27FC236}">
                  <a16:creationId xmlns:a16="http://schemas.microsoft.com/office/drawing/2014/main" id="{5821F74F-9A73-76F3-5CFD-3953FAB563F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0CF6DD36-5329-BF65-7DF0-E0AC61302BC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6CC6749-595D-9595-E1B3-94F0989E59D6}"/>
              </a:ext>
            </a:extLst>
          </p:cNvPr>
          <p:cNvGrpSpPr/>
          <p:nvPr/>
        </p:nvGrpSpPr>
        <p:grpSpPr>
          <a:xfrm>
            <a:off x="4068803" y="6279556"/>
            <a:ext cx="1076632" cy="369332"/>
            <a:chOff x="2157212" y="5356391"/>
            <a:chExt cx="1076632" cy="369332"/>
          </a:xfrm>
        </p:grpSpPr>
        <p:sp>
          <p:nvSpPr>
            <p:cNvPr id="44" name="TextBox 43">
              <a:extLst>
                <a:ext uri="{FF2B5EF4-FFF2-40B4-BE49-F238E27FC236}">
                  <a16:creationId xmlns:a16="http://schemas.microsoft.com/office/drawing/2014/main" id="{4A81286F-48F0-46CD-5FB8-1890545A8E8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AAF31E18-587E-66BB-43F5-75F3366FFA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6F2B348A-AE81-413D-AFF7-67D0864AE079}"/>
              </a:ext>
            </a:extLst>
          </p:cNvPr>
          <p:cNvSpPr/>
          <p:nvPr/>
        </p:nvSpPr>
        <p:spPr>
          <a:xfrm>
            <a:off x="1791325" y="682052"/>
            <a:ext cx="1044744" cy="142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72B9B5F-BE38-6EF8-1AEE-D78D4A09A061}"/>
              </a:ext>
            </a:extLst>
          </p:cNvPr>
          <p:cNvSpPr txBox="1"/>
          <p:nvPr/>
        </p:nvSpPr>
        <p:spPr>
          <a:xfrm>
            <a:off x="5343165" y="1892080"/>
            <a:ext cx="470974" cy="338554"/>
          </a:xfrm>
          <a:prstGeom prst="rect">
            <a:avLst/>
          </a:prstGeom>
          <a:noFill/>
        </p:spPr>
        <p:txBody>
          <a:bodyPr wrap="square" rtlCol="0">
            <a:spAutoFit/>
          </a:bodyPr>
          <a:lstStyle/>
          <a:p>
            <a:pPr algn="ctr"/>
            <a:r>
              <a:rPr lang="en-US" sz="1600" b="1" dirty="0" err="1">
                <a:solidFill>
                  <a:srgbClr val="7030A0"/>
                </a:solidFill>
              </a:rPr>
              <a:t>ba</a:t>
            </a:r>
            <a:endParaRPr lang="en-US" sz="1600" b="1" dirty="0">
              <a:solidFill>
                <a:srgbClr val="7030A0"/>
              </a:solidFill>
            </a:endParaRPr>
          </a:p>
        </p:txBody>
      </p:sp>
      <p:sp>
        <p:nvSpPr>
          <p:cNvPr id="59" name="Rectangle 58">
            <a:extLst>
              <a:ext uri="{FF2B5EF4-FFF2-40B4-BE49-F238E27FC236}">
                <a16:creationId xmlns:a16="http://schemas.microsoft.com/office/drawing/2014/main" id="{B0242307-2ED0-D52D-3476-B433B61A16A1}"/>
              </a:ext>
            </a:extLst>
          </p:cNvPr>
          <p:cNvSpPr/>
          <p:nvPr/>
        </p:nvSpPr>
        <p:spPr>
          <a:xfrm>
            <a:off x="6457950" y="3222885"/>
            <a:ext cx="437525" cy="249058"/>
          </a:xfrm>
          <a:prstGeom prst="rect">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46BBB21-8EBE-97A3-BAE4-AC6964B89753}"/>
              </a:ext>
            </a:extLst>
          </p:cNvPr>
          <p:cNvPicPr>
            <a:picLocks noChangeAspect="1"/>
          </p:cNvPicPr>
          <p:nvPr/>
        </p:nvPicPr>
        <p:blipFill>
          <a:blip r:embed="rId4"/>
          <a:stretch>
            <a:fillRect/>
          </a:stretch>
        </p:blipFill>
        <p:spPr>
          <a:xfrm>
            <a:off x="5063441" y="4058344"/>
            <a:ext cx="3390476" cy="1428571"/>
          </a:xfrm>
          <a:prstGeom prst="rect">
            <a:avLst/>
          </a:prstGeom>
          <a:ln>
            <a:solidFill>
              <a:schemeClr val="tx1"/>
            </a:solidFill>
          </a:ln>
          <a:effectLst>
            <a:outerShdw blurRad="50800" dist="38100" dir="2700000" algn="tl" rotWithShape="0">
              <a:prstClr val="black">
                <a:alpha val="40000"/>
              </a:prstClr>
            </a:outerShdw>
          </a:effectLst>
        </p:spPr>
      </p:pic>
      <p:grpSp>
        <p:nvGrpSpPr>
          <p:cNvPr id="62" name="Group 61">
            <a:extLst>
              <a:ext uri="{FF2B5EF4-FFF2-40B4-BE49-F238E27FC236}">
                <a16:creationId xmlns:a16="http://schemas.microsoft.com/office/drawing/2014/main" id="{B3F8342D-F657-2A9B-CB67-CE8553485E32}"/>
              </a:ext>
            </a:extLst>
          </p:cNvPr>
          <p:cNvGrpSpPr/>
          <p:nvPr/>
        </p:nvGrpSpPr>
        <p:grpSpPr>
          <a:xfrm>
            <a:off x="7977034" y="4789008"/>
            <a:ext cx="1076632" cy="369332"/>
            <a:chOff x="2157212" y="5356391"/>
            <a:chExt cx="1076632" cy="369332"/>
          </a:xfrm>
        </p:grpSpPr>
        <p:sp>
          <p:nvSpPr>
            <p:cNvPr id="63" name="TextBox 62">
              <a:extLst>
                <a:ext uri="{FF2B5EF4-FFF2-40B4-BE49-F238E27FC236}">
                  <a16:creationId xmlns:a16="http://schemas.microsoft.com/office/drawing/2014/main" id="{E365E294-417B-B3FD-56AF-A674066B8B7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E0AA2C09-9254-2DC2-F778-0BA9DC96CD3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5B5ECBD-90B1-C052-C922-DC756DD7EF32}"/>
              </a:ext>
            </a:extLst>
          </p:cNvPr>
          <p:cNvPicPr>
            <a:picLocks noChangeAspect="1"/>
          </p:cNvPicPr>
          <p:nvPr/>
        </p:nvPicPr>
        <p:blipFill>
          <a:blip r:embed="rId5"/>
          <a:stretch>
            <a:fillRect/>
          </a:stretch>
        </p:blipFill>
        <p:spPr>
          <a:xfrm>
            <a:off x="2809266" y="1285723"/>
            <a:ext cx="1385518" cy="388917"/>
          </a:xfrm>
          <a:prstGeom prst="rect">
            <a:avLst/>
          </a:prstGeom>
        </p:spPr>
      </p:pic>
      <p:sp>
        <p:nvSpPr>
          <p:cNvPr id="6" name="TextBox 5">
            <a:extLst>
              <a:ext uri="{FF2B5EF4-FFF2-40B4-BE49-F238E27FC236}">
                <a16:creationId xmlns:a16="http://schemas.microsoft.com/office/drawing/2014/main" id="{D8AA27F1-8E0D-301C-D1AD-C3EEFD6E310E}"/>
              </a:ext>
            </a:extLst>
          </p:cNvPr>
          <p:cNvSpPr txBox="1"/>
          <p:nvPr/>
        </p:nvSpPr>
        <p:spPr>
          <a:xfrm>
            <a:off x="5608663" y="3561408"/>
            <a:ext cx="2136098" cy="307777"/>
          </a:xfrm>
          <a:prstGeom prst="rect">
            <a:avLst/>
          </a:prstGeom>
          <a:noFill/>
        </p:spPr>
        <p:txBody>
          <a:bodyPr wrap="square" rtlCol="0">
            <a:spAutoFit/>
          </a:bodyPr>
          <a:lstStyle/>
          <a:p>
            <a:pPr algn="ctr"/>
            <a:r>
              <a:rPr lang="en-US" sz="1400" dirty="0">
                <a:solidFill>
                  <a:srgbClr val="7030A0"/>
                </a:solidFill>
              </a:rPr>
              <a:t>Z must be applied before X</a:t>
            </a:r>
          </a:p>
        </p:txBody>
      </p:sp>
    </p:spTree>
    <p:extLst>
      <p:ext uri="{BB962C8B-B14F-4D97-AF65-F5344CB8AC3E}">
        <p14:creationId xmlns:p14="http://schemas.microsoft.com/office/powerpoint/2010/main" val="157984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barn(inVertical)">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1000"/>
                            </p:stCondLst>
                            <p:childTnLst>
                              <p:par>
                                <p:cTn id="40" presetID="2" presetClass="entr" presetSubtype="1"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barn(inVertical)">
                                      <p:cBhvr>
                                        <p:cTn id="48" dur="500"/>
                                        <p:tgtEl>
                                          <p:spTgt spid="59"/>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righ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right)">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500"/>
                                        <p:tgtEl>
                                          <p:spTgt spid="61"/>
                                        </p:tgtEl>
                                      </p:cBhvr>
                                    </p:animEffect>
                                  </p:childTnLst>
                                </p:cTn>
                              </p:par>
                            </p:childTnLst>
                          </p:cTn>
                        </p:par>
                        <p:par>
                          <p:cTn id="83" fill="hold">
                            <p:stCondLst>
                              <p:cond delay="500"/>
                            </p:stCondLst>
                            <p:childTnLst>
                              <p:par>
                                <p:cTn id="84" presetID="22" presetClass="entr" presetSubtype="2" fill="hold" nodeType="after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wipe(right)">
                                      <p:cBhvr>
                                        <p:cTn id="8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8" name="Picture 7">
            <a:extLst>
              <a:ext uri="{FF2B5EF4-FFF2-40B4-BE49-F238E27FC236}">
                <a16:creationId xmlns:a16="http://schemas.microsoft.com/office/drawing/2014/main" id="{F7C4605A-BE43-7C85-AB49-F6FF27DB1595}"/>
              </a:ext>
            </a:extLst>
          </p:cNvPr>
          <p:cNvPicPr>
            <a:picLocks noChangeAspect="1"/>
          </p:cNvPicPr>
          <p:nvPr/>
        </p:nvPicPr>
        <p:blipFill>
          <a:blip r:embed="rId3"/>
          <a:stretch>
            <a:fillRect/>
          </a:stretch>
        </p:blipFill>
        <p:spPr>
          <a:xfrm>
            <a:off x="963118" y="1714162"/>
            <a:ext cx="7217764" cy="2130776"/>
          </a:xfrm>
          <a:prstGeom prst="rect">
            <a:avLst/>
          </a:prstGeom>
        </p:spPr>
      </p:pic>
      <p:pic>
        <p:nvPicPr>
          <p:cNvPr id="20" name="Picture 19">
            <a:extLst>
              <a:ext uri="{FF2B5EF4-FFF2-40B4-BE49-F238E27FC236}">
                <a16:creationId xmlns:a16="http://schemas.microsoft.com/office/drawing/2014/main" id="{DF507AB4-8930-FDBF-A910-E1BCC6D86103}"/>
              </a:ext>
            </a:extLst>
          </p:cNvPr>
          <p:cNvPicPr>
            <a:picLocks noChangeAspect="1"/>
          </p:cNvPicPr>
          <p:nvPr/>
        </p:nvPicPr>
        <p:blipFill>
          <a:blip r:embed="rId4"/>
          <a:stretch>
            <a:fillRect/>
          </a:stretch>
        </p:blipFill>
        <p:spPr>
          <a:xfrm>
            <a:off x="1130975" y="4599957"/>
            <a:ext cx="3076190" cy="1314286"/>
          </a:xfrm>
          <a:prstGeom prst="rect">
            <a:avLst/>
          </a:prstGeom>
        </p:spPr>
      </p:pic>
      <p:pic>
        <p:nvPicPr>
          <p:cNvPr id="22" name="Picture 21">
            <a:extLst>
              <a:ext uri="{FF2B5EF4-FFF2-40B4-BE49-F238E27FC236}">
                <a16:creationId xmlns:a16="http://schemas.microsoft.com/office/drawing/2014/main" id="{43B48E9E-2228-E08D-535B-A0E8C3D6D387}"/>
              </a:ext>
            </a:extLst>
          </p:cNvPr>
          <p:cNvPicPr>
            <a:picLocks noChangeAspect="1"/>
          </p:cNvPicPr>
          <p:nvPr/>
        </p:nvPicPr>
        <p:blipFill>
          <a:blip r:embed="rId5"/>
          <a:stretch>
            <a:fillRect/>
          </a:stretch>
        </p:blipFill>
        <p:spPr>
          <a:xfrm>
            <a:off x="4784594" y="4157849"/>
            <a:ext cx="3228431" cy="2198502"/>
          </a:xfrm>
          <a:prstGeom prst="rect">
            <a:avLst/>
          </a:prstGeom>
        </p:spPr>
      </p:pic>
    </p:spTree>
    <p:extLst>
      <p:ext uri="{BB962C8B-B14F-4D97-AF65-F5344CB8AC3E}">
        <p14:creationId xmlns:p14="http://schemas.microsoft.com/office/powerpoint/2010/main" val="3398567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78F988-6368-ADFE-C2C3-054CED6FFE49}"/>
              </a:ext>
            </a:extLst>
          </p:cNvPr>
          <p:cNvPicPr>
            <a:picLocks noChangeAspect="1"/>
          </p:cNvPicPr>
          <p:nvPr/>
        </p:nvPicPr>
        <p:blipFill>
          <a:blip r:embed="rId3"/>
          <a:stretch>
            <a:fillRect/>
          </a:stretch>
        </p:blipFill>
        <p:spPr>
          <a:xfrm>
            <a:off x="4840410" y="4146928"/>
            <a:ext cx="3228431" cy="2185247"/>
          </a:xfrm>
          <a:prstGeom prst="rect">
            <a:avLst/>
          </a:prstGeom>
        </p:spPr>
      </p:pic>
      <p:pic>
        <p:nvPicPr>
          <p:cNvPr id="10" name="Picture 9">
            <a:extLst>
              <a:ext uri="{FF2B5EF4-FFF2-40B4-BE49-F238E27FC236}">
                <a16:creationId xmlns:a16="http://schemas.microsoft.com/office/drawing/2014/main" id="{49FD4C5A-9953-4137-0CD6-90F91FF861E4}"/>
              </a:ext>
            </a:extLst>
          </p:cNvPr>
          <p:cNvPicPr>
            <a:picLocks noChangeAspect="1"/>
          </p:cNvPicPr>
          <p:nvPr/>
        </p:nvPicPr>
        <p:blipFill>
          <a:blip r:embed="rId4"/>
          <a:stretch>
            <a:fillRect/>
          </a:stretch>
        </p:blipFill>
        <p:spPr>
          <a:xfrm>
            <a:off x="1075159" y="4582408"/>
            <a:ext cx="3340065" cy="1314286"/>
          </a:xfrm>
          <a:prstGeom prst="rect">
            <a:avLst/>
          </a:prstGeom>
        </p:spPr>
      </p:pic>
      <p:pic>
        <p:nvPicPr>
          <p:cNvPr id="7" name="Picture 6">
            <a:extLst>
              <a:ext uri="{FF2B5EF4-FFF2-40B4-BE49-F238E27FC236}">
                <a16:creationId xmlns:a16="http://schemas.microsoft.com/office/drawing/2014/main" id="{84FBA646-2D99-29C4-EB3A-CDF9A1BDCBDD}"/>
              </a:ext>
            </a:extLst>
          </p:cNvPr>
          <p:cNvPicPr>
            <a:picLocks noChangeAspect="1"/>
          </p:cNvPicPr>
          <p:nvPr/>
        </p:nvPicPr>
        <p:blipFill>
          <a:blip r:embed="rId5"/>
          <a:stretch>
            <a:fillRect/>
          </a:stretch>
        </p:blipFill>
        <p:spPr>
          <a:xfrm>
            <a:off x="1009963" y="1721674"/>
            <a:ext cx="7124075" cy="225264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58</a:t>
            </a:fld>
            <a:endParaRPr lang="en-US" dirty="0"/>
          </a:p>
        </p:txBody>
      </p:sp>
    </p:spTree>
    <p:extLst>
      <p:ext uri="{BB962C8B-B14F-4D97-AF65-F5344CB8AC3E}">
        <p14:creationId xmlns:p14="http://schemas.microsoft.com/office/powerpoint/2010/main" val="2103752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C260BC-06E6-5AD0-A1D2-8BC4A3B6792D}"/>
              </a:ext>
            </a:extLst>
          </p:cNvPr>
          <p:cNvPicPr>
            <a:picLocks noChangeAspect="1"/>
          </p:cNvPicPr>
          <p:nvPr/>
        </p:nvPicPr>
        <p:blipFill>
          <a:blip r:embed="rId3"/>
          <a:stretch>
            <a:fillRect/>
          </a:stretch>
        </p:blipFill>
        <p:spPr>
          <a:xfrm>
            <a:off x="4800534" y="4184460"/>
            <a:ext cx="3196553" cy="2171891"/>
          </a:xfrm>
          <a:prstGeom prst="rect">
            <a:avLst/>
          </a:prstGeom>
        </p:spPr>
      </p:pic>
      <p:pic>
        <p:nvPicPr>
          <p:cNvPr id="7" name="Picture 6">
            <a:extLst>
              <a:ext uri="{FF2B5EF4-FFF2-40B4-BE49-F238E27FC236}">
                <a16:creationId xmlns:a16="http://schemas.microsoft.com/office/drawing/2014/main" id="{76EA9934-772E-48BB-E7AF-A2145F072705}"/>
              </a:ext>
            </a:extLst>
          </p:cNvPr>
          <p:cNvPicPr>
            <a:picLocks noChangeAspect="1"/>
          </p:cNvPicPr>
          <p:nvPr/>
        </p:nvPicPr>
        <p:blipFill>
          <a:blip r:embed="rId4"/>
          <a:stretch>
            <a:fillRect/>
          </a:stretch>
        </p:blipFill>
        <p:spPr>
          <a:xfrm>
            <a:off x="1146914" y="4613262"/>
            <a:ext cx="3086139" cy="1314286"/>
          </a:xfrm>
          <a:prstGeom prst="rect">
            <a:avLst/>
          </a:prstGeom>
        </p:spPr>
      </p:pic>
      <p:pic>
        <p:nvPicPr>
          <p:cNvPr id="5" name="Picture 4">
            <a:extLst>
              <a:ext uri="{FF2B5EF4-FFF2-40B4-BE49-F238E27FC236}">
                <a16:creationId xmlns:a16="http://schemas.microsoft.com/office/drawing/2014/main" id="{CE8DF2EB-648C-A3F5-40ED-FD97BA334C6D}"/>
              </a:ext>
            </a:extLst>
          </p:cNvPr>
          <p:cNvPicPr>
            <a:picLocks noChangeAspect="1"/>
          </p:cNvPicPr>
          <p:nvPr/>
        </p:nvPicPr>
        <p:blipFill>
          <a:blip r:embed="rId5"/>
          <a:stretch>
            <a:fillRect/>
          </a:stretch>
        </p:blipFill>
        <p:spPr>
          <a:xfrm>
            <a:off x="931264" y="1714162"/>
            <a:ext cx="7281472" cy="222471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59</a:t>
            </a:fld>
            <a:endParaRPr lang="en-US" dirty="0"/>
          </a:p>
        </p:txBody>
      </p:sp>
    </p:spTree>
    <p:extLst>
      <p:ext uri="{BB962C8B-B14F-4D97-AF65-F5344CB8AC3E}">
        <p14:creationId xmlns:p14="http://schemas.microsoft.com/office/powerpoint/2010/main" val="366848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589B2A-A83D-CE6F-2E25-78C7D81B9D02}"/>
              </a:ext>
            </a:extLst>
          </p:cNvPr>
          <p:cNvPicPr>
            <a:picLocks noChangeAspect="1"/>
          </p:cNvPicPr>
          <p:nvPr/>
        </p:nvPicPr>
        <p:blipFill>
          <a:blip r:embed="rId3"/>
          <a:stretch>
            <a:fillRect/>
          </a:stretch>
        </p:blipFill>
        <p:spPr>
          <a:xfrm>
            <a:off x="342498" y="1366560"/>
            <a:ext cx="5170769" cy="2868161"/>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3 – </a:t>
            </a:r>
            <a:r>
              <a:rPr lang="en-US" sz="3200" dirty="0">
                <a:latin typeface="+mn-lt"/>
              </a:rPr>
              <a:t>phase_kickback.ipynb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31" name="Picture 30">
            <a:extLst>
              <a:ext uri="{FF2B5EF4-FFF2-40B4-BE49-F238E27FC236}">
                <a16:creationId xmlns:a16="http://schemas.microsoft.com/office/drawing/2014/main" id="{FC225476-3166-BAAA-FE65-2C89CE19AA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2498" y="4611157"/>
            <a:ext cx="2404800" cy="1213495"/>
          </a:xfrm>
          <a:prstGeom prst="rect">
            <a:avLst/>
          </a:prstGeom>
        </p:spPr>
      </p:pic>
      <p:pic>
        <p:nvPicPr>
          <p:cNvPr id="35" name="Picture 34">
            <a:extLst>
              <a:ext uri="{FF2B5EF4-FFF2-40B4-BE49-F238E27FC236}">
                <a16:creationId xmlns:a16="http://schemas.microsoft.com/office/drawing/2014/main" id="{06D04B76-79D4-53BA-31EB-82907F23254F}"/>
              </a:ext>
            </a:extLst>
          </p:cNvPr>
          <p:cNvPicPr>
            <a:picLocks noChangeAspect="1"/>
          </p:cNvPicPr>
          <p:nvPr/>
        </p:nvPicPr>
        <p:blipFill>
          <a:blip r:embed="rId5"/>
          <a:stretch>
            <a:fillRect/>
          </a:stretch>
        </p:blipFill>
        <p:spPr>
          <a:xfrm>
            <a:off x="2927882" y="4626146"/>
            <a:ext cx="3072880" cy="1220018"/>
          </a:xfrm>
          <a:prstGeom prst="rect">
            <a:avLst/>
          </a:prstGeom>
        </p:spPr>
      </p:pic>
      <p:pic>
        <p:nvPicPr>
          <p:cNvPr id="37" name="Picture 36">
            <a:extLst>
              <a:ext uri="{FF2B5EF4-FFF2-40B4-BE49-F238E27FC236}">
                <a16:creationId xmlns:a16="http://schemas.microsoft.com/office/drawing/2014/main" id="{D7F5E807-6D2C-FA31-096B-73EDC9772A5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92149" y="1303303"/>
            <a:ext cx="919039" cy="2931418"/>
          </a:xfrm>
          <a:prstGeom prst="rect">
            <a:avLst/>
          </a:prstGeom>
        </p:spPr>
      </p:pic>
      <p:pic>
        <p:nvPicPr>
          <p:cNvPr id="39" name="Picture 38">
            <a:extLst>
              <a:ext uri="{FF2B5EF4-FFF2-40B4-BE49-F238E27FC236}">
                <a16:creationId xmlns:a16="http://schemas.microsoft.com/office/drawing/2014/main" id="{72330018-FFA4-29DA-6B73-73A9A7A5AD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97566" y="2605025"/>
            <a:ext cx="2237079" cy="3887849"/>
          </a:xfrm>
          <a:prstGeom prst="rect">
            <a:avLst/>
          </a:prstGeom>
        </p:spPr>
      </p:pic>
      <p:grpSp>
        <p:nvGrpSpPr>
          <p:cNvPr id="40" name="Group 39">
            <a:extLst>
              <a:ext uri="{FF2B5EF4-FFF2-40B4-BE49-F238E27FC236}">
                <a16:creationId xmlns:a16="http://schemas.microsoft.com/office/drawing/2014/main" id="{F18B7BDC-C443-8F9B-711B-D8C3722581CE}"/>
              </a:ext>
            </a:extLst>
          </p:cNvPr>
          <p:cNvGrpSpPr/>
          <p:nvPr/>
        </p:nvGrpSpPr>
        <p:grpSpPr>
          <a:xfrm>
            <a:off x="4185296" y="1644986"/>
            <a:ext cx="1076632" cy="369332"/>
            <a:chOff x="4968362" y="2079211"/>
            <a:chExt cx="1076632" cy="369332"/>
          </a:xfrm>
        </p:grpSpPr>
        <p:cxnSp>
          <p:nvCxnSpPr>
            <p:cNvPr id="41" name="Straight Arrow Connector 40">
              <a:extLst>
                <a:ext uri="{FF2B5EF4-FFF2-40B4-BE49-F238E27FC236}">
                  <a16:creationId xmlns:a16="http://schemas.microsoft.com/office/drawing/2014/main" id="{AC0A1F28-7457-C3D4-FB63-BB613698932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DA05CD9-A072-5AE5-72B5-FCE0FBA8AF4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3" name="Rectangle 42">
            <a:extLst>
              <a:ext uri="{FF2B5EF4-FFF2-40B4-BE49-F238E27FC236}">
                <a16:creationId xmlns:a16="http://schemas.microsoft.com/office/drawing/2014/main" id="{2A71BD0C-241C-A03C-07BE-71D5F1E13914}"/>
              </a:ext>
            </a:extLst>
          </p:cNvPr>
          <p:cNvSpPr/>
          <p:nvPr/>
        </p:nvSpPr>
        <p:spPr>
          <a:xfrm>
            <a:off x="1373980" y="1748735"/>
            <a:ext cx="645319" cy="1798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419ADDB-3BD0-6C70-2042-A5484F05C2B3}"/>
              </a:ext>
            </a:extLst>
          </p:cNvPr>
          <p:cNvGrpSpPr/>
          <p:nvPr/>
        </p:nvGrpSpPr>
        <p:grpSpPr>
          <a:xfrm>
            <a:off x="3540715" y="2013927"/>
            <a:ext cx="1076632" cy="369332"/>
            <a:chOff x="4704120" y="2356972"/>
            <a:chExt cx="1076632" cy="369332"/>
          </a:xfrm>
        </p:grpSpPr>
        <p:cxnSp>
          <p:nvCxnSpPr>
            <p:cNvPr id="45" name="Straight Arrow Connector 44">
              <a:extLst>
                <a:ext uri="{FF2B5EF4-FFF2-40B4-BE49-F238E27FC236}">
                  <a16:creationId xmlns:a16="http://schemas.microsoft.com/office/drawing/2014/main" id="{B412DF8E-E9E0-7947-65DA-A9F5FBFF0FF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44FD787-B78F-B6D5-7477-78C8D724188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F1F1A36B-80C9-FB1E-DD6A-32F8D51E5926}"/>
              </a:ext>
            </a:extLst>
          </p:cNvPr>
          <p:cNvGrpSpPr/>
          <p:nvPr/>
        </p:nvGrpSpPr>
        <p:grpSpPr>
          <a:xfrm>
            <a:off x="4235570" y="2714810"/>
            <a:ext cx="1068643" cy="369332"/>
            <a:chOff x="3647644" y="4910075"/>
            <a:chExt cx="1068643" cy="369332"/>
          </a:xfrm>
        </p:grpSpPr>
        <p:sp>
          <p:nvSpPr>
            <p:cNvPr id="48" name="TextBox 47">
              <a:extLst>
                <a:ext uri="{FF2B5EF4-FFF2-40B4-BE49-F238E27FC236}">
                  <a16:creationId xmlns:a16="http://schemas.microsoft.com/office/drawing/2014/main" id="{78C6F99E-7158-756E-EA3C-C8FE56B6721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6945C8BD-E52F-D7C1-73D5-026BF7B747B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6C1AC33-8F86-6CBA-536A-FC37BC86FF98}"/>
              </a:ext>
            </a:extLst>
          </p:cNvPr>
          <p:cNvGrpSpPr/>
          <p:nvPr/>
        </p:nvGrpSpPr>
        <p:grpSpPr>
          <a:xfrm>
            <a:off x="5070199" y="3530184"/>
            <a:ext cx="911460" cy="637838"/>
            <a:chOff x="3750157" y="5235013"/>
            <a:chExt cx="911460" cy="637838"/>
          </a:xfrm>
        </p:grpSpPr>
        <p:sp>
          <p:nvSpPr>
            <p:cNvPr id="51" name="TextBox 50">
              <a:extLst>
                <a:ext uri="{FF2B5EF4-FFF2-40B4-BE49-F238E27FC236}">
                  <a16:creationId xmlns:a16="http://schemas.microsoft.com/office/drawing/2014/main" id="{81516FDB-C8D9-D891-7A6A-5B8CA643417A}"/>
                </a:ext>
              </a:extLst>
            </p:cNvPr>
            <p:cNvSpPr txBox="1"/>
            <p:nvPr/>
          </p:nvSpPr>
          <p:spPr>
            <a:xfrm>
              <a:off x="4278159" y="550351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B486528B-E0CA-7B4E-8EC8-2767987A21CF}"/>
                </a:ext>
              </a:extLst>
            </p:cNvPr>
            <p:cNvCxnSpPr>
              <a:cxnSpLocks/>
            </p:cNvCxnSpPr>
            <p:nvPr/>
          </p:nvCxnSpPr>
          <p:spPr>
            <a:xfrm flipH="1" flipV="1">
              <a:off x="3750157" y="5235013"/>
              <a:ext cx="590661" cy="3594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BC35BB11-0323-42F8-6537-0A7424C6C8FB}"/>
              </a:ext>
            </a:extLst>
          </p:cNvPr>
          <p:cNvSpPr/>
          <p:nvPr/>
        </p:nvSpPr>
        <p:spPr>
          <a:xfrm>
            <a:off x="5121949" y="4971259"/>
            <a:ext cx="112700" cy="17448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4C11E58F-8791-5F0C-54DE-75397B245D8C}"/>
              </a:ext>
            </a:extLst>
          </p:cNvPr>
          <p:cNvGrpSpPr/>
          <p:nvPr/>
        </p:nvGrpSpPr>
        <p:grpSpPr>
          <a:xfrm>
            <a:off x="2015185" y="3606529"/>
            <a:ext cx="1068643" cy="369332"/>
            <a:chOff x="3647644" y="5359159"/>
            <a:chExt cx="1068643" cy="369332"/>
          </a:xfrm>
        </p:grpSpPr>
        <p:sp>
          <p:nvSpPr>
            <p:cNvPr id="56" name="TextBox 55">
              <a:extLst>
                <a:ext uri="{FF2B5EF4-FFF2-40B4-BE49-F238E27FC236}">
                  <a16:creationId xmlns:a16="http://schemas.microsoft.com/office/drawing/2014/main" id="{92ECA6BB-9D49-D755-4173-164E0936B89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54BDBDD8-0793-74A4-F31A-09AF45A1F19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CB20E00-AE11-712B-7C48-778D373CC1F3}"/>
              </a:ext>
            </a:extLst>
          </p:cNvPr>
          <p:cNvGrpSpPr/>
          <p:nvPr/>
        </p:nvGrpSpPr>
        <p:grpSpPr>
          <a:xfrm>
            <a:off x="2557171" y="3757611"/>
            <a:ext cx="1076632" cy="369332"/>
            <a:chOff x="2157212" y="5356391"/>
            <a:chExt cx="1076632" cy="369332"/>
          </a:xfrm>
        </p:grpSpPr>
        <p:sp>
          <p:nvSpPr>
            <p:cNvPr id="59" name="TextBox 58">
              <a:extLst>
                <a:ext uri="{FF2B5EF4-FFF2-40B4-BE49-F238E27FC236}">
                  <a16:creationId xmlns:a16="http://schemas.microsoft.com/office/drawing/2014/main" id="{D4FEC00E-CE28-3288-26C3-249CE51E2F4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1978AA3C-F8CE-398E-CA9F-9BC775957DB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A06D7146-6E55-F515-C67E-486BAE0DBD1E}"/>
              </a:ext>
            </a:extLst>
          </p:cNvPr>
          <p:cNvSpPr/>
          <p:nvPr/>
        </p:nvSpPr>
        <p:spPr>
          <a:xfrm>
            <a:off x="8801502" y="2902160"/>
            <a:ext cx="178192" cy="17448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E201309-0FAD-E0DB-7293-F616A57FF9FE}"/>
              </a:ext>
            </a:extLst>
          </p:cNvPr>
          <p:cNvSpPr/>
          <p:nvPr/>
        </p:nvSpPr>
        <p:spPr>
          <a:xfrm>
            <a:off x="888205" y="3691461"/>
            <a:ext cx="1126980" cy="17987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Connector: Elbow 63">
            <a:extLst>
              <a:ext uri="{FF2B5EF4-FFF2-40B4-BE49-F238E27FC236}">
                <a16:creationId xmlns:a16="http://schemas.microsoft.com/office/drawing/2014/main" id="{85AACC33-DD23-E47C-75C5-83528A390C70}"/>
              </a:ext>
            </a:extLst>
          </p:cNvPr>
          <p:cNvCxnSpPr>
            <a:stCxn id="62" idx="0"/>
            <a:endCxn id="61" idx="0"/>
          </p:cNvCxnSpPr>
          <p:nvPr/>
        </p:nvCxnSpPr>
        <p:spPr>
          <a:xfrm rot="5400000" flipH="1" flipV="1">
            <a:off x="4776496" y="-422640"/>
            <a:ext cx="789301" cy="7438903"/>
          </a:xfrm>
          <a:prstGeom prst="bentConnector3">
            <a:avLst>
              <a:gd name="adj1" fmla="val 212525"/>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4FDCB7A-263C-5F36-99A7-3429370DEA39}"/>
              </a:ext>
            </a:extLst>
          </p:cNvPr>
          <p:cNvCxnSpPr>
            <a:cxnSpLocks/>
            <a:stCxn id="54" idx="0"/>
            <a:endCxn id="62" idx="2"/>
          </p:cNvCxnSpPr>
          <p:nvPr/>
        </p:nvCxnSpPr>
        <p:spPr>
          <a:xfrm rot="16200000" flipV="1">
            <a:off x="2765037" y="2557997"/>
            <a:ext cx="1099921" cy="3726604"/>
          </a:xfrm>
          <a:prstGeom prst="bent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C7FCB6A-CB17-2E5A-0203-76FA711AA91A}"/>
              </a:ext>
            </a:extLst>
          </p:cNvPr>
          <p:cNvCxnSpPr/>
          <p:nvPr/>
        </p:nvCxnSpPr>
        <p:spPr>
          <a:xfrm>
            <a:off x="6528216" y="3691461"/>
            <a:ext cx="884420" cy="0"/>
          </a:xfrm>
          <a:prstGeom prst="straightConnector1">
            <a:avLst/>
          </a:prstGeom>
          <a:ln w="190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278409-9938-2AA1-2071-3D88DAF629CD}"/>
              </a:ext>
            </a:extLst>
          </p:cNvPr>
          <p:cNvSpPr txBox="1"/>
          <p:nvPr/>
        </p:nvSpPr>
        <p:spPr>
          <a:xfrm>
            <a:off x="6640247" y="3725317"/>
            <a:ext cx="700729" cy="738664"/>
          </a:xfrm>
          <a:prstGeom prst="rect">
            <a:avLst/>
          </a:prstGeom>
          <a:noFill/>
        </p:spPr>
        <p:txBody>
          <a:bodyPr wrap="square" rtlCol="0">
            <a:spAutoFit/>
          </a:bodyPr>
          <a:lstStyle/>
          <a:p>
            <a:pPr algn="ctr"/>
            <a:r>
              <a:rPr lang="en-US" sz="1400" dirty="0">
                <a:solidFill>
                  <a:srgbClr val="00B050"/>
                </a:solidFill>
              </a:rPr>
              <a:t>These</a:t>
            </a:r>
          </a:p>
          <a:p>
            <a:pPr algn="ctr"/>
            <a:r>
              <a:rPr lang="en-US" sz="1400" dirty="0">
                <a:solidFill>
                  <a:srgbClr val="00B050"/>
                </a:solidFill>
              </a:rPr>
              <a:t>"look"</a:t>
            </a:r>
          </a:p>
          <a:p>
            <a:pPr algn="ctr"/>
            <a:r>
              <a:rPr lang="en-US" sz="1400" dirty="0">
                <a:solidFill>
                  <a:srgbClr val="00B050"/>
                </a:solidFill>
              </a:rPr>
              <a:t>similar</a:t>
            </a:r>
          </a:p>
        </p:txBody>
      </p:sp>
    </p:spTree>
    <p:extLst>
      <p:ext uri="{BB962C8B-B14F-4D97-AF65-F5344CB8AC3E}">
        <p14:creationId xmlns:p14="http://schemas.microsoft.com/office/powerpoint/2010/main" val="20281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right)">
                                      <p:cBhvr>
                                        <p:cTn id="11" dur="500"/>
                                        <p:tgtEl>
                                          <p:spTgt spid="4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barn(inVertical)">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right)">
                                      <p:cBhvr>
                                        <p:cTn id="20" dur="500"/>
                                        <p:tgtEl>
                                          <p:spTgt spid="44"/>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right)">
                                      <p:cBhvr>
                                        <p:cTn id="29" dur="500"/>
                                        <p:tgtEl>
                                          <p:spTgt spid="47"/>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right)">
                                      <p:cBhvr>
                                        <p:cTn id="38" dur="500"/>
                                        <p:tgtEl>
                                          <p:spTgt spid="50"/>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up)">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righ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right)">
                                      <p:cBhvr>
                                        <p:cTn id="52" dur="500"/>
                                        <p:tgtEl>
                                          <p:spTgt spid="58"/>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500"/>
                                        <p:tgtEl>
                                          <p:spTgt spid="39"/>
                                        </p:tgtEl>
                                      </p:cBhvr>
                                    </p:animEffect>
                                  </p:childTnLst>
                                </p:cTn>
                              </p:par>
                            </p:childTnLst>
                          </p:cTn>
                        </p:par>
                        <p:par>
                          <p:cTn id="57" fill="hold">
                            <p:stCondLst>
                              <p:cond delay="1000"/>
                            </p:stCondLst>
                            <p:childTnLst>
                              <p:par>
                                <p:cTn id="58" presetID="16" presetClass="entr" presetSubtype="21"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arn(inVertical)">
                                      <p:cBhvr>
                                        <p:cTn id="60" dur="500"/>
                                        <p:tgtEl>
                                          <p:spTgt spid="7"/>
                                        </p:tgtEl>
                                      </p:cBhvr>
                                    </p:animEffect>
                                  </p:childTnLst>
                                </p:cTn>
                              </p:par>
                            </p:childTnLst>
                          </p:cTn>
                        </p:par>
                        <p:par>
                          <p:cTn id="61" fill="hold">
                            <p:stCondLst>
                              <p:cond delay="1500"/>
                            </p:stCondLst>
                            <p:childTnLst>
                              <p:par>
                                <p:cTn id="62" presetID="22" presetClass="entr" presetSubtype="1" fill="hold" grpId="0"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down)">
                                      <p:cBhvr>
                                        <p:cTn id="69" dur="500"/>
                                        <p:tgtEl>
                                          <p:spTgt spid="54"/>
                                        </p:tgtEl>
                                      </p:cBhvr>
                                    </p:animEffect>
                                  </p:childTnLst>
                                </p:cTn>
                              </p:par>
                            </p:childTnLst>
                          </p:cTn>
                        </p:par>
                        <p:par>
                          <p:cTn id="70" fill="hold">
                            <p:stCondLst>
                              <p:cond delay="500"/>
                            </p:stCondLst>
                            <p:childTnLst>
                              <p:par>
                                <p:cTn id="71" presetID="22" presetClass="entr" presetSubtype="2" fill="hold" nodeType="after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right)">
                                      <p:cBhvr>
                                        <p:cTn id="73" dur="500"/>
                                        <p:tgtEl>
                                          <p:spTgt spid="67"/>
                                        </p:tgtEl>
                                      </p:cBhvr>
                                    </p:animEffect>
                                  </p:childTnLst>
                                </p:cTn>
                              </p:par>
                            </p:childTnLst>
                          </p:cTn>
                        </p:par>
                        <p:par>
                          <p:cTn id="74" fill="hold">
                            <p:stCondLst>
                              <p:cond delay="1000"/>
                            </p:stCondLst>
                            <p:childTnLst>
                              <p:par>
                                <p:cTn id="75" presetID="16" presetClass="entr" presetSubtype="21"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barn(inVertical)">
                                      <p:cBhvr>
                                        <p:cTn id="77" dur="500"/>
                                        <p:tgtEl>
                                          <p:spTgt spid="62"/>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64"/>
                                        </p:tgtEl>
                                        <p:attrNameLst>
                                          <p:attrName>style.visibility</p:attrName>
                                        </p:attrNameLst>
                                      </p:cBhvr>
                                      <p:to>
                                        <p:strVal val="visible"/>
                                      </p:to>
                                    </p:set>
                                    <p:animEffect transition="in" filter="wipe(left)">
                                      <p:cBhvr>
                                        <p:cTn id="81" dur="500"/>
                                        <p:tgtEl>
                                          <p:spTgt spid="64"/>
                                        </p:tgtEl>
                                      </p:cBhvr>
                                    </p:animEffect>
                                  </p:childTnLst>
                                </p:cTn>
                              </p:par>
                            </p:childTnLst>
                          </p:cTn>
                        </p:par>
                        <p:par>
                          <p:cTn id="82" fill="hold">
                            <p:stCondLst>
                              <p:cond delay="2000"/>
                            </p:stCondLst>
                            <p:childTnLst>
                              <p:par>
                                <p:cTn id="83" presetID="22" presetClass="entr" presetSubtype="1"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wipe(up)">
                                      <p:cBhvr>
                                        <p:cTn id="8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4" grpId="0" animBg="1"/>
      <p:bldP spid="61" grpId="0" animBg="1"/>
      <p:bldP spid="62"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1B4C5D-3245-769A-46EF-F998EBD13A3B}"/>
              </a:ext>
            </a:extLst>
          </p:cNvPr>
          <p:cNvPicPr>
            <a:picLocks noChangeAspect="1"/>
          </p:cNvPicPr>
          <p:nvPr/>
        </p:nvPicPr>
        <p:blipFill>
          <a:blip r:embed="rId3"/>
          <a:stretch>
            <a:fillRect/>
          </a:stretch>
        </p:blipFill>
        <p:spPr>
          <a:xfrm>
            <a:off x="4801389" y="4157849"/>
            <a:ext cx="3230686" cy="2221718"/>
          </a:xfrm>
          <a:prstGeom prst="rect">
            <a:avLst/>
          </a:prstGeom>
        </p:spPr>
      </p:pic>
      <p:pic>
        <p:nvPicPr>
          <p:cNvPr id="7" name="Picture 6">
            <a:extLst>
              <a:ext uri="{FF2B5EF4-FFF2-40B4-BE49-F238E27FC236}">
                <a16:creationId xmlns:a16="http://schemas.microsoft.com/office/drawing/2014/main" id="{36CA6157-7E9F-3967-19FF-641CA99F9FC6}"/>
              </a:ext>
            </a:extLst>
          </p:cNvPr>
          <p:cNvPicPr>
            <a:picLocks noChangeAspect="1"/>
          </p:cNvPicPr>
          <p:nvPr/>
        </p:nvPicPr>
        <p:blipFill>
          <a:blip r:embed="rId4"/>
          <a:stretch>
            <a:fillRect/>
          </a:stretch>
        </p:blipFill>
        <p:spPr>
          <a:xfrm>
            <a:off x="1006824" y="4157849"/>
            <a:ext cx="3200000" cy="1238095"/>
          </a:xfrm>
          <a:prstGeom prst="rect">
            <a:avLst/>
          </a:prstGeom>
        </p:spPr>
      </p:pic>
      <p:pic>
        <p:nvPicPr>
          <p:cNvPr id="5" name="Picture 4">
            <a:extLst>
              <a:ext uri="{FF2B5EF4-FFF2-40B4-BE49-F238E27FC236}">
                <a16:creationId xmlns:a16="http://schemas.microsoft.com/office/drawing/2014/main" id="{FB5233A5-3C6E-F69A-7F13-14D25C213954}"/>
              </a:ext>
            </a:extLst>
          </p:cNvPr>
          <p:cNvPicPr>
            <a:picLocks noChangeAspect="1"/>
          </p:cNvPicPr>
          <p:nvPr/>
        </p:nvPicPr>
        <p:blipFill>
          <a:blip r:embed="rId5"/>
          <a:stretch>
            <a:fillRect/>
          </a:stretch>
        </p:blipFill>
        <p:spPr>
          <a:xfrm>
            <a:off x="798878" y="1706667"/>
            <a:ext cx="7546245" cy="2130776"/>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60</a:t>
            </a:fld>
            <a:endParaRPr lang="en-US" dirty="0"/>
          </a:p>
        </p:txBody>
      </p:sp>
      <p:sp>
        <p:nvSpPr>
          <p:cNvPr id="3" name="Rectangle 2">
            <a:extLst>
              <a:ext uri="{FF2B5EF4-FFF2-40B4-BE49-F238E27FC236}">
                <a16:creationId xmlns:a16="http://schemas.microsoft.com/office/drawing/2014/main" id="{675D4DD5-D0E1-7FD5-784C-9EDA96F8C6F1}"/>
              </a:ext>
            </a:extLst>
          </p:cNvPr>
          <p:cNvSpPr/>
          <p:nvPr/>
        </p:nvSpPr>
        <p:spPr>
          <a:xfrm>
            <a:off x="3461117" y="5154560"/>
            <a:ext cx="158698" cy="1190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78E311-201E-A750-9A61-F9D3220E616B}"/>
              </a:ext>
            </a:extLst>
          </p:cNvPr>
          <p:cNvSpPr txBox="1"/>
          <p:nvPr/>
        </p:nvSpPr>
        <p:spPr>
          <a:xfrm>
            <a:off x="959861" y="5538767"/>
            <a:ext cx="3544245" cy="954107"/>
          </a:xfrm>
          <a:prstGeom prst="rect">
            <a:avLst/>
          </a:prstGeom>
          <a:noFill/>
        </p:spPr>
        <p:txBody>
          <a:bodyPr wrap="square" rtlCol="0">
            <a:spAutoFit/>
          </a:bodyPr>
          <a:lstStyle/>
          <a:p>
            <a:r>
              <a:rPr lang="en-US" sz="1400" dirty="0">
                <a:solidFill>
                  <a:srgbClr val="7030A0"/>
                </a:solidFill>
              </a:rPr>
              <a:t>Sometimes, recognizing that negative phases are meaningless once measured, gives us a little more wiggle room when designing an encoding strategy…</a:t>
            </a:r>
          </a:p>
        </p:txBody>
      </p:sp>
    </p:spTree>
    <p:extLst>
      <p:ext uri="{BB962C8B-B14F-4D97-AF65-F5344CB8AC3E}">
        <p14:creationId xmlns:p14="http://schemas.microsoft.com/office/powerpoint/2010/main" val="36132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Quantum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p:pic>
        <p:nvPicPr>
          <p:cNvPr id="16" name="Picture 15">
            <a:extLst>
              <a:ext uri="{FF2B5EF4-FFF2-40B4-BE49-F238E27FC236}">
                <a16:creationId xmlns:a16="http://schemas.microsoft.com/office/drawing/2014/main" id="{2073CCD1-BA79-2041-D340-C6EEC2DE3A6D}"/>
              </a:ext>
            </a:extLst>
          </p:cNvPr>
          <p:cNvPicPr>
            <a:picLocks noChangeAspect="1"/>
          </p:cNvPicPr>
          <p:nvPr/>
        </p:nvPicPr>
        <p:blipFill>
          <a:blip r:embed="rId3"/>
          <a:stretch>
            <a:fillRect/>
          </a:stretch>
        </p:blipFill>
        <p:spPr>
          <a:xfrm>
            <a:off x="1343025" y="2283342"/>
            <a:ext cx="6457950" cy="4020255"/>
          </a:xfrm>
          <a:prstGeom prst="rect">
            <a:avLst/>
          </a:prstGeom>
        </p:spPr>
      </p:pic>
      <p:pic>
        <p:nvPicPr>
          <p:cNvPr id="18" name="Picture 17">
            <a:extLst>
              <a:ext uri="{FF2B5EF4-FFF2-40B4-BE49-F238E27FC236}">
                <a16:creationId xmlns:a16="http://schemas.microsoft.com/office/drawing/2014/main" id="{9F233D31-39BF-9BD5-7D31-44AB9A4E7148}"/>
              </a:ext>
            </a:extLst>
          </p:cNvPr>
          <p:cNvPicPr>
            <a:picLocks noChangeAspect="1"/>
          </p:cNvPicPr>
          <p:nvPr/>
        </p:nvPicPr>
        <p:blipFill>
          <a:blip r:embed="rId4"/>
          <a:stretch>
            <a:fillRect/>
          </a:stretch>
        </p:blipFill>
        <p:spPr>
          <a:xfrm>
            <a:off x="381313" y="1504334"/>
            <a:ext cx="4685714" cy="561905"/>
          </a:xfrm>
          <a:prstGeom prst="rect">
            <a:avLst/>
          </a:prstGeom>
        </p:spPr>
      </p:pic>
      <p:pic>
        <p:nvPicPr>
          <p:cNvPr id="23" name="Picture 22">
            <a:extLst>
              <a:ext uri="{FF2B5EF4-FFF2-40B4-BE49-F238E27FC236}">
                <a16:creationId xmlns:a16="http://schemas.microsoft.com/office/drawing/2014/main" id="{15C10739-9E1A-6AD5-245F-2E69D9A72C7F}"/>
              </a:ext>
            </a:extLst>
          </p:cNvPr>
          <p:cNvPicPr>
            <a:picLocks noChangeAspect="1"/>
          </p:cNvPicPr>
          <p:nvPr/>
        </p:nvPicPr>
        <p:blipFill>
          <a:blip r:embed="rId5"/>
          <a:stretch>
            <a:fillRect/>
          </a:stretch>
        </p:blipFill>
        <p:spPr>
          <a:xfrm>
            <a:off x="5335561" y="1504334"/>
            <a:ext cx="3427126" cy="1884919"/>
          </a:xfrm>
          <a:prstGeom prst="rect">
            <a:avLst/>
          </a:prstGeom>
        </p:spPr>
      </p:pic>
      <p:sp>
        <p:nvSpPr>
          <p:cNvPr id="3" name="TextBox 2">
            <a:extLst>
              <a:ext uri="{FF2B5EF4-FFF2-40B4-BE49-F238E27FC236}">
                <a16:creationId xmlns:a16="http://schemas.microsoft.com/office/drawing/2014/main" id="{5934FA22-9058-C023-145A-8BD740364554}"/>
              </a:ext>
            </a:extLst>
          </p:cNvPr>
          <p:cNvSpPr txBox="1"/>
          <p:nvPr/>
        </p:nvSpPr>
        <p:spPr>
          <a:xfrm>
            <a:off x="2735705" y="2691358"/>
            <a:ext cx="1836295" cy="307777"/>
          </a:xfrm>
          <a:prstGeom prst="rect">
            <a:avLst/>
          </a:prstGeom>
          <a:solidFill>
            <a:schemeClr val="bg1"/>
          </a:solidFill>
        </p:spPr>
        <p:txBody>
          <a:bodyPr wrap="square" rtlCol="0">
            <a:spAutoFit/>
          </a:bodyPr>
          <a:lstStyle/>
          <a:p>
            <a:r>
              <a:rPr lang="en-US" sz="1400" b="1" dirty="0">
                <a:solidFill>
                  <a:srgbClr val="0070C0"/>
                </a:solidFill>
              </a:rPr>
              <a:t>Yorktown Heights, NY</a:t>
            </a:r>
          </a:p>
        </p:txBody>
      </p:sp>
    </p:spTree>
    <p:extLst>
      <p:ext uri="{BB962C8B-B14F-4D97-AF65-F5344CB8AC3E}">
        <p14:creationId xmlns:p14="http://schemas.microsoft.com/office/powerpoint/2010/main" val="205520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IBM Account</a:t>
            </a: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424064" y="1316838"/>
            <a:ext cx="6775554" cy="369332"/>
          </a:xfrm>
          <a:prstGeom prst="rect">
            <a:avLst/>
          </a:prstGeom>
          <a:noFill/>
        </p:spPr>
        <p:txBody>
          <a:bodyPr wrap="square" rtlCol="0">
            <a:spAutoFit/>
          </a:bodyPr>
          <a:lstStyle/>
          <a:p>
            <a:pPr algn="ctr"/>
            <a:r>
              <a:rPr lang="en-US" dirty="0">
                <a:hlinkClick r:id="rId3"/>
              </a:rPr>
              <a:t>https://www.ibm.com/account/reg/us-en/signup?formid=urx-19776</a:t>
            </a:r>
            <a:endParaRPr lang="en-US" dirty="0"/>
          </a:p>
        </p:txBody>
      </p:sp>
      <p:pic>
        <p:nvPicPr>
          <p:cNvPr id="5" name="Picture 4">
            <a:extLst>
              <a:ext uri="{FF2B5EF4-FFF2-40B4-BE49-F238E27FC236}">
                <a16:creationId xmlns:a16="http://schemas.microsoft.com/office/drawing/2014/main" id="{E1BC1A8C-A34E-2458-C82B-B55B15E90D3C}"/>
              </a:ext>
            </a:extLst>
          </p:cNvPr>
          <p:cNvPicPr>
            <a:picLocks noChangeAspect="1"/>
          </p:cNvPicPr>
          <p:nvPr/>
        </p:nvPicPr>
        <p:blipFill>
          <a:blip r:embed="rId4"/>
          <a:stretch>
            <a:fillRect/>
          </a:stretch>
        </p:blipFill>
        <p:spPr>
          <a:xfrm>
            <a:off x="2022970" y="1923625"/>
            <a:ext cx="5098059" cy="4615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87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3069BC-68B0-5CA6-99EA-6AF9E2A2D26E}"/>
              </a:ext>
            </a:extLst>
          </p:cNvPr>
          <p:cNvPicPr>
            <a:picLocks noChangeAspect="1"/>
          </p:cNvPicPr>
          <p:nvPr/>
        </p:nvPicPr>
        <p:blipFill>
          <a:blip r:embed="rId3"/>
          <a:stretch>
            <a:fillRect/>
          </a:stretch>
        </p:blipFill>
        <p:spPr>
          <a:xfrm>
            <a:off x="899410" y="1802759"/>
            <a:ext cx="7355802" cy="455359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API Token</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2139844" y="1269481"/>
            <a:ext cx="4864309" cy="369332"/>
          </a:xfrm>
          <a:prstGeom prst="rect">
            <a:avLst/>
          </a:prstGeom>
          <a:noFill/>
        </p:spPr>
        <p:txBody>
          <a:bodyPr wrap="square" rtlCol="0">
            <a:spAutoFit/>
          </a:bodyPr>
          <a:lstStyle/>
          <a:p>
            <a:pPr algn="ctr"/>
            <a:r>
              <a:rPr lang="en-US" dirty="0">
                <a:hlinkClick r:id="rId4"/>
              </a:rPr>
              <a:t>https://quantum-computing.ibm.com/account</a:t>
            </a:r>
            <a:endParaRPr lang="en-US" dirty="0"/>
          </a:p>
        </p:txBody>
      </p:sp>
      <p:sp>
        <p:nvSpPr>
          <p:cNvPr id="3" name="Rectangle 2">
            <a:extLst>
              <a:ext uri="{FF2B5EF4-FFF2-40B4-BE49-F238E27FC236}">
                <a16:creationId xmlns:a16="http://schemas.microsoft.com/office/drawing/2014/main" id="{0FFB313A-2CDF-9FA0-709A-1FF31FC9DD77}"/>
              </a:ext>
            </a:extLst>
          </p:cNvPr>
          <p:cNvSpPr/>
          <p:nvPr/>
        </p:nvSpPr>
        <p:spPr>
          <a:xfrm>
            <a:off x="981856" y="5584771"/>
            <a:ext cx="2121108" cy="708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3817F3C-9CE1-55CA-2ADD-2F14DA52E68C}"/>
              </a:ext>
            </a:extLst>
          </p:cNvPr>
          <p:cNvCxnSpPr>
            <a:cxnSpLocks/>
          </p:cNvCxnSpPr>
          <p:nvPr/>
        </p:nvCxnSpPr>
        <p:spPr>
          <a:xfrm flipH="1">
            <a:off x="2855626" y="5250593"/>
            <a:ext cx="329784" cy="6511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3E40B52-8D87-3D5F-568D-FC219DD779E1}"/>
              </a:ext>
            </a:extLst>
          </p:cNvPr>
          <p:cNvSpPr txBox="1"/>
          <p:nvPr/>
        </p:nvSpPr>
        <p:spPr>
          <a:xfrm>
            <a:off x="3732551" y="5134131"/>
            <a:ext cx="3957403" cy="584775"/>
          </a:xfrm>
          <a:prstGeom prst="rect">
            <a:avLst/>
          </a:prstGeom>
          <a:noFill/>
        </p:spPr>
        <p:txBody>
          <a:bodyPr wrap="square" rtlCol="0">
            <a:spAutoFit/>
          </a:bodyPr>
          <a:lstStyle/>
          <a:p>
            <a:pPr algn="ctr"/>
            <a:r>
              <a:rPr lang="en-US" sz="1600" dirty="0">
                <a:solidFill>
                  <a:srgbClr val="00B050"/>
                </a:solidFill>
              </a:rPr>
              <a:t>Your API token contains 128 random alphanumeric characters (ASCII)</a:t>
            </a:r>
          </a:p>
        </p:txBody>
      </p:sp>
    </p:spTree>
    <p:extLst>
      <p:ext uri="{BB962C8B-B14F-4D97-AF65-F5344CB8AC3E}">
        <p14:creationId xmlns:p14="http://schemas.microsoft.com/office/powerpoint/2010/main" val="34989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a:t>
            </a: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https://quantum-computing.ibm.com/admin/docs/admin/runtime</a:t>
            </a:r>
            <a:r>
              <a:rPr lang="en-US" dirty="0"/>
              <a:t> </a:t>
            </a:r>
          </a:p>
        </p:txBody>
      </p:sp>
      <p:pic>
        <p:nvPicPr>
          <p:cNvPr id="6" name="Picture 5">
            <a:extLst>
              <a:ext uri="{FF2B5EF4-FFF2-40B4-BE49-F238E27FC236}">
                <a16:creationId xmlns:a16="http://schemas.microsoft.com/office/drawing/2014/main" id="{A1B7E469-E920-D43A-E544-BE944826CBCB}"/>
              </a:ext>
            </a:extLst>
          </p:cNvPr>
          <p:cNvPicPr>
            <a:picLocks noChangeAspect="1"/>
          </p:cNvPicPr>
          <p:nvPr/>
        </p:nvPicPr>
        <p:blipFill>
          <a:blip r:embed="rId4"/>
          <a:stretch>
            <a:fillRect/>
          </a:stretch>
        </p:blipFill>
        <p:spPr>
          <a:xfrm>
            <a:off x="313916" y="2140919"/>
            <a:ext cx="8516168" cy="22914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2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A78AF00-6BD0-CC97-4DED-BAA46653445F}"/>
              </a:ext>
            </a:extLst>
          </p:cNvPr>
          <p:cNvPicPr>
            <a:picLocks noChangeAspect="1"/>
          </p:cNvPicPr>
          <p:nvPr/>
        </p:nvPicPr>
        <p:blipFill>
          <a:blip r:embed="rId3"/>
          <a:stretch>
            <a:fillRect/>
          </a:stretch>
        </p:blipFill>
        <p:spPr>
          <a:xfrm>
            <a:off x="286801" y="1826942"/>
            <a:ext cx="8442754" cy="4516553"/>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4"/>
              </a:rPr>
              <a:t>https://quantum-computing.ibm.com/services/resources?tab=systems</a:t>
            </a:r>
            <a:endParaRPr lang="en-US" dirty="0"/>
          </a:p>
        </p:txBody>
      </p:sp>
      <p:sp>
        <p:nvSpPr>
          <p:cNvPr id="3" name="Rectangle 2">
            <a:extLst>
              <a:ext uri="{FF2B5EF4-FFF2-40B4-BE49-F238E27FC236}">
                <a16:creationId xmlns:a16="http://schemas.microsoft.com/office/drawing/2014/main" id="{8EAF194C-B166-AB97-ABE7-EA9F9930913A}"/>
              </a:ext>
            </a:extLst>
          </p:cNvPr>
          <p:cNvSpPr/>
          <p:nvPr/>
        </p:nvSpPr>
        <p:spPr>
          <a:xfrm>
            <a:off x="544107" y="4087696"/>
            <a:ext cx="1397120" cy="1323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5A4E79-5C64-9387-EEC6-FAF53AC247D4}"/>
              </a:ext>
            </a:extLst>
          </p:cNvPr>
          <p:cNvPicPr>
            <a:picLocks noChangeAspect="1"/>
          </p:cNvPicPr>
          <p:nvPr/>
        </p:nvPicPr>
        <p:blipFill>
          <a:blip r:embed="rId5"/>
          <a:stretch>
            <a:fillRect/>
          </a:stretch>
        </p:blipFill>
        <p:spPr>
          <a:xfrm>
            <a:off x="2738426" y="1826942"/>
            <a:ext cx="3667149" cy="2445255"/>
          </a:xfrm>
          <a:prstGeom prst="rect">
            <a:avLst/>
          </a:prstGeom>
          <a:ln>
            <a:solidFill>
              <a:schemeClr val="tx1"/>
            </a:solidFill>
          </a:ln>
          <a:effectLst>
            <a:outerShdw blurRad="50800" dist="38100" dir="2700000" algn="tl" rotWithShape="0">
              <a:prstClr val="black">
                <a:alpha val="40000"/>
              </a:prstClr>
            </a:outerShdw>
          </a:effectLst>
        </p:spPr>
      </p:pic>
      <p:cxnSp>
        <p:nvCxnSpPr>
          <p:cNvPr id="7" name="Straight Arrow Connector 6">
            <a:extLst>
              <a:ext uri="{FF2B5EF4-FFF2-40B4-BE49-F238E27FC236}">
                <a16:creationId xmlns:a16="http://schemas.microsoft.com/office/drawing/2014/main" id="{F856F2FC-B615-7097-15E5-D9CF45F1143D}"/>
              </a:ext>
            </a:extLst>
          </p:cNvPr>
          <p:cNvCxnSpPr/>
          <p:nvPr/>
        </p:nvCxnSpPr>
        <p:spPr>
          <a:xfrm flipV="1">
            <a:off x="4146020" y="3036397"/>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FA1352-8436-93E1-61AD-8A676B259254}"/>
              </a:ext>
            </a:extLst>
          </p:cNvPr>
          <p:cNvCxnSpPr/>
          <p:nvPr/>
        </p:nvCxnSpPr>
        <p:spPr>
          <a:xfrm flipV="1">
            <a:off x="4309559" y="308511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2301C2-C5F0-88EC-F0F9-9A77D37B45BE}"/>
              </a:ext>
            </a:extLst>
          </p:cNvPr>
          <p:cNvCxnSpPr/>
          <p:nvPr/>
        </p:nvCxnSpPr>
        <p:spPr>
          <a:xfrm flipV="1">
            <a:off x="4450824" y="321414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3BF373-18DD-A1D7-BDED-B72341188144}"/>
              </a:ext>
            </a:extLst>
          </p:cNvPr>
          <p:cNvCxnSpPr/>
          <p:nvPr/>
        </p:nvCxnSpPr>
        <p:spPr>
          <a:xfrm flipV="1">
            <a:off x="5022841" y="3215400"/>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77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47DC85-D230-FFC1-AAA6-31E2B08AE096}"/>
              </a:ext>
            </a:extLst>
          </p:cNvPr>
          <p:cNvPicPr>
            <a:picLocks noChangeAspect="1"/>
          </p:cNvPicPr>
          <p:nvPr/>
        </p:nvPicPr>
        <p:blipFill>
          <a:blip r:embed="rId3"/>
          <a:stretch>
            <a:fillRect/>
          </a:stretch>
        </p:blipFill>
        <p:spPr>
          <a:xfrm>
            <a:off x="1693884" y="1863765"/>
            <a:ext cx="5756233" cy="4717303"/>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4"/>
              </a:rPr>
              <a:t>https://quantum-computing.ibm.com/services/resources?tab=systems</a:t>
            </a:r>
            <a:endParaRPr lang="en-US" dirty="0"/>
          </a:p>
        </p:txBody>
      </p:sp>
      <p:sp>
        <p:nvSpPr>
          <p:cNvPr id="10" name="Rectangle 9">
            <a:extLst>
              <a:ext uri="{FF2B5EF4-FFF2-40B4-BE49-F238E27FC236}">
                <a16:creationId xmlns:a16="http://schemas.microsoft.com/office/drawing/2014/main" id="{B4AB332F-7B57-E530-801F-080603B6E72A}"/>
              </a:ext>
            </a:extLst>
          </p:cNvPr>
          <p:cNvSpPr/>
          <p:nvPr/>
        </p:nvSpPr>
        <p:spPr>
          <a:xfrm>
            <a:off x="3674076" y="5481030"/>
            <a:ext cx="663656" cy="4122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2C9245-5025-CBC3-6899-7734A9A9132B}"/>
              </a:ext>
            </a:extLst>
          </p:cNvPr>
          <p:cNvSpPr/>
          <p:nvPr/>
        </p:nvSpPr>
        <p:spPr>
          <a:xfrm>
            <a:off x="2665048" y="3873883"/>
            <a:ext cx="1459043" cy="1611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06D2DFC-DAFC-AC11-E127-E4D99C81C93E}"/>
              </a:ext>
            </a:extLst>
          </p:cNvPr>
          <p:cNvSpPr/>
          <p:nvPr/>
        </p:nvSpPr>
        <p:spPr>
          <a:xfrm>
            <a:off x="1756347" y="1930523"/>
            <a:ext cx="1039752" cy="2912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03480D-77A8-3409-2FFA-079E5FCCCD36}"/>
              </a:ext>
            </a:extLst>
          </p:cNvPr>
          <p:cNvSpPr/>
          <p:nvPr/>
        </p:nvSpPr>
        <p:spPr>
          <a:xfrm>
            <a:off x="1756347" y="2655259"/>
            <a:ext cx="510760" cy="4506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05B3DDAA-8336-F2F5-2E89-1177128B9CFF}"/>
              </a:ext>
            </a:extLst>
          </p:cNvPr>
          <p:cNvCxnSpPr>
            <a:cxnSpLocks/>
            <a:stCxn id="3" idx="1"/>
            <a:endCxn id="7" idx="1"/>
          </p:cNvCxnSpPr>
          <p:nvPr/>
        </p:nvCxnSpPr>
        <p:spPr>
          <a:xfrm rot="10800000" flipV="1">
            <a:off x="1756347" y="2076144"/>
            <a:ext cx="12700" cy="804454"/>
          </a:xfrm>
          <a:prstGeom prst="bentConnector3">
            <a:avLst>
              <a:gd name="adj1" fmla="val 180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DAB7CD5-CE4E-1123-A852-35BDDBCEEBDA}"/>
              </a:ext>
            </a:extLst>
          </p:cNvPr>
          <p:cNvSpPr/>
          <p:nvPr/>
        </p:nvSpPr>
        <p:spPr>
          <a:xfrm>
            <a:off x="3693155" y="5987027"/>
            <a:ext cx="733589" cy="1623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49213118-360B-9EE2-E27D-003B0BC73A76}"/>
              </a:ext>
            </a:extLst>
          </p:cNvPr>
          <p:cNvCxnSpPr>
            <a:cxnSpLocks/>
            <a:stCxn id="10" idx="1"/>
            <a:endCxn id="13" idx="1"/>
          </p:cNvCxnSpPr>
          <p:nvPr/>
        </p:nvCxnSpPr>
        <p:spPr>
          <a:xfrm rot="10800000" flipH="1" flipV="1">
            <a:off x="3674075" y="5687144"/>
            <a:ext cx="19079" cy="381079"/>
          </a:xfrm>
          <a:prstGeom prst="bentConnector3">
            <a:avLst>
              <a:gd name="adj1" fmla="val -119817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7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7"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p:pic>
        <p:nvPicPr>
          <p:cNvPr id="16" name="Picture 15">
            <a:extLst>
              <a:ext uri="{FF2B5EF4-FFF2-40B4-BE49-F238E27FC236}">
                <a16:creationId xmlns:a16="http://schemas.microsoft.com/office/drawing/2014/main" id="{850B6902-B392-F5A6-D5E5-7E488C0258AF}"/>
              </a:ext>
            </a:extLst>
          </p:cNvPr>
          <p:cNvPicPr>
            <a:picLocks noChangeAspect="1"/>
          </p:cNvPicPr>
          <p:nvPr/>
        </p:nvPicPr>
        <p:blipFill>
          <a:blip r:embed="rId3"/>
          <a:stretch>
            <a:fillRect/>
          </a:stretch>
        </p:blipFill>
        <p:spPr>
          <a:xfrm>
            <a:off x="1605087" y="1398881"/>
            <a:ext cx="5933825" cy="5459119"/>
          </a:xfrm>
          <a:prstGeom prst="rect">
            <a:avLst/>
          </a:prstGeom>
        </p:spPr>
      </p:pic>
    </p:spTree>
    <p:extLst>
      <p:ext uri="{BB962C8B-B14F-4D97-AF65-F5344CB8AC3E}">
        <p14:creationId xmlns:p14="http://schemas.microsoft.com/office/powerpoint/2010/main" val="20568419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24769-C44F-BCA1-860C-38361610CEF0}"/>
              </a:ext>
            </a:extLst>
          </p:cNvPr>
          <p:cNvPicPr>
            <a:picLocks noGrp="1" noRot="1" noChangeAspect="1" noMove="1" noResize="1" noEditPoints="1" noAdjustHandles="1" noChangeArrowheads="1" noChangeShapeType="1" noCrop="1"/>
          </p:cNvPicPr>
          <p:nvPr/>
        </p:nvPicPr>
        <p:blipFill>
          <a:blip r:embed="rId3"/>
          <a:stretch>
            <a:fillRect/>
          </a:stretch>
        </p:blipFill>
        <p:spPr>
          <a:xfrm>
            <a:off x="1310110" y="1415060"/>
            <a:ext cx="6523780" cy="5136259"/>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FF0000"/>
                </a:solidFill>
                <a:latin typeface="+mn-lt"/>
              </a:rPr>
              <a:t>Edit</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grpSp>
        <p:nvGrpSpPr>
          <p:cNvPr id="9" name="Group 8">
            <a:extLst>
              <a:ext uri="{FF2B5EF4-FFF2-40B4-BE49-F238E27FC236}">
                <a16:creationId xmlns:a16="http://schemas.microsoft.com/office/drawing/2014/main" id="{687F2CEC-152B-6C12-D878-52382AE061A3}"/>
              </a:ext>
            </a:extLst>
          </p:cNvPr>
          <p:cNvGrpSpPr/>
          <p:nvPr/>
        </p:nvGrpSpPr>
        <p:grpSpPr>
          <a:xfrm>
            <a:off x="7977034" y="3913048"/>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3921990" y="2911582"/>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Paste </a:t>
            </a:r>
            <a:r>
              <a:rPr lang="en-US" b="1" dirty="0">
                <a:solidFill>
                  <a:srgbClr val="FFFF00"/>
                </a:solidFill>
              </a:rPr>
              <a:t>your</a:t>
            </a:r>
            <a:r>
              <a:rPr lang="en-US" b="1" dirty="0"/>
              <a:t> API key here</a:t>
            </a:r>
          </a:p>
        </p:txBody>
      </p:sp>
      <p:sp>
        <p:nvSpPr>
          <p:cNvPr id="29" name="Rectangle 28">
            <a:extLst>
              <a:ext uri="{FF2B5EF4-FFF2-40B4-BE49-F238E27FC236}">
                <a16:creationId xmlns:a16="http://schemas.microsoft.com/office/drawing/2014/main" id="{ABBCA4EF-2E59-DBD2-8EE6-54D3051B6ACA}"/>
              </a:ext>
            </a:extLst>
          </p:cNvPr>
          <p:cNvSpPr/>
          <p:nvPr/>
        </p:nvSpPr>
        <p:spPr>
          <a:xfrm>
            <a:off x="2611393" y="3960706"/>
            <a:ext cx="5222497"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A304225-036C-C736-D56C-FA7BA3AFA29E}"/>
              </a:ext>
            </a:extLst>
          </p:cNvPr>
          <p:cNvGrpSpPr/>
          <p:nvPr/>
        </p:nvGrpSpPr>
        <p:grpSpPr>
          <a:xfrm>
            <a:off x="4266256" y="4519349"/>
            <a:ext cx="1076632" cy="369332"/>
            <a:chOff x="4704120" y="2356972"/>
            <a:chExt cx="1076632" cy="369332"/>
          </a:xfrm>
        </p:grpSpPr>
        <p:cxnSp>
          <p:nvCxnSpPr>
            <p:cNvPr id="13" name="Straight Arrow Connector 12">
              <a:extLst>
                <a:ext uri="{FF2B5EF4-FFF2-40B4-BE49-F238E27FC236}">
                  <a16:creationId xmlns:a16="http://schemas.microsoft.com/office/drawing/2014/main" id="{F38242B8-F9B3-1029-EFCA-1B5EDDF6AB8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E6685D-C315-AD7A-BE92-AE7E0187D35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AE4A5486-DBD0-3556-5F9E-4FBE54DB67F1}"/>
              </a:ext>
            </a:extLst>
          </p:cNvPr>
          <p:cNvGrpSpPr/>
          <p:nvPr/>
        </p:nvGrpSpPr>
        <p:grpSpPr>
          <a:xfrm>
            <a:off x="7047241" y="5850011"/>
            <a:ext cx="1068643" cy="369332"/>
            <a:chOff x="3647644" y="4910075"/>
            <a:chExt cx="1068643" cy="369332"/>
          </a:xfrm>
        </p:grpSpPr>
        <p:sp>
          <p:nvSpPr>
            <p:cNvPr id="16" name="TextBox 15">
              <a:extLst>
                <a:ext uri="{FF2B5EF4-FFF2-40B4-BE49-F238E27FC236}">
                  <a16:creationId xmlns:a16="http://schemas.microsoft.com/office/drawing/2014/main" id="{5129D086-D28F-650F-85E3-255175FD4D8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D46B2E81-1A9F-87FC-973F-D530A425215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74E4742-66D0-86FC-53A2-649113D7C6F4}"/>
              </a:ext>
            </a:extLst>
          </p:cNvPr>
          <p:cNvGrpSpPr/>
          <p:nvPr/>
        </p:nvGrpSpPr>
        <p:grpSpPr>
          <a:xfrm>
            <a:off x="4203351" y="6059729"/>
            <a:ext cx="1064340" cy="369332"/>
            <a:chOff x="3647644" y="5421073"/>
            <a:chExt cx="1064340" cy="369332"/>
          </a:xfrm>
        </p:grpSpPr>
        <p:sp>
          <p:nvSpPr>
            <p:cNvPr id="19" name="TextBox 18">
              <a:extLst>
                <a:ext uri="{FF2B5EF4-FFF2-40B4-BE49-F238E27FC236}">
                  <a16:creationId xmlns:a16="http://schemas.microsoft.com/office/drawing/2014/main" id="{435DDBD7-0F99-CB16-53FB-613ACD33A45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A9B222EB-3D6A-1472-D5FD-0D73BF93CD01}"/>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420FEBC-0308-3F65-035D-484A545B243B}"/>
              </a:ext>
            </a:extLst>
          </p:cNvPr>
          <p:cNvGrpSpPr/>
          <p:nvPr/>
        </p:nvGrpSpPr>
        <p:grpSpPr>
          <a:xfrm>
            <a:off x="3599221" y="6251952"/>
            <a:ext cx="1068643" cy="369332"/>
            <a:chOff x="3647644" y="5359159"/>
            <a:chExt cx="1068643" cy="369332"/>
          </a:xfrm>
        </p:grpSpPr>
        <p:sp>
          <p:nvSpPr>
            <p:cNvPr id="22" name="TextBox 21">
              <a:extLst>
                <a:ext uri="{FF2B5EF4-FFF2-40B4-BE49-F238E27FC236}">
                  <a16:creationId xmlns:a16="http://schemas.microsoft.com/office/drawing/2014/main" id="{FE0A2B80-1955-C895-0D11-0EFB9B50D23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3D1BA764-EFC9-D528-9BCD-8FB42B6B331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37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arn(inVertic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12DA66-8778-CEA4-6829-CA73A7E18107}"/>
              </a:ext>
            </a:extLst>
          </p:cNvPr>
          <p:cNvPicPr>
            <a:picLocks noChangeAspect="1"/>
          </p:cNvPicPr>
          <p:nvPr/>
        </p:nvPicPr>
        <p:blipFill>
          <a:blip r:embed="rId3"/>
          <a:stretch>
            <a:fillRect/>
          </a:stretch>
        </p:blipFill>
        <p:spPr>
          <a:xfrm>
            <a:off x="995809" y="2595666"/>
            <a:ext cx="7152381" cy="166666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grpSp>
        <p:nvGrpSpPr>
          <p:cNvPr id="9" name="Group 8">
            <a:extLst>
              <a:ext uri="{FF2B5EF4-FFF2-40B4-BE49-F238E27FC236}">
                <a16:creationId xmlns:a16="http://schemas.microsoft.com/office/drawing/2014/main" id="{687F2CEC-152B-6C12-D878-52382AE061A3}"/>
              </a:ext>
            </a:extLst>
          </p:cNvPr>
          <p:cNvGrpSpPr/>
          <p:nvPr/>
        </p:nvGrpSpPr>
        <p:grpSpPr>
          <a:xfrm>
            <a:off x="6445556" y="1552725"/>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5745358" y="2006201"/>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Your</a:t>
            </a:r>
            <a:r>
              <a:rPr lang="en-US" b="1" dirty="0"/>
              <a:t> API key</a:t>
            </a:r>
          </a:p>
        </p:txBody>
      </p:sp>
      <p:sp>
        <p:nvSpPr>
          <p:cNvPr id="29" name="Rectangle 28">
            <a:extLst>
              <a:ext uri="{FF2B5EF4-FFF2-40B4-BE49-F238E27FC236}">
                <a16:creationId xmlns:a16="http://schemas.microsoft.com/office/drawing/2014/main" id="{ABBCA4EF-2E59-DBD2-8EE6-54D3051B6ACA}"/>
              </a:ext>
            </a:extLst>
          </p:cNvPr>
          <p:cNvSpPr/>
          <p:nvPr/>
        </p:nvSpPr>
        <p:spPr>
          <a:xfrm>
            <a:off x="2633380" y="3280283"/>
            <a:ext cx="5514809"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BB0292-AAD3-6C48-223D-C579E4C2CFA1}"/>
              </a:ext>
            </a:extLst>
          </p:cNvPr>
          <p:cNvSpPr txBox="1"/>
          <p:nvPr/>
        </p:nvSpPr>
        <p:spPr>
          <a:xfrm>
            <a:off x="2799412" y="1537336"/>
            <a:ext cx="3545173" cy="400110"/>
          </a:xfrm>
          <a:prstGeom prst="rect">
            <a:avLst/>
          </a:prstGeom>
          <a:noFill/>
        </p:spPr>
        <p:txBody>
          <a:bodyPr wrap="square" rtlCol="0">
            <a:spAutoFit/>
          </a:bodyPr>
          <a:lstStyle/>
          <a:p>
            <a:pPr algn="ctr"/>
            <a:r>
              <a:rPr lang="en-US" sz="2000" b="1" dirty="0"/>
              <a:t>$HOME/.</a:t>
            </a:r>
            <a:r>
              <a:rPr lang="en-US" sz="2000" b="1" dirty="0" err="1"/>
              <a:t>qiskit</a:t>
            </a:r>
            <a:r>
              <a:rPr lang="en-US" sz="2000" b="1" dirty="0"/>
              <a:t>/</a:t>
            </a:r>
            <a:r>
              <a:rPr lang="en-US" sz="2000" b="1" dirty="0" err="1"/>
              <a:t>qiskit-ibm.json</a:t>
            </a:r>
            <a:endParaRPr lang="en-US" sz="2000" b="1" dirty="0"/>
          </a:p>
        </p:txBody>
      </p:sp>
    </p:spTree>
    <p:extLst>
      <p:ext uri="{BB962C8B-B14F-4D97-AF65-F5344CB8AC3E}">
        <p14:creationId xmlns:p14="http://schemas.microsoft.com/office/powerpoint/2010/main" val="35861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arn(inVertical)">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D011E33-9EB3-1E18-4D89-4D97B1C5F5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73055" y="4269905"/>
            <a:ext cx="3333142" cy="2269008"/>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sp>
        <p:nvSpPr>
          <p:cNvPr id="2" name="Title 1">
            <a:extLst>
              <a:ext uri="{FF2B5EF4-FFF2-40B4-BE49-F238E27FC236}">
                <a16:creationId xmlns:a16="http://schemas.microsoft.com/office/drawing/2014/main" id="{D1A5D72D-8EA2-C44A-9AF5-ED12233EB8D2}"/>
              </a:ext>
            </a:extLst>
          </p:cNvPr>
          <p:cNvSpPr txBox="1">
            <a:spLocks/>
          </p:cNvSpPr>
          <p:nvPr/>
        </p:nvSpPr>
        <p:spPr>
          <a:xfrm>
            <a:off x="5053233" y="224676"/>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4</a:t>
            </a:r>
            <a:br>
              <a:rPr lang="en-US" sz="2400" b="1" dirty="0">
                <a:solidFill>
                  <a:srgbClr val="0070C0"/>
                </a:solidFill>
                <a:latin typeface="+mn-lt"/>
              </a:rPr>
            </a:br>
            <a:r>
              <a:rPr lang="en-US" sz="2400" dirty="0">
                <a:latin typeface="+mn-lt"/>
              </a:rPr>
              <a:t>phase_kickback.ipynb</a:t>
            </a:r>
          </a:p>
        </p:txBody>
      </p:sp>
      <p:pic>
        <p:nvPicPr>
          <p:cNvPr id="6" name="Picture 5">
            <a:extLst>
              <a:ext uri="{FF2B5EF4-FFF2-40B4-BE49-F238E27FC236}">
                <a16:creationId xmlns:a16="http://schemas.microsoft.com/office/drawing/2014/main" id="{2D8F31C2-7ADE-D180-295F-927D69945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874" y="881335"/>
            <a:ext cx="3990136" cy="325443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5922FBF6-152F-D696-085F-F328D5E3D6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9874" y="4664127"/>
            <a:ext cx="3990136" cy="1168415"/>
          </a:xfrm>
          <a:prstGeom prst="rect">
            <a:avLst/>
          </a:prstGeom>
        </p:spPr>
      </p:pic>
      <p:pic>
        <p:nvPicPr>
          <p:cNvPr id="13" name="Picture 12">
            <a:extLst>
              <a:ext uri="{FF2B5EF4-FFF2-40B4-BE49-F238E27FC236}">
                <a16:creationId xmlns:a16="http://schemas.microsoft.com/office/drawing/2014/main" id="{06E5317C-D829-09E3-23F8-3D88D965EF5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038" y="1609336"/>
            <a:ext cx="2221545" cy="2535130"/>
          </a:xfrm>
          <a:prstGeom prst="rect">
            <a:avLst/>
          </a:prstGeom>
          <a:ln>
            <a:noFill/>
          </a:ln>
        </p:spPr>
      </p:pic>
      <p:pic>
        <p:nvPicPr>
          <p:cNvPr id="19" name="Picture 18">
            <a:extLst>
              <a:ext uri="{FF2B5EF4-FFF2-40B4-BE49-F238E27FC236}">
                <a16:creationId xmlns:a16="http://schemas.microsoft.com/office/drawing/2014/main" id="{6A0846F1-E9E8-2450-2850-4E59866368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3583" y="1586851"/>
            <a:ext cx="2233631" cy="2548923"/>
          </a:xfrm>
          <a:prstGeom prst="rect">
            <a:avLst/>
          </a:prstGeom>
          <a:ln>
            <a:noFill/>
          </a:ln>
        </p:spPr>
      </p:pic>
      <p:grpSp>
        <p:nvGrpSpPr>
          <p:cNvPr id="24" name="Group 23">
            <a:extLst>
              <a:ext uri="{FF2B5EF4-FFF2-40B4-BE49-F238E27FC236}">
                <a16:creationId xmlns:a16="http://schemas.microsoft.com/office/drawing/2014/main" id="{602150FE-C8E6-AB8F-97F4-F470370B1FBB}"/>
              </a:ext>
            </a:extLst>
          </p:cNvPr>
          <p:cNvGrpSpPr/>
          <p:nvPr/>
        </p:nvGrpSpPr>
        <p:grpSpPr>
          <a:xfrm>
            <a:off x="1932963" y="811189"/>
            <a:ext cx="1076632" cy="369332"/>
            <a:chOff x="4968362" y="2079211"/>
            <a:chExt cx="1076632" cy="369332"/>
          </a:xfrm>
        </p:grpSpPr>
        <p:cxnSp>
          <p:nvCxnSpPr>
            <p:cNvPr id="25" name="Straight Arrow Connector 24">
              <a:extLst>
                <a:ext uri="{FF2B5EF4-FFF2-40B4-BE49-F238E27FC236}">
                  <a16:creationId xmlns:a16="http://schemas.microsoft.com/office/drawing/2014/main" id="{6461FBDB-68CF-2D1A-E784-A9BCE2F72DE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E1C734-9E2E-5FCA-AF91-71CD8DC7840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DCCAF416-0E3B-2364-6F49-B9585B7DDC48}"/>
              </a:ext>
            </a:extLst>
          </p:cNvPr>
          <p:cNvGrpSpPr/>
          <p:nvPr/>
        </p:nvGrpSpPr>
        <p:grpSpPr>
          <a:xfrm>
            <a:off x="4109956" y="1135970"/>
            <a:ext cx="1076632" cy="369332"/>
            <a:chOff x="4704120" y="2356972"/>
            <a:chExt cx="1076632" cy="369332"/>
          </a:xfrm>
        </p:grpSpPr>
        <p:cxnSp>
          <p:nvCxnSpPr>
            <p:cNvPr id="28" name="Straight Arrow Connector 27">
              <a:extLst>
                <a:ext uri="{FF2B5EF4-FFF2-40B4-BE49-F238E27FC236}">
                  <a16:creationId xmlns:a16="http://schemas.microsoft.com/office/drawing/2014/main" id="{2FF15DE1-8D5D-A492-F744-3890663B6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E66E37F-BFCF-5D2D-DA5B-6F8FBD14DCC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5BC8FDC1-1A67-8AA5-D068-AD7D1627AFEA}"/>
              </a:ext>
            </a:extLst>
          </p:cNvPr>
          <p:cNvGrpSpPr/>
          <p:nvPr/>
        </p:nvGrpSpPr>
        <p:grpSpPr>
          <a:xfrm>
            <a:off x="2201280" y="1290011"/>
            <a:ext cx="1068643" cy="369332"/>
            <a:chOff x="3647644" y="4910075"/>
            <a:chExt cx="1068643" cy="369332"/>
          </a:xfrm>
        </p:grpSpPr>
        <p:sp>
          <p:nvSpPr>
            <p:cNvPr id="45" name="TextBox 44">
              <a:extLst>
                <a:ext uri="{FF2B5EF4-FFF2-40B4-BE49-F238E27FC236}">
                  <a16:creationId xmlns:a16="http://schemas.microsoft.com/office/drawing/2014/main" id="{F484FCDB-18FB-7CB8-9F86-675DFC6F9D9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BFE281B5-710E-1EF3-2086-5F97BF99554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4C22690-6E57-5A60-BD9D-264281B21041}"/>
              </a:ext>
            </a:extLst>
          </p:cNvPr>
          <p:cNvGrpSpPr/>
          <p:nvPr/>
        </p:nvGrpSpPr>
        <p:grpSpPr>
          <a:xfrm>
            <a:off x="837743" y="1471722"/>
            <a:ext cx="1064340" cy="369332"/>
            <a:chOff x="3647644" y="5421073"/>
            <a:chExt cx="1064340" cy="369332"/>
          </a:xfrm>
        </p:grpSpPr>
        <p:sp>
          <p:nvSpPr>
            <p:cNvPr id="48" name="TextBox 47">
              <a:extLst>
                <a:ext uri="{FF2B5EF4-FFF2-40B4-BE49-F238E27FC236}">
                  <a16:creationId xmlns:a16="http://schemas.microsoft.com/office/drawing/2014/main" id="{7182289E-A60E-36BC-99DE-37417051049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A77DEFE1-DD72-4686-4197-FBA07884A0F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31CD2CA9-E63B-44B5-142C-CF5360045538}"/>
              </a:ext>
            </a:extLst>
          </p:cNvPr>
          <p:cNvGrpSpPr/>
          <p:nvPr/>
        </p:nvGrpSpPr>
        <p:grpSpPr>
          <a:xfrm>
            <a:off x="849033" y="1772317"/>
            <a:ext cx="1068643" cy="369332"/>
            <a:chOff x="3647644" y="5359159"/>
            <a:chExt cx="1068643" cy="369332"/>
          </a:xfrm>
        </p:grpSpPr>
        <p:sp>
          <p:nvSpPr>
            <p:cNvPr id="51" name="TextBox 50">
              <a:extLst>
                <a:ext uri="{FF2B5EF4-FFF2-40B4-BE49-F238E27FC236}">
                  <a16:creationId xmlns:a16="http://schemas.microsoft.com/office/drawing/2014/main" id="{AA3DD973-B804-D7B8-776C-D873E0DEA99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D9ECDF4B-DEF8-F7CA-46B1-3CEA94AF14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F848D9A-E387-0D31-79D0-FBA859B1EFE5}"/>
              </a:ext>
            </a:extLst>
          </p:cNvPr>
          <p:cNvGrpSpPr/>
          <p:nvPr/>
        </p:nvGrpSpPr>
        <p:grpSpPr>
          <a:xfrm>
            <a:off x="2626137" y="3845952"/>
            <a:ext cx="1076632" cy="369332"/>
            <a:chOff x="2157212" y="5356391"/>
            <a:chExt cx="1076632" cy="369332"/>
          </a:xfrm>
        </p:grpSpPr>
        <p:sp>
          <p:nvSpPr>
            <p:cNvPr id="54" name="TextBox 53">
              <a:extLst>
                <a:ext uri="{FF2B5EF4-FFF2-40B4-BE49-F238E27FC236}">
                  <a16:creationId xmlns:a16="http://schemas.microsoft.com/office/drawing/2014/main" id="{DB2576DF-51A4-D229-02E3-D31F7C870E8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B28CC940-94AA-5977-81F6-E6F5E195704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61C054-C7D0-35A0-4A53-D116B18D293B}"/>
                  </a:ext>
                </a:extLst>
              </p:cNvPr>
              <p:cNvSpPr txBox="1"/>
              <p:nvPr/>
            </p:nvSpPr>
            <p:spPr>
              <a:xfrm>
                <a:off x="8423914" y="2259702"/>
                <a:ext cx="53121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600" i="1" smtClean="0">
                              <a:ln>
                                <a:solidFill>
                                  <a:srgbClr val="00B050"/>
                                </a:solidFill>
                              </a:ln>
                              <a:solidFill>
                                <a:srgbClr val="00B050"/>
                              </a:solidFill>
                              <a:latin typeface="Cambria Math" panose="02040503050406030204" pitchFamily="18" charset="0"/>
                            </a:rPr>
                          </m:ctrlPr>
                        </m:dPr>
                        <m:e>
                          <m:d>
                            <m:dPr>
                              <m:begChr m:val=""/>
                              <m:endChr m:val="⟩"/>
                              <m:ctrlPr>
                                <a:rPr lang="en-US" sz="1600" i="1" smtClean="0">
                                  <a:ln>
                                    <a:solidFill>
                                      <a:srgbClr val="00B050"/>
                                    </a:solidFill>
                                  </a:ln>
                                  <a:solidFill>
                                    <a:srgbClr val="00B050"/>
                                  </a:solidFill>
                                  <a:latin typeface="Cambria Math" panose="02040503050406030204" pitchFamily="18" charset="0"/>
                                </a:rPr>
                              </m:ctrlPr>
                            </m:dPr>
                            <m:e>
                              <m:r>
                                <a:rPr lang="en-US" sz="1600" b="0" i="1" smtClean="0">
                                  <a:ln>
                                    <a:solidFill>
                                      <a:srgbClr val="00B050"/>
                                    </a:solidFill>
                                  </a:ln>
                                  <a:solidFill>
                                    <a:srgbClr val="00B050"/>
                                  </a:solidFill>
                                  <a:latin typeface="Cambria Math" panose="02040503050406030204" pitchFamily="18" charset="0"/>
                                </a:rPr>
                                <m:t>−</m:t>
                              </m:r>
                            </m:e>
                          </m:d>
                        </m:e>
                      </m:d>
                    </m:oMath>
                  </m:oMathPara>
                </a14:m>
                <a:endParaRPr lang="en-US" sz="1600" dirty="0">
                  <a:ln>
                    <a:solidFill>
                      <a:srgbClr val="00B050"/>
                    </a:solidFill>
                  </a:ln>
                  <a:solidFill>
                    <a:srgbClr val="00B050"/>
                  </a:solidFill>
                </a:endParaRPr>
              </a:p>
            </p:txBody>
          </p:sp>
        </mc:Choice>
        <mc:Fallback xmlns="">
          <p:sp>
            <p:nvSpPr>
              <p:cNvPr id="3" name="TextBox 2">
                <a:extLst>
                  <a:ext uri="{FF2B5EF4-FFF2-40B4-BE49-F238E27FC236}">
                    <a16:creationId xmlns:a16="http://schemas.microsoft.com/office/drawing/2014/main" id="{F461C054-C7D0-35A0-4A53-D116B18D293B}"/>
                  </a:ext>
                </a:extLst>
              </p:cNvPr>
              <p:cNvSpPr txBox="1">
                <a:spLocks noRot="1" noChangeAspect="1" noMove="1" noResize="1" noEditPoints="1" noAdjustHandles="1" noChangeArrowheads="1" noChangeShapeType="1" noTextEdit="1"/>
              </p:cNvSpPr>
              <p:nvPr/>
            </p:nvSpPr>
            <p:spPr>
              <a:xfrm>
                <a:off x="8423914" y="2259702"/>
                <a:ext cx="531214"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7093D1-E256-FE97-E9A7-E2521EAC7079}"/>
                  </a:ext>
                </a:extLst>
              </p:cNvPr>
              <p:cNvSpPr txBox="1"/>
              <p:nvPr/>
            </p:nvSpPr>
            <p:spPr>
              <a:xfrm>
                <a:off x="6803439" y="3719225"/>
                <a:ext cx="531214"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600" i="1" smtClean="0">
                              <a:ln>
                                <a:solidFill>
                                  <a:srgbClr val="00B050"/>
                                </a:solidFill>
                              </a:ln>
                              <a:solidFill>
                                <a:srgbClr val="00B050"/>
                              </a:solidFill>
                              <a:latin typeface="Cambria Math" panose="02040503050406030204" pitchFamily="18" charset="0"/>
                            </a:rPr>
                          </m:ctrlPr>
                        </m:dPr>
                        <m:e>
                          <m:d>
                            <m:dPr>
                              <m:begChr m:val=""/>
                              <m:endChr m:val="⟩"/>
                              <m:ctrlPr>
                                <a:rPr lang="en-US" sz="1600" i="1" smtClean="0">
                                  <a:ln>
                                    <a:solidFill>
                                      <a:srgbClr val="00B050"/>
                                    </a:solidFill>
                                  </a:ln>
                                  <a:solidFill>
                                    <a:srgbClr val="00B050"/>
                                  </a:solidFill>
                                  <a:latin typeface="Cambria Math" panose="02040503050406030204" pitchFamily="18" charset="0"/>
                                </a:rPr>
                              </m:ctrlPr>
                            </m:dPr>
                            <m:e>
                              <m:r>
                                <a:rPr lang="en-US" sz="1600" b="0" i="1" smtClean="0">
                                  <a:ln>
                                    <a:solidFill>
                                      <a:srgbClr val="00B050"/>
                                    </a:solidFill>
                                  </a:ln>
                                  <a:solidFill>
                                    <a:srgbClr val="00B050"/>
                                  </a:solidFill>
                                  <a:latin typeface="Cambria Math" panose="02040503050406030204" pitchFamily="18" charset="0"/>
                                </a:rPr>
                                <m:t>+</m:t>
                              </m:r>
                            </m:e>
                          </m:d>
                        </m:e>
                      </m:d>
                    </m:oMath>
                  </m:oMathPara>
                </a14:m>
                <a:endParaRPr lang="en-US" sz="1600" dirty="0">
                  <a:ln>
                    <a:solidFill>
                      <a:srgbClr val="00B050"/>
                    </a:solidFill>
                  </a:ln>
                  <a:solidFill>
                    <a:srgbClr val="00B050"/>
                  </a:solidFill>
                </a:endParaRPr>
              </a:p>
            </p:txBody>
          </p:sp>
        </mc:Choice>
        <mc:Fallback xmlns="">
          <p:sp>
            <p:nvSpPr>
              <p:cNvPr id="5" name="TextBox 4">
                <a:extLst>
                  <a:ext uri="{FF2B5EF4-FFF2-40B4-BE49-F238E27FC236}">
                    <a16:creationId xmlns:a16="http://schemas.microsoft.com/office/drawing/2014/main" id="{D47093D1-E256-FE97-E9A7-E2521EAC7079}"/>
                  </a:ext>
                </a:extLst>
              </p:cNvPr>
              <p:cNvSpPr txBox="1">
                <a:spLocks noRot="1" noChangeAspect="1" noMove="1" noResize="1" noEditPoints="1" noAdjustHandles="1" noChangeArrowheads="1" noChangeShapeType="1" noTextEdit="1"/>
              </p:cNvSpPr>
              <p:nvPr/>
            </p:nvSpPr>
            <p:spPr>
              <a:xfrm>
                <a:off x="6803439" y="3719225"/>
                <a:ext cx="531214" cy="33855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1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right)">
                                      <p:cBhvr>
                                        <p:cTn id="39" dur="500"/>
                                        <p:tgtEl>
                                          <p:spTgt spid="50"/>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right)">
                                      <p:cBhvr>
                                        <p:cTn id="56" dur="500"/>
                                        <p:tgtEl>
                                          <p:spTgt spid="53"/>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1BA45B2-A25E-F850-994C-4605C1906698}"/>
              </a:ext>
            </a:extLst>
          </p:cNvPr>
          <p:cNvPicPr>
            <a:picLocks noGrp="1" noRot="1" noChangeAspect="1" noMove="1" noResize="1" noEditPoints="1" noAdjustHandles="1" noChangeArrowheads="1" noChangeShapeType="1" noCrop="1"/>
          </p:cNvPicPr>
          <p:nvPr/>
        </p:nvPicPr>
        <p:blipFill>
          <a:blip r:embed="rId3"/>
          <a:stretch>
            <a:fillRect/>
          </a:stretch>
        </p:blipFill>
        <p:spPr>
          <a:xfrm>
            <a:off x="294404" y="1665775"/>
            <a:ext cx="8555193" cy="3436031"/>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2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grpSp>
        <p:nvGrpSpPr>
          <p:cNvPr id="6" name="Group 5">
            <a:extLst>
              <a:ext uri="{FF2B5EF4-FFF2-40B4-BE49-F238E27FC236}">
                <a16:creationId xmlns:a16="http://schemas.microsoft.com/office/drawing/2014/main" id="{EB6084A1-A55B-7BD9-F34F-87306E56671F}"/>
              </a:ext>
            </a:extLst>
          </p:cNvPr>
          <p:cNvGrpSpPr/>
          <p:nvPr/>
        </p:nvGrpSpPr>
        <p:grpSpPr>
          <a:xfrm>
            <a:off x="5312693" y="2138900"/>
            <a:ext cx="1076632" cy="369332"/>
            <a:chOff x="4968362" y="2079211"/>
            <a:chExt cx="1076632" cy="369332"/>
          </a:xfrm>
        </p:grpSpPr>
        <p:cxnSp>
          <p:nvCxnSpPr>
            <p:cNvPr id="7" name="Straight Arrow Connector 6">
              <a:extLst>
                <a:ext uri="{FF2B5EF4-FFF2-40B4-BE49-F238E27FC236}">
                  <a16:creationId xmlns:a16="http://schemas.microsoft.com/office/drawing/2014/main" id="{4FA5B4E0-88F8-66C4-E29E-BAC95EC0171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06F6FA-C9B1-DAD6-76A7-64E809CFCEC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43D2623-D31E-99E9-881B-0B8EB7797E69}"/>
              </a:ext>
            </a:extLst>
          </p:cNvPr>
          <p:cNvGrpSpPr/>
          <p:nvPr/>
        </p:nvGrpSpPr>
        <p:grpSpPr>
          <a:xfrm>
            <a:off x="6625037" y="2538460"/>
            <a:ext cx="1076632" cy="369332"/>
            <a:chOff x="4704120" y="2356972"/>
            <a:chExt cx="1076632" cy="369332"/>
          </a:xfrm>
        </p:grpSpPr>
        <p:cxnSp>
          <p:nvCxnSpPr>
            <p:cNvPr id="10" name="Straight Arrow Connector 9">
              <a:extLst>
                <a:ext uri="{FF2B5EF4-FFF2-40B4-BE49-F238E27FC236}">
                  <a16:creationId xmlns:a16="http://schemas.microsoft.com/office/drawing/2014/main" id="{0E24E3A6-A5F4-9160-C11A-D7AA69AD391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ADE23D-A967-FCE6-CB91-A94220F6F9F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2" name="Rectangle 11">
            <a:extLst>
              <a:ext uri="{FF2B5EF4-FFF2-40B4-BE49-F238E27FC236}">
                <a16:creationId xmlns:a16="http://schemas.microsoft.com/office/drawing/2014/main" id="{1C53FF66-415B-0DDE-995A-D9BC8B046E44}"/>
              </a:ext>
            </a:extLst>
          </p:cNvPr>
          <p:cNvSpPr/>
          <p:nvPr/>
        </p:nvSpPr>
        <p:spPr>
          <a:xfrm>
            <a:off x="3343692" y="2615889"/>
            <a:ext cx="3210050" cy="232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964A4-53AF-E2D3-11FD-DA3EDF99BF43}"/>
              </a:ext>
            </a:extLst>
          </p:cNvPr>
          <p:cNvSpPr/>
          <p:nvPr/>
        </p:nvSpPr>
        <p:spPr>
          <a:xfrm>
            <a:off x="381623" y="4178844"/>
            <a:ext cx="2610959" cy="8465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6830606-1451-D556-F725-F3283BB38F5C}"/>
              </a:ext>
            </a:extLst>
          </p:cNvPr>
          <p:cNvGrpSpPr/>
          <p:nvPr/>
        </p:nvGrpSpPr>
        <p:grpSpPr>
          <a:xfrm>
            <a:off x="6550602" y="4153096"/>
            <a:ext cx="1068643" cy="369332"/>
            <a:chOff x="3647644" y="4910075"/>
            <a:chExt cx="1068643" cy="369332"/>
          </a:xfrm>
        </p:grpSpPr>
        <p:sp>
          <p:nvSpPr>
            <p:cNvPr id="20" name="TextBox 19">
              <a:extLst>
                <a:ext uri="{FF2B5EF4-FFF2-40B4-BE49-F238E27FC236}">
                  <a16:creationId xmlns:a16="http://schemas.microsoft.com/office/drawing/2014/main" id="{79679D3E-E345-DCF1-CD0D-3BEDE4F2CEF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D59FA944-C21A-DAEE-89A9-DE54DBEAD5F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FB0F17C-8596-1C37-83DF-438BBCC178C8}"/>
              </a:ext>
            </a:extLst>
          </p:cNvPr>
          <p:cNvSpPr/>
          <p:nvPr/>
        </p:nvSpPr>
        <p:spPr>
          <a:xfrm>
            <a:off x="3744134" y="4178844"/>
            <a:ext cx="2644760" cy="880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500"/>
                                        <p:tgtEl>
                                          <p:spTgt spid="19"/>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6"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Horizont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3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dirty="0"/>
          </a:p>
        </p:txBody>
      </p:sp>
      <p:pic>
        <p:nvPicPr>
          <p:cNvPr id="5" name="Picture 4">
            <a:extLst>
              <a:ext uri="{FF2B5EF4-FFF2-40B4-BE49-F238E27FC236}">
                <a16:creationId xmlns:a16="http://schemas.microsoft.com/office/drawing/2014/main" id="{13B73C32-B176-7ADD-FF67-87248135487A}"/>
              </a:ext>
            </a:extLst>
          </p:cNvPr>
          <p:cNvPicPr>
            <a:picLocks noChangeAspect="1"/>
          </p:cNvPicPr>
          <p:nvPr/>
        </p:nvPicPr>
        <p:blipFill>
          <a:blip r:embed="rId3"/>
          <a:stretch>
            <a:fillRect/>
          </a:stretch>
        </p:blipFill>
        <p:spPr>
          <a:xfrm>
            <a:off x="2162476" y="1588216"/>
            <a:ext cx="4819048" cy="41047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2827F5-0B50-72FA-7E0E-27440FA08BDE}"/>
                  </a:ext>
                </a:extLst>
              </p:cNvPr>
              <p:cNvSpPr txBox="1"/>
              <p:nvPr/>
            </p:nvSpPr>
            <p:spPr>
              <a:xfrm>
                <a:off x="3070916" y="5812613"/>
                <a:ext cx="3002169" cy="44499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m:rPr>
                                          <m:sty m:val="p"/>
                                        </m:rPr>
                                        <a:rPr lang="el-GR" sz="1400" i="1">
                                          <a:latin typeface="Cambria Math" panose="02040503050406030204" pitchFamily="18" charset="0"/>
                                          <a:ea typeface="Cambria Math" panose="02040503050406030204" pitchFamily="18" charset="0"/>
                                        </a:rPr>
                                        <m:t>Φ</m:t>
                                      </m:r>
                                    </m:e>
                                    <m:sup>
                                      <m:r>
                                        <a:rPr lang="en-US" sz="1400" i="1">
                                          <a:latin typeface="Cambria Math" panose="02040503050406030204" pitchFamily="18" charset="0"/>
                                          <a:ea typeface="Cambria Math" panose="02040503050406030204" pitchFamily="18" charset="0"/>
                                        </a:rPr>
                                        <m:t>+</m:t>
                                      </m:r>
                                    </m:sup>
                                  </m:sSup>
                                </m:e>
                              </m:d>
                            </m:e>
                          </m:d>
                        </m:e>
                        <m:sub>
                          <m:r>
                            <a:rPr lang="en-US" sz="1400" b="0" i="1" smtClean="0">
                              <a:latin typeface="Cambria Math" panose="02040503050406030204" pitchFamily="18" charset="0"/>
                            </a:rPr>
                            <m:t>𝐴𝐵</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2</m:t>
                              </m:r>
                            </m:e>
                          </m:rad>
                        </m:den>
                      </m:f>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e>
                              </m:d>
                            </m:e>
                            <m:sub>
                              <m:r>
                                <a:rPr lang="en-US" sz="1400" b="0" i="1" smtClean="0">
                                  <a:latin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0</m:t>
                                      </m:r>
                                    </m:e>
                                  </m:d>
                                </m:e>
                              </m:d>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𝐴</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𝑏</m:t>
                              </m:r>
                            </m:sub>
                          </m:sSub>
                        </m:e>
                      </m:d>
                    </m:oMath>
                  </m:oMathPara>
                </a14:m>
                <a:endParaRPr lang="en-US" sz="1400" dirty="0"/>
              </a:p>
            </p:txBody>
          </p:sp>
        </mc:Choice>
        <mc:Fallback xmlns="">
          <p:sp>
            <p:nvSpPr>
              <p:cNvPr id="15" name="TextBox 14">
                <a:extLst>
                  <a:ext uri="{FF2B5EF4-FFF2-40B4-BE49-F238E27FC236}">
                    <a16:creationId xmlns:a16="http://schemas.microsoft.com/office/drawing/2014/main" id="{2D2827F5-0B50-72FA-7E0E-27440FA08BDE}"/>
                  </a:ext>
                </a:extLst>
              </p:cNvPr>
              <p:cNvSpPr txBox="1">
                <a:spLocks noRot="1" noChangeAspect="1" noMove="1" noResize="1" noEditPoints="1" noAdjustHandles="1" noChangeArrowheads="1" noChangeShapeType="1" noTextEdit="1"/>
              </p:cNvSpPr>
              <p:nvPr/>
            </p:nvSpPr>
            <p:spPr>
              <a:xfrm>
                <a:off x="3070916" y="5812613"/>
                <a:ext cx="3002169" cy="444994"/>
              </a:xfrm>
              <a:prstGeom prst="rect">
                <a:avLst/>
              </a:prstGeom>
              <a:blipFill>
                <a:blip r:embed="rId4"/>
                <a:stretch>
                  <a:fillRect l="-13211" t="-91781" r="-8537" b="-14520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15E6A0D-C055-D2E7-327A-5E30A077C0EA}"/>
              </a:ext>
            </a:extLst>
          </p:cNvPr>
          <p:cNvSpPr txBox="1"/>
          <p:nvPr/>
        </p:nvSpPr>
        <p:spPr>
          <a:xfrm>
            <a:off x="2878112" y="6219776"/>
            <a:ext cx="3387777" cy="307777"/>
          </a:xfrm>
          <a:prstGeom prst="rect">
            <a:avLst/>
          </a:prstGeom>
          <a:noFill/>
        </p:spPr>
        <p:txBody>
          <a:bodyPr wrap="square">
            <a:spAutoFit/>
          </a:bodyPr>
          <a:lstStyle/>
          <a:p>
            <a:pPr algn="ctr"/>
            <a:r>
              <a:rPr lang="en-US" sz="1400" dirty="0">
                <a:hlinkClick r:id="rId5"/>
              </a:rPr>
              <a:t>https://en.wikipedia.org/wiki/Bell_state</a:t>
            </a:r>
            <a:endParaRPr lang="en-US" sz="1400" dirty="0"/>
          </a:p>
        </p:txBody>
      </p:sp>
    </p:spTree>
    <p:extLst>
      <p:ext uri="{BB962C8B-B14F-4D97-AF65-F5344CB8AC3E}">
        <p14:creationId xmlns:p14="http://schemas.microsoft.com/office/powerpoint/2010/main" val="395595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868F18-3B3B-A8A0-E137-0BEEB5EFAC14}"/>
              </a:ext>
            </a:extLst>
          </p:cNvPr>
          <p:cNvPicPr>
            <a:picLocks noChangeAspect="1"/>
          </p:cNvPicPr>
          <p:nvPr/>
        </p:nvPicPr>
        <p:blipFill>
          <a:blip r:embed="rId3"/>
          <a:stretch>
            <a:fillRect/>
          </a:stretch>
        </p:blipFill>
        <p:spPr>
          <a:xfrm>
            <a:off x="895810" y="1588216"/>
            <a:ext cx="7352381" cy="4247619"/>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4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dirty="0"/>
          </a:p>
        </p:txBody>
      </p:sp>
      <p:grpSp>
        <p:nvGrpSpPr>
          <p:cNvPr id="7" name="Group 6">
            <a:extLst>
              <a:ext uri="{FF2B5EF4-FFF2-40B4-BE49-F238E27FC236}">
                <a16:creationId xmlns:a16="http://schemas.microsoft.com/office/drawing/2014/main" id="{0D6CA7DA-80A5-E628-DF9E-C0DAE408F115}"/>
              </a:ext>
            </a:extLst>
          </p:cNvPr>
          <p:cNvGrpSpPr/>
          <p:nvPr/>
        </p:nvGrpSpPr>
        <p:grpSpPr>
          <a:xfrm>
            <a:off x="7493259" y="2158883"/>
            <a:ext cx="1076632" cy="369332"/>
            <a:chOff x="4968362" y="2079211"/>
            <a:chExt cx="1076632" cy="369332"/>
          </a:xfrm>
        </p:grpSpPr>
        <p:cxnSp>
          <p:nvCxnSpPr>
            <p:cNvPr id="8" name="Straight Arrow Connector 7">
              <a:extLst>
                <a:ext uri="{FF2B5EF4-FFF2-40B4-BE49-F238E27FC236}">
                  <a16:creationId xmlns:a16="http://schemas.microsoft.com/office/drawing/2014/main" id="{CEFF22A1-459E-E6D3-DDA9-C08AAEA1F2F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12023-F066-AF8D-CB38-C6F837BCB6F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0" name="TextBox 9">
            <a:extLst>
              <a:ext uri="{FF2B5EF4-FFF2-40B4-BE49-F238E27FC236}">
                <a16:creationId xmlns:a16="http://schemas.microsoft.com/office/drawing/2014/main" id="{FBAB4B0B-EC7B-D835-03EC-23E13A3C8AF8}"/>
              </a:ext>
            </a:extLst>
          </p:cNvPr>
          <p:cNvSpPr txBox="1"/>
          <p:nvPr/>
        </p:nvSpPr>
        <p:spPr>
          <a:xfrm>
            <a:off x="3566916" y="2728086"/>
            <a:ext cx="3143722" cy="338554"/>
          </a:xfrm>
          <a:prstGeom prst="rect">
            <a:avLst/>
          </a:prstGeom>
          <a:noFill/>
        </p:spPr>
        <p:txBody>
          <a:bodyPr wrap="square" rtlCol="0">
            <a:spAutoFit/>
          </a:bodyPr>
          <a:lstStyle/>
          <a:p>
            <a:r>
              <a:rPr lang="en-US" sz="1600" dirty="0">
                <a:solidFill>
                  <a:srgbClr val="FFFF00"/>
                </a:solidFill>
              </a:rPr>
              <a:t>ISA = Instruction Set Architecture</a:t>
            </a:r>
          </a:p>
        </p:txBody>
      </p:sp>
    </p:spTree>
    <p:extLst>
      <p:ext uri="{BB962C8B-B14F-4D97-AF65-F5344CB8AC3E}">
        <p14:creationId xmlns:p14="http://schemas.microsoft.com/office/powerpoint/2010/main" val="162049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76A672-2E0A-F00B-AE84-F513C652968E}"/>
              </a:ext>
            </a:extLst>
          </p:cNvPr>
          <p:cNvPicPr>
            <a:picLocks noChangeAspect="1"/>
          </p:cNvPicPr>
          <p:nvPr/>
        </p:nvPicPr>
        <p:blipFill>
          <a:blip r:embed="rId3"/>
          <a:stretch>
            <a:fillRect/>
          </a:stretch>
        </p:blipFill>
        <p:spPr>
          <a:xfrm>
            <a:off x="695810" y="1588216"/>
            <a:ext cx="7752381" cy="446666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5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dirty="0"/>
          </a:p>
        </p:txBody>
      </p:sp>
      <p:pic>
        <p:nvPicPr>
          <p:cNvPr id="9" name="Picture 8">
            <a:extLst>
              <a:ext uri="{FF2B5EF4-FFF2-40B4-BE49-F238E27FC236}">
                <a16:creationId xmlns:a16="http://schemas.microsoft.com/office/drawing/2014/main" id="{03D44DE5-4171-D4FA-1737-42A0ABD952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904" y="4976022"/>
            <a:ext cx="2697577" cy="1589772"/>
          </a:xfrm>
          <a:prstGeom prst="rect">
            <a:avLst/>
          </a:prstGeom>
        </p:spPr>
      </p:pic>
      <p:grpSp>
        <p:nvGrpSpPr>
          <p:cNvPr id="10" name="Group 9">
            <a:extLst>
              <a:ext uri="{FF2B5EF4-FFF2-40B4-BE49-F238E27FC236}">
                <a16:creationId xmlns:a16="http://schemas.microsoft.com/office/drawing/2014/main" id="{51EDD038-9789-4520-59E5-544850275EAF}"/>
              </a:ext>
            </a:extLst>
          </p:cNvPr>
          <p:cNvGrpSpPr/>
          <p:nvPr/>
        </p:nvGrpSpPr>
        <p:grpSpPr>
          <a:xfrm>
            <a:off x="3974497" y="2181554"/>
            <a:ext cx="1076632" cy="369332"/>
            <a:chOff x="4968362" y="2079211"/>
            <a:chExt cx="1076632" cy="369332"/>
          </a:xfrm>
        </p:grpSpPr>
        <p:cxnSp>
          <p:nvCxnSpPr>
            <p:cNvPr id="11" name="Straight Arrow Connector 10">
              <a:extLst>
                <a:ext uri="{FF2B5EF4-FFF2-40B4-BE49-F238E27FC236}">
                  <a16:creationId xmlns:a16="http://schemas.microsoft.com/office/drawing/2014/main" id="{5E484063-73AF-F046-A9CD-950F7BE6B71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FBDA35-42DA-143A-107D-C116E010F39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F2745EF4-2FB1-A5B4-F9D4-78A1C95AFBF1}"/>
              </a:ext>
            </a:extLst>
          </p:cNvPr>
          <p:cNvGrpSpPr/>
          <p:nvPr/>
        </p:nvGrpSpPr>
        <p:grpSpPr>
          <a:xfrm>
            <a:off x="6533349" y="3097453"/>
            <a:ext cx="1076632" cy="369332"/>
            <a:chOff x="4704120" y="2356972"/>
            <a:chExt cx="1076632" cy="369332"/>
          </a:xfrm>
        </p:grpSpPr>
        <p:cxnSp>
          <p:nvCxnSpPr>
            <p:cNvPr id="14" name="Straight Arrow Connector 13">
              <a:extLst>
                <a:ext uri="{FF2B5EF4-FFF2-40B4-BE49-F238E27FC236}">
                  <a16:creationId xmlns:a16="http://schemas.microsoft.com/office/drawing/2014/main" id="{EE0B9A7D-D8E1-830E-BDC7-F702E8BCE4B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453E38-3B83-D637-006C-63E5C62CC1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46BA250C-4430-57C6-FEBE-4C77495E88FF}"/>
              </a:ext>
            </a:extLst>
          </p:cNvPr>
          <p:cNvGrpSpPr/>
          <p:nvPr/>
        </p:nvGrpSpPr>
        <p:grpSpPr>
          <a:xfrm>
            <a:off x="6367106" y="4480225"/>
            <a:ext cx="1068643" cy="369332"/>
            <a:chOff x="3647644" y="4910075"/>
            <a:chExt cx="1068643" cy="369332"/>
          </a:xfrm>
        </p:grpSpPr>
        <p:sp>
          <p:nvSpPr>
            <p:cNvPr id="17" name="TextBox 16">
              <a:extLst>
                <a:ext uri="{FF2B5EF4-FFF2-40B4-BE49-F238E27FC236}">
                  <a16:creationId xmlns:a16="http://schemas.microsoft.com/office/drawing/2014/main" id="{7CF3BAB0-906F-5589-1E54-EAA83819FF0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FB481A00-AC63-A8B2-A602-BB5AA8DA8F0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D9A253F-D4BA-180B-590F-A857AADE1949}"/>
              </a:ext>
            </a:extLst>
          </p:cNvPr>
          <p:cNvGrpSpPr/>
          <p:nvPr/>
        </p:nvGrpSpPr>
        <p:grpSpPr>
          <a:xfrm>
            <a:off x="4512813" y="4926935"/>
            <a:ext cx="744483" cy="369332"/>
            <a:chOff x="3647644" y="5409771"/>
            <a:chExt cx="744483" cy="369332"/>
          </a:xfrm>
        </p:grpSpPr>
        <p:sp>
          <p:nvSpPr>
            <p:cNvPr id="20" name="TextBox 19">
              <a:extLst>
                <a:ext uri="{FF2B5EF4-FFF2-40B4-BE49-F238E27FC236}">
                  <a16:creationId xmlns:a16="http://schemas.microsoft.com/office/drawing/2014/main" id="{D20B7EEB-BEFC-AE71-3B07-0CBF072BC8E4}"/>
                </a:ext>
              </a:extLst>
            </p:cNvPr>
            <p:cNvSpPr txBox="1"/>
            <p:nvPr/>
          </p:nvSpPr>
          <p:spPr>
            <a:xfrm>
              <a:off x="4008669" y="540977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A0AB1688-7645-B30E-A16C-D828535A5A03}"/>
                </a:ext>
              </a:extLst>
            </p:cNvPr>
            <p:cNvCxnSpPr>
              <a:cxnSpLocks/>
            </p:cNvCxnSpPr>
            <p:nvPr/>
          </p:nvCxnSpPr>
          <p:spPr>
            <a:xfrm flipH="1">
              <a:off x="3647644" y="5594437"/>
              <a:ext cx="2831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22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802C5E-61BC-2E29-2EDE-A7EFC48CC2B0}"/>
              </a:ext>
            </a:extLst>
          </p:cNvPr>
          <p:cNvPicPr>
            <a:picLocks noChangeAspect="1"/>
          </p:cNvPicPr>
          <p:nvPr/>
        </p:nvPicPr>
        <p:blipFill>
          <a:blip r:embed="rId3"/>
          <a:stretch>
            <a:fillRect/>
          </a:stretch>
        </p:blipFill>
        <p:spPr>
          <a:xfrm>
            <a:off x="563173" y="2069028"/>
            <a:ext cx="8017654" cy="209899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Your Jobs</a:t>
            </a:r>
          </a:p>
        </p:txBody>
      </p:sp>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4"/>
              </a:rPr>
              <a:t>https://quantum-computing.ibm.com/jobs</a:t>
            </a:r>
            <a:endParaRPr lang="en-US" dirty="0"/>
          </a:p>
        </p:txBody>
      </p:sp>
      <p:sp>
        <p:nvSpPr>
          <p:cNvPr id="7" name="Rectangle 6">
            <a:extLst>
              <a:ext uri="{FF2B5EF4-FFF2-40B4-BE49-F238E27FC236}">
                <a16:creationId xmlns:a16="http://schemas.microsoft.com/office/drawing/2014/main" id="{E0F232E8-2FDB-8914-2BB7-309508D453CD}"/>
              </a:ext>
            </a:extLst>
          </p:cNvPr>
          <p:cNvSpPr/>
          <p:nvPr/>
        </p:nvSpPr>
        <p:spPr>
          <a:xfrm>
            <a:off x="2870369" y="3512787"/>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1D816C4-14FC-DB92-BFED-7DDDF10F9A20}"/>
              </a:ext>
            </a:extLst>
          </p:cNvPr>
          <p:cNvCxnSpPr/>
          <p:nvPr/>
        </p:nvCxnSpPr>
        <p:spPr>
          <a:xfrm flipH="1">
            <a:off x="3492461" y="3033407"/>
            <a:ext cx="419724" cy="636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74772E3-D4B2-0EFA-CFD3-BEE0499DF35E}"/>
              </a:ext>
            </a:extLst>
          </p:cNvPr>
          <p:cNvSpPr/>
          <p:nvPr/>
        </p:nvSpPr>
        <p:spPr>
          <a:xfrm>
            <a:off x="6619541" y="3519663"/>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F7750-DD89-C2A9-0404-A7980E0134CF}"/>
              </a:ext>
            </a:extLst>
          </p:cNvPr>
          <p:cNvSpPr/>
          <p:nvPr/>
        </p:nvSpPr>
        <p:spPr>
          <a:xfrm>
            <a:off x="1048249" y="3519663"/>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1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D92CF-A02C-3B21-58E8-22F6093E2DCF}"/>
              </a:ext>
            </a:extLst>
          </p:cNvPr>
          <p:cNvPicPr>
            <a:picLocks noGrp="1" noRot="1" noChangeAspect="1" noMove="1" noResize="1" noEditPoints="1" noAdjustHandles="1" noChangeArrowheads="1" noChangeShapeType="1" noCrop="1"/>
          </p:cNvPicPr>
          <p:nvPr/>
        </p:nvPicPr>
        <p:blipFill>
          <a:blip r:embed="rId3"/>
          <a:stretch>
            <a:fillRect/>
          </a:stretch>
        </p:blipFill>
        <p:spPr>
          <a:xfrm>
            <a:off x="827775" y="1313517"/>
            <a:ext cx="7488449" cy="517935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5 (Alternate)</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dirty="0"/>
          </a:p>
        </p:txBody>
      </p:sp>
      <p:sp>
        <p:nvSpPr>
          <p:cNvPr id="7" name="TextBox 6">
            <a:extLst>
              <a:ext uri="{FF2B5EF4-FFF2-40B4-BE49-F238E27FC236}">
                <a16:creationId xmlns:a16="http://schemas.microsoft.com/office/drawing/2014/main" id="{C52811BD-FCB1-BD0C-7532-8941DFA74389}"/>
              </a:ext>
            </a:extLst>
          </p:cNvPr>
          <p:cNvSpPr txBox="1"/>
          <p:nvPr/>
        </p:nvSpPr>
        <p:spPr>
          <a:xfrm>
            <a:off x="1341371" y="2416972"/>
            <a:ext cx="6461255" cy="2462213"/>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1600" b="1" dirty="0">
                <a:solidFill>
                  <a:srgbClr val="7030A0"/>
                </a:solidFill>
              </a:rPr>
              <a:t>FakeAlmadenV2</a:t>
            </a:r>
            <a:r>
              <a:rPr lang="en-US" sz="1600" dirty="0">
                <a:solidFill>
                  <a:srgbClr val="7030A0"/>
                </a:solidFill>
              </a:rPr>
              <a:t> simulates the characteristics of the actual IBM Quantum Almaden V2 device. This includes qubit connectivity, gate errors, and decoherence times</a:t>
            </a:r>
          </a:p>
          <a:p>
            <a:pPr marL="285750" indent="-285750">
              <a:spcAft>
                <a:spcPts val="600"/>
              </a:spcAft>
              <a:buFont typeface="Arial" panose="020B0604020202020204" pitchFamily="34" charset="0"/>
              <a:buChar char="•"/>
            </a:pPr>
            <a:r>
              <a:rPr lang="en-US" sz="1600" dirty="0">
                <a:solidFill>
                  <a:srgbClr val="7030A0"/>
                </a:solidFill>
              </a:rPr>
              <a:t>It allows users to develop and test quantum circuits as if they were running on the actual Almaden V2 device without requiring access to the real hardware</a:t>
            </a:r>
          </a:p>
          <a:p>
            <a:pPr marL="285750" indent="-285750">
              <a:spcAft>
                <a:spcPts val="600"/>
              </a:spcAft>
              <a:buFont typeface="Arial" panose="020B0604020202020204" pitchFamily="34" charset="0"/>
              <a:buChar char="•"/>
            </a:pPr>
            <a:r>
              <a:rPr lang="en-US" sz="1600" dirty="0">
                <a:solidFill>
                  <a:srgbClr val="7030A0"/>
                </a:solidFill>
              </a:rPr>
              <a:t>The mock backend can be used with Qiskit's transpiler and scheduler, making it possible to develop and optimize circuits with realistic constraints</a:t>
            </a:r>
          </a:p>
        </p:txBody>
      </p:sp>
      <p:grpSp>
        <p:nvGrpSpPr>
          <p:cNvPr id="8" name="Group 7">
            <a:extLst>
              <a:ext uri="{FF2B5EF4-FFF2-40B4-BE49-F238E27FC236}">
                <a16:creationId xmlns:a16="http://schemas.microsoft.com/office/drawing/2014/main" id="{1777CBDC-CF72-353F-6709-188B105CF676}"/>
              </a:ext>
            </a:extLst>
          </p:cNvPr>
          <p:cNvGrpSpPr/>
          <p:nvPr/>
        </p:nvGrpSpPr>
        <p:grpSpPr>
          <a:xfrm>
            <a:off x="6563590" y="1837832"/>
            <a:ext cx="1076632" cy="369332"/>
            <a:chOff x="4968362" y="2079211"/>
            <a:chExt cx="1076632" cy="369332"/>
          </a:xfrm>
        </p:grpSpPr>
        <p:cxnSp>
          <p:nvCxnSpPr>
            <p:cNvPr id="9" name="Straight Arrow Connector 8">
              <a:extLst>
                <a:ext uri="{FF2B5EF4-FFF2-40B4-BE49-F238E27FC236}">
                  <a16:creationId xmlns:a16="http://schemas.microsoft.com/office/drawing/2014/main" id="{D2B1D668-032A-42DB-AFAA-BB4B2EBCB55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08A0658-DA38-5E34-D0FF-2F532A75628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40583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9D92CF-A02C-3B21-58E8-22F6093E2DCF}"/>
              </a:ext>
            </a:extLst>
          </p:cNvPr>
          <p:cNvPicPr>
            <a:picLocks noGrp="1" noRot="1" noChangeAspect="1" noMove="1" noResize="1" noEditPoints="1" noAdjustHandles="1" noChangeArrowheads="1" noChangeShapeType="1" noCrop="1"/>
          </p:cNvPicPr>
          <p:nvPr/>
        </p:nvPicPr>
        <p:blipFill>
          <a:blip r:embed="rId3"/>
          <a:stretch>
            <a:fillRect/>
          </a:stretch>
        </p:blipFill>
        <p:spPr>
          <a:xfrm>
            <a:off x="827775" y="1313517"/>
            <a:ext cx="7488449" cy="517935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5 (Alternate)</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dirty="0"/>
          </a:p>
        </p:txBody>
      </p:sp>
      <p:grpSp>
        <p:nvGrpSpPr>
          <p:cNvPr id="3" name="Group 2">
            <a:extLst>
              <a:ext uri="{FF2B5EF4-FFF2-40B4-BE49-F238E27FC236}">
                <a16:creationId xmlns:a16="http://schemas.microsoft.com/office/drawing/2014/main" id="{3CE33EE7-4674-6F32-D49F-4BFB181C8479}"/>
              </a:ext>
            </a:extLst>
          </p:cNvPr>
          <p:cNvGrpSpPr/>
          <p:nvPr/>
        </p:nvGrpSpPr>
        <p:grpSpPr>
          <a:xfrm>
            <a:off x="6563590" y="1837832"/>
            <a:ext cx="1076632" cy="369332"/>
            <a:chOff x="4968362" y="2079211"/>
            <a:chExt cx="1076632" cy="369332"/>
          </a:xfrm>
        </p:grpSpPr>
        <p:cxnSp>
          <p:nvCxnSpPr>
            <p:cNvPr id="5" name="Straight Arrow Connector 4">
              <a:extLst>
                <a:ext uri="{FF2B5EF4-FFF2-40B4-BE49-F238E27FC236}">
                  <a16:creationId xmlns:a16="http://schemas.microsoft.com/office/drawing/2014/main" id="{3C8A3377-B4A6-9F1F-7CC3-3D55B327EE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04AEEC3-86CE-029E-66F8-7CD233E509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75030CD7-0D28-3DB1-D0D2-0F44A43F507B}"/>
              </a:ext>
            </a:extLst>
          </p:cNvPr>
          <p:cNvGrpSpPr/>
          <p:nvPr/>
        </p:nvGrpSpPr>
        <p:grpSpPr>
          <a:xfrm>
            <a:off x="3518103" y="2278453"/>
            <a:ext cx="1076632" cy="369332"/>
            <a:chOff x="4704120" y="2356972"/>
            <a:chExt cx="1076632" cy="369332"/>
          </a:xfrm>
        </p:grpSpPr>
        <p:cxnSp>
          <p:nvCxnSpPr>
            <p:cNvPr id="10" name="Straight Arrow Connector 9">
              <a:extLst>
                <a:ext uri="{FF2B5EF4-FFF2-40B4-BE49-F238E27FC236}">
                  <a16:creationId xmlns:a16="http://schemas.microsoft.com/office/drawing/2014/main" id="{ED473A09-3A8F-9176-650C-2421EA34B8B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2D16E5-BF35-8E16-166C-AF2BABC12E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3941B48C-2929-AF6A-193D-336F78A56865}"/>
              </a:ext>
            </a:extLst>
          </p:cNvPr>
          <p:cNvGrpSpPr/>
          <p:nvPr/>
        </p:nvGrpSpPr>
        <p:grpSpPr>
          <a:xfrm>
            <a:off x="6369333" y="4937184"/>
            <a:ext cx="1068643" cy="369332"/>
            <a:chOff x="3647644" y="4910075"/>
            <a:chExt cx="1068643" cy="369332"/>
          </a:xfrm>
        </p:grpSpPr>
        <p:sp>
          <p:nvSpPr>
            <p:cNvPr id="13" name="TextBox 12">
              <a:extLst>
                <a:ext uri="{FF2B5EF4-FFF2-40B4-BE49-F238E27FC236}">
                  <a16:creationId xmlns:a16="http://schemas.microsoft.com/office/drawing/2014/main" id="{149F17C1-B05E-8DF3-2272-800EC988358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17D6101E-7E9A-CE5F-35F4-F69AFDF0943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282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6 – qiskit_runtime.ipynb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dirty="0"/>
          </a:p>
        </p:txBody>
      </p:sp>
      <p:pic>
        <p:nvPicPr>
          <p:cNvPr id="5" name="Picture 4">
            <a:extLst>
              <a:ext uri="{FF2B5EF4-FFF2-40B4-BE49-F238E27FC236}">
                <a16:creationId xmlns:a16="http://schemas.microsoft.com/office/drawing/2014/main" id="{9914119C-E1E2-4CF9-BB39-D159888E8B1C}"/>
              </a:ext>
            </a:extLst>
          </p:cNvPr>
          <p:cNvPicPr>
            <a:picLocks noChangeAspect="1"/>
          </p:cNvPicPr>
          <p:nvPr/>
        </p:nvPicPr>
        <p:blipFill>
          <a:blip r:embed="rId3"/>
          <a:stretch>
            <a:fillRect/>
          </a:stretch>
        </p:blipFill>
        <p:spPr>
          <a:xfrm>
            <a:off x="628650" y="1468581"/>
            <a:ext cx="4114286" cy="2819048"/>
          </a:xfrm>
          <a:prstGeom prst="rect">
            <a:avLst/>
          </a:prstGeom>
        </p:spPr>
      </p:pic>
      <p:pic>
        <p:nvPicPr>
          <p:cNvPr id="8" name="Picture 7">
            <a:extLst>
              <a:ext uri="{FF2B5EF4-FFF2-40B4-BE49-F238E27FC236}">
                <a16:creationId xmlns:a16="http://schemas.microsoft.com/office/drawing/2014/main" id="{310B82E3-86D4-BF69-FC9E-40C95C6B1DCC}"/>
              </a:ext>
            </a:extLst>
          </p:cNvPr>
          <p:cNvPicPr>
            <a:picLocks noChangeAspect="1"/>
          </p:cNvPicPr>
          <p:nvPr/>
        </p:nvPicPr>
        <p:blipFill>
          <a:blip r:embed="rId4"/>
          <a:stretch>
            <a:fillRect/>
          </a:stretch>
        </p:blipFill>
        <p:spPr>
          <a:xfrm>
            <a:off x="3487623" y="3667545"/>
            <a:ext cx="3999027" cy="3053931"/>
          </a:xfrm>
          <a:prstGeom prst="rect">
            <a:avLst/>
          </a:prstGeom>
        </p:spPr>
      </p:pic>
      <p:sp>
        <p:nvSpPr>
          <p:cNvPr id="9" name="TextBox 8">
            <a:extLst>
              <a:ext uri="{FF2B5EF4-FFF2-40B4-BE49-F238E27FC236}">
                <a16:creationId xmlns:a16="http://schemas.microsoft.com/office/drawing/2014/main" id="{CB5E35AB-2F85-034C-95C2-88019F4033DE}"/>
              </a:ext>
            </a:extLst>
          </p:cNvPr>
          <p:cNvSpPr txBox="1"/>
          <p:nvPr/>
        </p:nvSpPr>
        <p:spPr>
          <a:xfrm>
            <a:off x="6411219" y="3961784"/>
            <a:ext cx="1190690" cy="523220"/>
          </a:xfrm>
          <a:prstGeom prst="rect">
            <a:avLst/>
          </a:prstGeom>
          <a:noFill/>
        </p:spPr>
        <p:txBody>
          <a:bodyPr wrap="square" rtlCol="0">
            <a:spAutoFit/>
          </a:bodyPr>
          <a:lstStyle/>
          <a:p>
            <a:pPr algn="ctr"/>
            <a:r>
              <a:rPr lang="en-US" sz="1400" dirty="0">
                <a:solidFill>
                  <a:srgbClr val="FF0000"/>
                </a:solidFill>
              </a:rPr>
              <a:t>Entangled Qubits</a:t>
            </a:r>
          </a:p>
        </p:txBody>
      </p:sp>
      <p:sp>
        <p:nvSpPr>
          <p:cNvPr id="11" name="TextBox 10">
            <a:extLst>
              <a:ext uri="{FF2B5EF4-FFF2-40B4-BE49-F238E27FC236}">
                <a16:creationId xmlns:a16="http://schemas.microsoft.com/office/drawing/2014/main" id="{F874E6FE-E1A3-32A0-008D-F7570E1776F9}"/>
              </a:ext>
            </a:extLst>
          </p:cNvPr>
          <p:cNvSpPr txBox="1"/>
          <p:nvPr/>
        </p:nvSpPr>
        <p:spPr>
          <a:xfrm>
            <a:off x="425158" y="5030109"/>
            <a:ext cx="6325850" cy="338554"/>
          </a:xfrm>
          <a:prstGeom prst="rect">
            <a:avLst/>
          </a:prstGeom>
          <a:solidFill>
            <a:schemeClr val="bg1"/>
          </a:solidFill>
          <a:ln w="28575">
            <a:solidFill>
              <a:schemeClr val="tx1"/>
            </a:solidFill>
          </a:ln>
        </p:spPr>
        <p:txBody>
          <a:bodyPr wrap="square">
            <a:spAutoFit/>
          </a:bodyPr>
          <a:lstStyle/>
          <a:p>
            <a:pPr algn="ctr"/>
            <a:r>
              <a:rPr lang="en-US" sz="1600" dirty="0">
                <a:hlinkClick r:id="rId5"/>
              </a:rPr>
              <a:t>https://en.wikipedia.org/wiki/Noisy_intermediate-scale_quantum_era</a:t>
            </a:r>
            <a:endParaRPr lang="en-US" sz="1600" dirty="0"/>
          </a:p>
        </p:txBody>
      </p:sp>
      <p:sp>
        <p:nvSpPr>
          <p:cNvPr id="12" name="TextBox 11">
            <a:extLst>
              <a:ext uri="{FF2B5EF4-FFF2-40B4-BE49-F238E27FC236}">
                <a16:creationId xmlns:a16="http://schemas.microsoft.com/office/drawing/2014/main" id="{5DB685DC-0E06-FE57-AC5E-FC15C9B8521D}"/>
              </a:ext>
            </a:extLst>
          </p:cNvPr>
          <p:cNvSpPr txBox="1"/>
          <p:nvPr/>
        </p:nvSpPr>
        <p:spPr>
          <a:xfrm>
            <a:off x="6751008" y="5009844"/>
            <a:ext cx="705885" cy="369332"/>
          </a:xfrm>
          <a:prstGeom prst="rect">
            <a:avLst/>
          </a:prstGeom>
          <a:noFill/>
        </p:spPr>
        <p:txBody>
          <a:bodyPr wrap="square" rtlCol="0">
            <a:spAutoFit/>
          </a:bodyPr>
          <a:lstStyle/>
          <a:p>
            <a:pPr algn="ctr"/>
            <a:r>
              <a:rPr lang="en-US" b="1" dirty="0">
                <a:solidFill>
                  <a:srgbClr val="FF0000"/>
                </a:solidFill>
              </a:rPr>
              <a:t>NISQ</a:t>
            </a:r>
          </a:p>
        </p:txBody>
      </p:sp>
      <p:grpSp>
        <p:nvGrpSpPr>
          <p:cNvPr id="13" name="Group 12">
            <a:extLst>
              <a:ext uri="{FF2B5EF4-FFF2-40B4-BE49-F238E27FC236}">
                <a16:creationId xmlns:a16="http://schemas.microsoft.com/office/drawing/2014/main" id="{3021FF4C-4530-1802-2D1C-7DF3A5E7FDDC}"/>
              </a:ext>
            </a:extLst>
          </p:cNvPr>
          <p:cNvGrpSpPr/>
          <p:nvPr/>
        </p:nvGrpSpPr>
        <p:grpSpPr>
          <a:xfrm>
            <a:off x="6799725" y="1324012"/>
            <a:ext cx="1806314" cy="2277526"/>
            <a:chOff x="6799725" y="1324012"/>
            <a:chExt cx="1806314" cy="2277526"/>
          </a:xfrm>
        </p:grpSpPr>
        <p:sp>
          <p:nvSpPr>
            <p:cNvPr id="14" name="Rectangle 13">
              <a:extLst>
                <a:ext uri="{FF2B5EF4-FFF2-40B4-BE49-F238E27FC236}">
                  <a16:creationId xmlns:a16="http://schemas.microsoft.com/office/drawing/2014/main" id="{132C8C1B-696F-4BE1-9EEB-E2B2C60A6602}"/>
                </a:ext>
              </a:extLst>
            </p:cNvPr>
            <p:cNvSpPr/>
            <p:nvPr/>
          </p:nvSpPr>
          <p:spPr>
            <a:xfrm>
              <a:off x="6840820" y="1324012"/>
              <a:ext cx="1724125" cy="2277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FE2E153-A149-055F-9430-EE4BA77B4173}"/>
                </a:ext>
              </a:extLst>
            </p:cNvPr>
            <p:cNvGrpSpPr/>
            <p:nvPr/>
          </p:nvGrpSpPr>
          <p:grpSpPr>
            <a:xfrm>
              <a:off x="6799725" y="1365061"/>
              <a:ext cx="1806314" cy="2195428"/>
              <a:chOff x="6957282" y="1432485"/>
              <a:chExt cx="1806314" cy="2195428"/>
            </a:xfrm>
          </p:grpSpPr>
          <p:pic>
            <p:nvPicPr>
              <p:cNvPr id="16" name="Picture 15">
                <a:extLst>
                  <a:ext uri="{FF2B5EF4-FFF2-40B4-BE49-F238E27FC236}">
                    <a16:creationId xmlns:a16="http://schemas.microsoft.com/office/drawing/2014/main" id="{91DFFE39-CF27-4BE1-D0A2-6C9996585159}"/>
                  </a:ext>
                </a:extLst>
              </p:cNvPr>
              <p:cNvPicPr>
                <a:picLocks noChangeAspect="1"/>
              </p:cNvPicPr>
              <p:nvPr/>
            </p:nvPicPr>
            <p:blipFill>
              <a:blip r:embed="rId6"/>
              <a:stretch>
                <a:fillRect/>
              </a:stretch>
            </p:blipFill>
            <p:spPr>
              <a:xfrm>
                <a:off x="7050783" y="1432485"/>
                <a:ext cx="1555256" cy="1569525"/>
              </a:xfrm>
              <a:prstGeom prst="rect">
                <a:avLst/>
              </a:prstGeom>
            </p:spPr>
          </p:pic>
          <p:sp>
            <p:nvSpPr>
              <p:cNvPr id="17" name="TextBox 16">
                <a:extLst>
                  <a:ext uri="{FF2B5EF4-FFF2-40B4-BE49-F238E27FC236}">
                    <a16:creationId xmlns:a16="http://schemas.microsoft.com/office/drawing/2014/main" id="{536E6997-7884-DF49-F0E8-1CDD17F1FEB6}"/>
                  </a:ext>
                </a:extLst>
              </p:cNvPr>
              <p:cNvSpPr txBox="1"/>
              <p:nvPr/>
            </p:nvSpPr>
            <p:spPr>
              <a:xfrm>
                <a:off x="6957282" y="3032506"/>
                <a:ext cx="1806314" cy="338554"/>
              </a:xfrm>
              <a:prstGeom prst="rect">
                <a:avLst/>
              </a:prstGeom>
              <a:noFill/>
            </p:spPr>
            <p:txBody>
              <a:bodyPr wrap="square" rtlCol="0">
                <a:spAutoFit/>
              </a:bodyPr>
              <a:lstStyle/>
              <a:p>
                <a:pPr algn="ctr"/>
                <a:r>
                  <a:rPr lang="en-US" sz="1600" b="1" dirty="0"/>
                  <a:t>John Stewart Bell</a:t>
                </a:r>
              </a:p>
            </p:txBody>
          </p:sp>
          <p:sp>
            <p:nvSpPr>
              <p:cNvPr id="18" name="TextBox 17">
                <a:extLst>
                  <a:ext uri="{FF2B5EF4-FFF2-40B4-BE49-F238E27FC236}">
                    <a16:creationId xmlns:a16="http://schemas.microsoft.com/office/drawing/2014/main" id="{01A35327-031A-7534-8606-F9298E08CD9F}"/>
                  </a:ext>
                </a:extLst>
              </p:cNvPr>
              <p:cNvSpPr txBox="1"/>
              <p:nvPr/>
            </p:nvSpPr>
            <p:spPr>
              <a:xfrm>
                <a:off x="6995952" y="3320136"/>
                <a:ext cx="1678898" cy="307777"/>
              </a:xfrm>
              <a:prstGeom prst="rect">
                <a:avLst/>
              </a:prstGeom>
              <a:noFill/>
            </p:spPr>
            <p:txBody>
              <a:bodyPr wrap="square" rtlCol="0">
                <a:spAutoFit/>
              </a:bodyPr>
              <a:lstStyle/>
              <a:p>
                <a:pPr algn="ctr"/>
                <a:r>
                  <a:rPr lang="en-US" sz="1400" dirty="0"/>
                  <a:t>(1928 – 1990)</a:t>
                </a:r>
              </a:p>
            </p:txBody>
          </p:sp>
        </p:grpSp>
      </p:grpSp>
      <p:grpSp>
        <p:nvGrpSpPr>
          <p:cNvPr id="19" name="Group 18">
            <a:extLst>
              <a:ext uri="{FF2B5EF4-FFF2-40B4-BE49-F238E27FC236}">
                <a16:creationId xmlns:a16="http://schemas.microsoft.com/office/drawing/2014/main" id="{FDD3B938-E803-9BC8-725E-DA9C7BAEA5C1}"/>
              </a:ext>
            </a:extLst>
          </p:cNvPr>
          <p:cNvGrpSpPr/>
          <p:nvPr/>
        </p:nvGrpSpPr>
        <p:grpSpPr>
          <a:xfrm>
            <a:off x="3128906" y="1877727"/>
            <a:ext cx="1076632" cy="369332"/>
            <a:chOff x="4968362" y="2079211"/>
            <a:chExt cx="1076632" cy="369332"/>
          </a:xfrm>
        </p:grpSpPr>
        <p:cxnSp>
          <p:nvCxnSpPr>
            <p:cNvPr id="20" name="Straight Arrow Connector 19">
              <a:extLst>
                <a:ext uri="{FF2B5EF4-FFF2-40B4-BE49-F238E27FC236}">
                  <a16:creationId xmlns:a16="http://schemas.microsoft.com/office/drawing/2014/main" id="{51AC328C-54E4-8E8B-86AB-13AEC0DFF1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8ABBDCC-CDA6-0DAE-6409-53ED1592D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E14A3676-836F-BB21-8702-2D53B3CACE69}"/>
              </a:ext>
            </a:extLst>
          </p:cNvPr>
          <p:cNvGrpSpPr/>
          <p:nvPr/>
        </p:nvGrpSpPr>
        <p:grpSpPr>
          <a:xfrm>
            <a:off x="3387613" y="2116114"/>
            <a:ext cx="1076632" cy="369332"/>
            <a:chOff x="4704120" y="2356972"/>
            <a:chExt cx="1076632" cy="369332"/>
          </a:xfrm>
        </p:grpSpPr>
        <p:cxnSp>
          <p:nvCxnSpPr>
            <p:cNvPr id="23" name="Straight Arrow Connector 22">
              <a:extLst>
                <a:ext uri="{FF2B5EF4-FFF2-40B4-BE49-F238E27FC236}">
                  <a16:creationId xmlns:a16="http://schemas.microsoft.com/office/drawing/2014/main" id="{DD8EA78B-7348-3342-FD63-18910AF51D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55F218-E6D1-B585-B893-22A55EF1AF2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FF00"/>
                  </a:solidFill>
                  <a:sym typeface="Wingdings" panose="05000000000000000000" pitchFamily="2" charset="2"/>
                </a:rPr>
                <a:t></a:t>
              </a:r>
              <a:endParaRPr lang="en-US" dirty="0">
                <a:ln>
                  <a:solidFill>
                    <a:srgbClr val="FF0000"/>
                  </a:solidFill>
                </a:ln>
                <a:solidFill>
                  <a:srgbClr val="FFFF00"/>
                </a:solidFill>
              </a:endParaRPr>
            </a:p>
          </p:txBody>
        </p:sp>
      </p:grpSp>
      <p:sp>
        <p:nvSpPr>
          <p:cNvPr id="25" name="TextBox 24">
            <a:extLst>
              <a:ext uri="{FF2B5EF4-FFF2-40B4-BE49-F238E27FC236}">
                <a16:creationId xmlns:a16="http://schemas.microsoft.com/office/drawing/2014/main" id="{F09AF744-68A3-23B8-52E6-2A2015A9B082}"/>
              </a:ext>
            </a:extLst>
          </p:cNvPr>
          <p:cNvSpPr txBox="1"/>
          <p:nvPr/>
        </p:nvSpPr>
        <p:spPr>
          <a:xfrm>
            <a:off x="1873046" y="1559817"/>
            <a:ext cx="2698954" cy="307777"/>
          </a:xfrm>
          <a:prstGeom prst="rect">
            <a:avLst/>
          </a:prstGeom>
          <a:noFill/>
        </p:spPr>
        <p:txBody>
          <a:bodyPr wrap="square" rtlCol="0">
            <a:spAutoFit/>
          </a:bodyPr>
          <a:lstStyle/>
          <a:p>
            <a:r>
              <a:rPr lang="en-US" sz="1400" dirty="0">
                <a:solidFill>
                  <a:srgbClr val="FFFF00"/>
                </a:solidFill>
              </a:rPr>
              <a:t>PUB = Primitive Unified Bloc</a:t>
            </a:r>
          </a:p>
        </p:txBody>
      </p:sp>
      <p:sp>
        <p:nvSpPr>
          <p:cNvPr id="26" name="TextBox 25">
            <a:extLst>
              <a:ext uri="{FF2B5EF4-FFF2-40B4-BE49-F238E27FC236}">
                <a16:creationId xmlns:a16="http://schemas.microsoft.com/office/drawing/2014/main" id="{6B655C21-9594-4A4C-69CE-EC478E006196}"/>
              </a:ext>
            </a:extLst>
          </p:cNvPr>
          <p:cNvSpPr txBox="1"/>
          <p:nvPr/>
        </p:nvSpPr>
        <p:spPr>
          <a:xfrm>
            <a:off x="1934762" y="3020223"/>
            <a:ext cx="2698954" cy="307777"/>
          </a:xfrm>
          <a:prstGeom prst="rect">
            <a:avLst/>
          </a:prstGeom>
          <a:noFill/>
        </p:spPr>
        <p:txBody>
          <a:bodyPr wrap="square" rtlCol="0">
            <a:spAutoFit/>
          </a:bodyPr>
          <a:lstStyle/>
          <a:p>
            <a:r>
              <a:rPr lang="en-US" sz="1400" dirty="0" err="1">
                <a:solidFill>
                  <a:srgbClr val="FFFF00"/>
                </a:solidFill>
              </a:rPr>
              <a:t>evs</a:t>
            </a:r>
            <a:r>
              <a:rPr lang="en-US" sz="1400" dirty="0">
                <a:solidFill>
                  <a:srgbClr val="FFFF00"/>
                </a:solidFill>
              </a:rPr>
              <a:t> = Expectation Values</a:t>
            </a:r>
          </a:p>
        </p:txBody>
      </p:sp>
      <p:grpSp>
        <p:nvGrpSpPr>
          <p:cNvPr id="27" name="Group 26">
            <a:extLst>
              <a:ext uri="{FF2B5EF4-FFF2-40B4-BE49-F238E27FC236}">
                <a16:creationId xmlns:a16="http://schemas.microsoft.com/office/drawing/2014/main" id="{B0288174-F889-965D-97C0-0A1118366ACE}"/>
              </a:ext>
            </a:extLst>
          </p:cNvPr>
          <p:cNvGrpSpPr/>
          <p:nvPr/>
        </p:nvGrpSpPr>
        <p:grpSpPr>
          <a:xfrm>
            <a:off x="3442737" y="2571014"/>
            <a:ext cx="1068643" cy="369332"/>
            <a:chOff x="3647644" y="4910075"/>
            <a:chExt cx="1068643" cy="369332"/>
          </a:xfrm>
        </p:grpSpPr>
        <p:sp>
          <p:nvSpPr>
            <p:cNvPr id="28" name="TextBox 27">
              <a:extLst>
                <a:ext uri="{FF2B5EF4-FFF2-40B4-BE49-F238E27FC236}">
                  <a16:creationId xmlns:a16="http://schemas.microsoft.com/office/drawing/2014/main" id="{5CD78BD0-D004-F605-0817-D3D5966E0E4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E64EBA51-D390-A25D-DBA0-7D0B7CE3832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675143F-1CD6-B63F-E666-F176E0E9504F}"/>
              </a:ext>
            </a:extLst>
          </p:cNvPr>
          <p:cNvGrpSpPr/>
          <p:nvPr/>
        </p:nvGrpSpPr>
        <p:grpSpPr>
          <a:xfrm>
            <a:off x="4782389" y="3265783"/>
            <a:ext cx="1064340" cy="369332"/>
            <a:chOff x="3647644" y="5421073"/>
            <a:chExt cx="1064340" cy="369332"/>
          </a:xfrm>
        </p:grpSpPr>
        <p:sp>
          <p:nvSpPr>
            <p:cNvPr id="31" name="TextBox 30">
              <a:extLst>
                <a:ext uri="{FF2B5EF4-FFF2-40B4-BE49-F238E27FC236}">
                  <a16:creationId xmlns:a16="http://schemas.microsoft.com/office/drawing/2014/main" id="{6FACB420-9F13-1187-F620-18E2C0B04E5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4C30D7FA-8E72-F211-9F49-31620DEDC14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669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right)">
                                      <p:cBhvr>
                                        <p:cTn id="12" dur="500"/>
                                        <p:tgtEl>
                                          <p:spTgt spid="2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right)">
                                      <p:cBhvr>
                                        <p:cTn id="21" dur="500"/>
                                        <p:tgtEl>
                                          <p:spTgt spid="2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par>
                          <p:cTn id="51" fill="hold">
                            <p:stCondLst>
                              <p:cond delay="500"/>
                            </p:stCondLst>
                            <p:childTnLst>
                              <p:par>
                                <p:cTn id="52" presetID="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p:bldP spid="25" grpId="0"/>
      <p:bldP spid="2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Paid Plans for Priority Runs</a:t>
            </a:r>
          </a:p>
        </p:txBody>
      </p:sp>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dirty="0"/>
          </a:p>
        </p:txBody>
      </p:sp>
      <p:pic>
        <p:nvPicPr>
          <p:cNvPr id="11" name="Picture 10">
            <a:extLst>
              <a:ext uri="{FF2B5EF4-FFF2-40B4-BE49-F238E27FC236}">
                <a16:creationId xmlns:a16="http://schemas.microsoft.com/office/drawing/2014/main" id="{70DAC34E-4BAC-EECC-9457-A8A3945D04CB}"/>
              </a:ext>
            </a:extLst>
          </p:cNvPr>
          <p:cNvPicPr>
            <a:picLocks noChangeAspect="1"/>
          </p:cNvPicPr>
          <p:nvPr/>
        </p:nvPicPr>
        <p:blipFill>
          <a:blip r:embed="rId3"/>
          <a:stretch>
            <a:fillRect/>
          </a:stretch>
        </p:blipFill>
        <p:spPr>
          <a:xfrm>
            <a:off x="586872" y="1468581"/>
            <a:ext cx="7970256" cy="2874156"/>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5A2ECFA-1EA0-BFC1-89B6-D371F1A720D3}"/>
              </a:ext>
            </a:extLst>
          </p:cNvPr>
          <p:cNvSpPr txBox="1"/>
          <p:nvPr/>
        </p:nvSpPr>
        <p:spPr>
          <a:xfrm>
            <a:off x="4331222" y="1754034"/>
            <a:ext cx="315542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dirty="0"/>
              <a:t>Wait time before run: </a:t>
            </a:r>
            <a:r>
              <a:rPr lang="en-US" b="1" dirty="0">
                <a:solidFill>
                  <a:srgbClr val="FF0000"/>
                </a:solidFill>
              </a:rPr>
              <a:t>1 hour</a:t>
            </a:r>
          </a:p>
          <a:p>
            <a:pPr algn="ctr"/>
            <a:r>
              <a:rPr lang="en-US" dirty="0"/>
              <a:t>Time to run circuit: </a:t>
            </a:r>
            <a:r>
              <a:rPr lang="en-US" b="1" dirty="0">
                <a:solidFill>
                  <a:srgbClr val="00B050"/>
                </a:solidFill>
              </a:rPr>
              <a:t>18 seconds</a:t>
            </a:r>
          </a:p>
        </p:txBody>
      </p:sp>
      <p:sp>
        <p:nvSpPr>
          <p:cNvPr id="13" name="Rectangle 12">
            <a:extLst>
              <a:ext uri="{FF2B5EF4-FFF2-40B4-BE49-F238E27FC236}">
                <a16:creationId xmlns:a16="http://schemas.microsoft.com/office/drawing/2014/main" id="{DCE36D4F-E595-5BAF-8B29-9CDD72E850CA}"/>
              </a:ext>
            </a:extLst>
          </p:cNvPr>
          <p:cNvSpPr/>
          <p:nvPr/>
        </p:nvSpPr>
        <p:spPr>
          <a:xfrm>
            <a:off x="3680085" y="3171076"/>
            <a:ext cx="1401581" cy="23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9826BF-8755-4B39-EAFD-10FEF00DF9DA}"/>
              </a:ext>
            </a:extLst>
          </p:cNvPr>
          <p:cNvSpPr/>
          <p:nvPr/>
        </p:nvSpPr>
        <p:spPr>
          <a:xfrm>
            <a:off x="7759908" y="3171076"/>
            <a:ext cx="274820" cy="2360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4A6AAE9-16AC-3EA6-5DC1-FA9F123B98E2}"/>
              </a:ext>
            </a:extLst>
          </p:cNvPr>
          <p:cNvSpPr txBox="1"/>
          <p:nvPr/>
        </p:nvSpPr>
        <p:spPr>
          <a:xfrm>
            <a:off x="1149246" y="4625854"/>
            <a:ext cx="4572000" cy="369332"/>
          </a:xfrm>
          <a:prstGeom prst="rect">
            <a:avLst/>
          </a:prstGeom>
          <a:noFill/>
        </p:spPr>
        <p:txBody>
          <a:bodyPr wrap="square">
            <a:spAutoFit/>
          </a:bodyPr>
          <a:lstStyle/>
          <a:p>
            <a:pPr algn="ctr"/>
            <a:r>
              <a:rPr lang="en-US" dirty="0">
                <a:hlinkClick r:id="rId4"/>
              </a:rPr>
              <a:t>https://www.ibm.com/quantum/access-plans</a:t>
            </a:r>
            <a:r>
              <a:rPr lang="en-US" dirty="0"/>
              <a:t> </a:t>
            </a:r>
          </a:p>
        </p:txBody>
      </p:sp>
      <p:pic>
        <p:nvPicPr>
          <p:cNvPr id="19" name="Picture 18">
            <a:extLst>
              <a:ext uri="{FF2B5EF4-FFF2-40B4-BE49-F238E27FC236}">
                <a16:creationId xmlns:a16="http://schemas.microsoft.com/office/drawing/2014/main" id="{4EB6B217-3F66-90A7-260C-D0E0D42F151A}"/>
              </a:ext>
            </a:extLst>
          </p:cNvPr>
          <p:cNvPicPr>
            <a:picLocks noChangeAspect="1"/>
          </p:cNvPicPr>
          <p:nvPr/>
        </p:nvPicPr>
        <p:blipFill>
          <a:blip r:embed="rId5"/>
          <a:stretch>
            <a:fillRect/>
          </a:stretch>
        </p:blipFill>
        <p:spPr>
          <a:xfrm>
            <a:off x="5902765" y="4516841"/>
            <a:ext cx="2091989" cy="2204635"/>
          </a:xfrm>
          <a:prstGeom prst="rect">
            <a:avLst/>
          </a:prstGeom>
          <a:ln>
            <a:solidFill>
              <a:schemeClr val="tx1"/>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1DA1E9-D25B-908A-F7E8-275685FB83A8}"/>
                  </a:ext>
                </a:extLst>
              </p:cNvPr>
              <p:cNvSpPr txBox="1"/>
              <p:nvPr/>
            </p:nvSpPr>
            <p:spPr>
              <a:xfrm>
                <a:off x="2274703" y="5108174"/>
                <a:ext cx="2321085" cy="53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m:t>
                      </m:r>
                      <m:r>
                        <a:rPr lang="en-US" b="0" i="1" smtClean="0">
                          <a:latin typeface="Cambria Math" panose="02040503050406030204" pitchFamily="18" charset="0"/>
                        </a:rPr>
                        <m:t>𝑠</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$1.60</m:t>
                          </m:r>
                        </m:num>
                        <m:den>
                          <m:r>
                            <a:rPr lang="en-US" b="0" i="1" smtClean="0">
                              <a:latin typeface="Cambria Math" panose="02040503050406030204" pitchFamily="18" charset="0"/>
                              <a:ea typeface="Cambria Math" panose="02040503050406030204" pitchFamily="18" charset="0"/>
                            </a:rPr>
                            <m:t>𝑠</m:t>
                          </m:r>
                        </m:den>
                      </m:f>
                      <m:r>
                        <a:rPr lang="en-US" b="0" i="1" smtClean="0">
                          <a:latin typeface="Cambria Math" panose="02040503050406030204" pitchFamily="18" charset="0"/>
                          <a:ea typeface="Cambria Math" panose="02040503050406030204" pitchFamily="18" charset="0"/>
                        </a:rPr>
                        <m:t>=</m:t>
                      </m:r>
                      <m:r>
                        <a:rPr lang="en-US" b="0" i="1" smtClean="0">
                          <a:ln>
                            <a:solidFill>
                              <a:srgbClr val="FF0000"/>
                            </a:solidFill>
                          </a:ln>
                          <a:solidFill>
                            <a:srgbClr val="FF0000"/>
                          </a:solidFill>
                          <a:latin typeface="Cambria Math" panose="02040503050406030204" pitchFamily="18" charset="0"/>
                          <a:ea typeface="Cambria Math" panose="02040503050406030204" pitchFamily="18" charset="0"/>
                        </a:rPr>
                        <m:t>$28.80</m:t>
                      </m:r>
                    </m:oMath>
                  </m:oMathPara>
                </a14:m>
                <a:endParaRPr lang="en-US" dirty="0"/>
              </a:p>
            </p:txBody>
          </p:sp>
        </mc:Choice>
        <mc:Fallback xmlns="">
          <p:sp>
            <p:nvSpPr>
              <p:cNvPr id="20" name="TextBox 19">
                <a:extLst>
                  <a:ext uri="{FF2B5EF4-FFF2-40B4-BE49-F238E27FC236}">
                    <a16:creationId xmlns:a16="http://schemas.microsoft.com/office/drawing/2014/main" id="{C61DA1E9-D25B-908A-F7E8-275685FB83A8}"/>
                  </a:ext>
                </a:extLst>
              </p:cNvPr>
              <p:cNvSpPr txBox="1">
                <a:spLocks noRot="1" noChangeAspect="1" noMove="1" noResize="1" noEditPoints="1" noAdjustHandles="1" noChangeArrowheads="1" noChangeShapeType="1" noTextEdit="1"/>
              </p:cNvSpPr>
              <p:nvPr/>
            </p:nvSpPr>
            <p:spPr>
              <a:xfrm>
                <a:off x="2274703" y="5108174"/>
                <a:ext cx="2321085" cy="53713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A4107D9-F5D2-0D9F-701B-246166A1466C}"/>
              </a:ext>
            </a:extLst>
          </p:cNvPr>
          <p:cNvSpPr txBox="1"/>
          <p:nvPr/>
        </p:nvSpPr>
        <p:spPr>
          <a:xfrm>
            <a:off x="1941225" y="5758297"/>
            <a:ext cx="3284095" cy="923330"/>
          </a:xfrm>
          <a:prstGeom prst="rect">
            <a:avLst/>
          </a:prstGeom>
          <a:noFill/>
        </p:spPr>
        <p:txBody>
          <a:bodyPr wrap="square" rtlCol="0">
            <a:spAutoFit/>
          </a:bodyPr>
          <a:lstStyle/>
          <a:p>
            <a:pPr algn="ctr"/>
            <a:r>
              <a:rPr lang="en-US" dirty="0">
                <a:solidFill>
                  <a:srgbClr val="7030A0"/>
                </a:solidFill>
              </a:rPr>
              <a:t>For just </a:t>
            </a:r>
            <a:r>
              <a:rPr lang="en-US" b="1" dirty="0">
                <a:solidFill>
                  <a:srgbClr val="7030A0"/>
                </a:solidFill>
              </a:rPr>
              <a:t>one</a:t>
            </a:r>
            <a:r>
              <a:rPr lang="en-US" dirty="0">
                <a:solidFill>
                  <a:srgbClr val="7030A0"/>
                </a:solidFill>
              </a:rPr>
              <a:t> run of the </a:t>
            </a:r>
            <a:r>
              <a:rPr lang="en-US" u="sng" dirty="0">
                <a:solidFill>
                  <a:srgbClr val="7030A0"/>
                </a:solidFill>
              </a:rPr>
              <a:t>simplest</a:t>
            </a:r>
            <a:r>
              <a:rPr lang="en-US" dirty="0">
                <a:solidFill>
                  <a:srgbClr val="7030A0"/>
                </a:solidFill>
              </a:rPr>
              <a:t> 2-qubit entanglement circuit possible with </a:t>
            </a:r>
            <a:r>
              <a:rPr lang="en-US" i="1" dirty="0">
                <a:solidFill>
                  <a:srgbClr val="7030A0"/>
                </a:solidFill>
              </a:rPr>
              <a:t>only</a:t>
            </a:r>
            <a:r>
              <a:rPr lang="en-US" dirty="0">
                <a:solidFill>
                  <a:srgbClr val="7030A0"/>
                </a:solidFill>
              </a:rPr>
              <a:t> 1,024 shots</a:t>
            </a:r>
          </a:p>
        </p:txBody>
      </p:sp>
      <p:sp>
        <p:nvSpPr>
          <p:cNvPr id="23" name="Rectangle 22">
            <a:extLst>
              <a:ext uri="{FF2B5EF4-FFF2-40B4-BE49-F238E27FC236}">
                <a16:creationId xmlns:a16="http://schemas.microsoft.com/office/drawing/2014/main" id="{4B6EF103-FE85-06B0-9BD0-307CA31FE98E}"/>
              </a:ext>
            </a:extLst>
          </p:cNvPr>
          <p:cNvSpPr/>
          <p:nvPr/>
        </p:nvSpPr>
        <p:spPr>
          <a:xfrm>
            <a:off x="5902765" y="5269043"/>
            <a:ext cx="865294" cy="177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0FB63F-7678-A9E0-2033-EACA148325A8}"/>
              </a:ext>
            </a:extLst>
          </p:cNvPr>
          <p:cNvSpPr/>
          <p:nvPr/>
        </p:nvSpPr>
        <p:spPr>
          <a:xfrm>
            <a:off x="2282198" y="5258693"/>
            <a:ext cx="431022" cy="3101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511E2921-55E1-5F88-6C82-B39262AFFD0E}"/>
              </a:ext>
            </a:extLst>
          </p:cNvPr>
          <p:cNvCxnSpPr>
            <a:stCxn id="15" idx="0"/>
            <a:endCxn id="24" idx="1"/>
          </p:cNvCxnSpPr>
          <p:nvPr/>
        </p:nvCxnSpPr>
        <p:spPr>
          <a:xfrm rot="16200000" flipH="1" flipV="1">
            <a:off x="3968411" y="1484863"/>
            <a:ext cx="2242694" cy="5615120"/>
          </a:xfrm>
          <a:prstGeom prst="bentConnector4">
            <a:avLst>
              <a:gd name="adj1" fmla="val -29577"/>
              <a:gd name="adj2" fmla="val 13597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414102B-D68E-85B8-17D6-3687E67D2B02}"/>
              </a:ext>
            </a:extLst>
          </p:cNvPr>
          <p:cNvSpPr txBox="1"/>
          <p:nvPr/>
        </p:nvSpPr>
        <p:spPr>
          <a:xfrm>
            <a:off x="2007744" y="1240808"/>
            <a:ext cx="4746262" cy="369332"/>
          </a:xfrm>
          <a:prstGeom prst="rect">
            <a:avLst/>
          </a:prstGeom>
          <a:solidFill>
            <a:schemeClr val="bg1"/>
          </a:solidFill>
          <a:ln w="19050">
            <a:solidFill>
              <a:srgbClr val="0C0C0C"/>
            </a:solidFill>
          </a:ln>
        </p:spPr>
        <p:txBody>
          <a:bodyPr wrap="square" rtlCol="0">
            <a:spAutoFit/>
          </a:bodyPr>
          <a:lstStyle/>
          <a:p>
            <a:pPr algn="ctr"/>
            <a:r>
              <a:rPr lang="en-US" dirty="0">
                <a:hlinkClick r:id="rId7"/>
              </a:rPr>
              <a:t>https://quantum-computing.ibm.com/jobs</a:t>
            </a:r>
            <a:endParaRPr lang="en-US" dirty="0"/>
          </a:p>
        </p:txBody>
      </p:sp>
      <p:cxnSp>
        <p:nvCxnSpPr>
          <p:cNvPr id="6" name="Straight Arrow Connector 5">
            <a:extLst>
              <a:ext uri="{FF2B5EF4-FFF2-40B4-BE49-F238E27FC236}">
                <a16:creationId xmlns:a16="http://schemas.microsoft.com/office/drawing/2014/main" id="{93885250-D81D-B4AD-B7D3-0D1B7AB24E8F}"/>
              </a:ext>
            </a:extLst>
          </p:cNvPr>
          <p:cNvCxnSpPr/>
          <p:nvPr/>
        </p:nvCxnSpPr>
        <p:spPr>
          <a:xfrm flipH="1">
            <a:off x="7516630" y="4714407"/>
            <a:ext cx="7354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3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par>
                          <p:cTn id="35" fill="hold">
                            <p:stCondLst>
                              <p:cond delay="1500"/>
                            </p:stCondLst>
                            <p:childTnLst>
                              <p:par>
                                <p:cTn id="36" presetID="16" presetClass="entr" presetSubtype="21"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 presetClass="entr" presetSubtype="4"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7" grpId="0"/>
      <p:bldP spid="20" grpId="0"/>
      <p:bldP spid="21" grpId="0"/>
      <p:bldP spid="2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Phase Estimation is Important</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b="1" dirty="0"/>
              <a:t>Eigenvalue problems</a:t>
            </a:r>
            <a:r>
              <a:rPr lang="en-US" sz="1800" dirty="0"/>
              <a:t>: Many problems in physics and chemistry can be reduced to finding the eigenvalues of a unitary operator, which correspond to measurable quantities of a quantum system. For example, in </a:t>
            </a:r>
            <a:r>
              <a:rPr lang="en-US" sz="1800" b="1" dirty="0">
                <a:solidFill>
                  <a:srgbClr val="0070C0"/>
                </a:solidFill>
              </a:rPr>
              <a:t>quantum chemistry, a molecule's energy levels correspond to the Hamiltonian operator's eigenvalues</a:t>
            </a:r>
          </a:p>
          <a:p>
            <a:pPr>
              <a:spcBef>
                <a:spcPts val="0"/>
              </a:spcBef>
              <a:spcAft>
                <a:spcPts val="1200"/>
              </a:spcAft>
            </a:pPr>
            <a:r>
              <a:rPr lang="en-US" sz="1800" b="1" dirty="0"/>
              <a:t>Quantum algorithms</a:t>
            </a:r>
            <a:r>
              <a:rPr lang="en-US" sz="1800" dirty="0"/>
              <a:t>: QPE is a central part of several critical quantum algorithms, such as </a:t>
            </a:r>
            <a:r>
              <a:rPr lang="en-US" sz="1800" b="1" dirty="0">
                <a:solidFill>
                  <a:srgbClr val="FF0000"/>
                </a:solidFill>
              </a:rPr>
              <a:t>Shor's algorithm for factoring </a:t>
            </a:r>
            <a:r>
              <a:rPr lang="en-US" sz="1800" dirty="0"/>
              <a:t>and the Quantum Phase Estimation version of Grover's search algorithm. It's also used in quantum simulation algorithms, where the goal is often to find the eigenvalues of a unitary operator</a:t>
            </a:r>
          </a:p>
          <a:p>
            <a:pPr>
              <a:spcBef>
                <a:spcPts val="0"/>
              </a:spcBef>
              <a:spcAft>
                <a:spcPts val="1200"/>
              </a:spcAft>
            </a:pPr>
            <a:r>
              <a:rPr lang="en-US" sz="1800" b="1" dirty="0"/>
              <a:t>Quantum machine learning</a:t>
            </a:r>
            <a:r>
              <a:rPr lang="en-US" sz="1800" dirty="0"/>
              <a:t>: Certain quantum machine learning algorithms also rely on phase estimation to </a:t>
            </a:r>
            <a:r>
              <a:rPr lang="en-US" sz="1800" b="1" dirty="0">
                <a:solidFill>
                  <a:srgbClr val="7030A0"/>
                </a:solidFill>
              </a:rPr>
              <a:t>accelerate learning</a:t>
            </a:r>
          </a:p>
          <a:p>
            <a:pPr>
              <a:spcBef>
                <a:spcPts val="0"/>
              </a:spcBef>
              <a:spcAft>
                <a:spcPts val="1200"/>
              </a:spcAft>
            </a:pPr>
            <a:r>
              <a:rPr lang="en-US" sz="1800" b="1" dirty="0"/>
              <a:t>Quantum error correction</a:t>
            </a:r>
            <a:r>
              <a:rPr lang="en-US" sz="1800" dirty="0"/>
              <a:t>: Phases also play a </a:t>
            </a:r>
            <a:r>
              <a:rPr lang="en-US" sz="1800" u="sng" dirty="0"/>
              <a:t>crucial</a:t>
            </a:r>
            <a:r>
              <a:rPr lang="en-US" sz="1800" dirty="0"/>
              <a:t> role in </a:t>
            </a:r>
            <a:r>
              <a:rPr lang="en-US" sz="1800" b="1" dirty="0">
                <a:solidFill>
                  <a:srgbClr val="00B050"/>
                </a:solidFill>
              </a:rPr>
              <a:t>quantum error correction</a:t>
            </a:r>
            <a:r>
              <a:rPr lang="en-US" sz="1800" dirty="0"/>
              <a:t> and fault-tolerant quantum computing, where phase estimation techniques can detect and correct errors</a:t>
            </a: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dirty="0"/>
          </a:p>
        </p:txBody>
      </p:sp>
    </p:spTree>
    <p:extLst>
      <p:ext uri="{BB962C8B-B14F-4D97-AF65-F5344CB8AC3E}">
        <p14:creationId xmlns:p14="http://schemas.microsoft.com/office/powerpoint/2010/main" val="16108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6B77A0-69A7-E8C4-D35A-21071C4EEF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9875" y="881336"/>
            <a:ext cx="3990136" cy="3246126"/>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1BAF04B1-BCB0-CDBA-9D73-A40C210DEF11}"/>
              </a:ext>
            </a:extLst>
          </p:cNvPr>
          <p:cNvPicPr>
            <a:picLocks noChangeAspect="1"/>
          </p:cNvPicPr>
          <p:nvPr/>
        </p:nvPicPr>
        <p:blipFill>
          <a:blip r:embed="rId3"/>
          <a:stretch>
            <a:fillRect/>
          </a:stretch>
        </p:blipFill>
        <p:spPr>
          <a:xfrm>
            <a:off x="309874" y="4698702"/>
            <a:ext cx="4471988" cy="1132310"/>
          </a:xfrm>
          <a:prstGeom prst="rect">
            <a:avLst/>
          </a:prstGeom>
          <a:ln>
            <a:noFill/>
          </a:ln>
        </p:spPr>
      </p:pic>
      <p:pic>
        <p:nvPicPr>
          <p:cNvPr id="8" name="Picture 7">
            <a:extLst>
              <a:ext uri="{FF2B5EF4-FFF2-40B4-BE49-F238E27FC236}">
                <a16:creationId xmlns:a16="http://schemas.microsoft.com/office/drawing/2014/main" id="{9A58C946-51C0-A2DB-5CAA-F379240572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5668" y="1586852"/>
            <a:ext cx="2221545" cy="2535130"/>
          </a:xfrm>
          <a:prstGeom prst="rect">
            <a:avLst/>
          </a:prstGeom>
          <a:ln>
            <a:noFill/>
          </a:ln>
        </p:spPr>
      </p:pic>
      <p:pic>
        <p:nvPicPr>
          <p:cNvPr id="5" name="Picture 4">
            <a:extLst>
              <a:ext uri="{FF2B5EF4-FFF2-40B4-BE49-F238E27FC236}">
                <a16:creationId xmlns:a16="http://schemas.microsoft.com/office/drawing/2014/main" id="{728C0B70-CF15-3C6A-BDC8-66F82EC694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038" y="1586851"/>
            <a:ext cx="2221545" cy="2535130"/>
          </a:xfrm>
          <a:prstGeom prst="rect">
            <a:avLst/>
          </a:prstGeom>
          <a:ln>
            <a:noFill/>
          </a:ln>
        </p:spPr>
      </p:pic>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
        <p:nvSpPr>
          <p:cNvPr id="2" name="Title 1">
            <a:extLst>
              <a:ext uri="{FF2B5EF4-FFF2-40B4-BE49-F238E27FC236}">
                <a16:creationId xmlns:a16="http://schemas.microsoft.com/office/drawing/2014/main" id="{D1A5D72D-8EA2-C44A-9AF5-ED12233EB8D2}"/>
              </a:ext>
            </a:extLst>
          </p:cNvPr>
          <p:cNvSpPr txBox="1">
            <a:spLocks/>
          </p:cNvSpPr>
          <p:nvPr/>
        </p:nvSpPr>
        <p:spPr>
          <a:xfrm>
            <a:off x="5047189" y="224676"/>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Run</a:t>
            </a:r>
            <a:r>
              <a:rPr lang="en-US" sz="2400" b="1" dirty="0">
                <a:solidFill>
                  <a:srgbClr val="0070C0"/>
                </a:solidFill>
                <a:latin typeface="+mn-lt"/>
              </a:rPr>
              <a:t> </a:t>
            </a:r>
            <a:r>
              <a:rPr lang="en-US" sz="2400" dirty="0">
                <a:latin typeface="+mn-lt"/>
              </a:rPr>
              <a:t>Cell 5</a:t>
            </a:r>
            <a:br>
              <a:rPr lang="en-US" sz="2400" b="1" dirty="0">
                <a:solidFill>
                  <a:srgbClr val="0070C0"/>
                </a:solidFill>
                <a:latin typeface="+mn-lt"/>
              </a:rPr>
            </a:br>
            <a:r>
              <a:rPr lang="en-US" sz="2400" dirty="0">
                <a:latin typeface="+mn-lt"/>
              </a:rPr>
              <a:t>phase_kickback.ipynb</a:t>
            </a:r>
          </a:p>
        </p:txBody>
      </p:sp>
      <p:pic>
        <p:nvPicPr>
          <p:cNvPr id="10" name="Picture 9">
            <a:extLst>
              <a:ext uri="{FF2B5EF4-FFF2-40B4-BE49-F238E27FC236}">
                <a16:creationId xmlns:a16="http://schemas.microsoft.com/office/drawing/2014/main" id="{1AC6FBCC-259C-D4F8-C189-6EF75D6F5B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73055" y="4269905"/>
            <a:ext cx="3333142" cy="2269008"/>
          </a:xfrm>
          <a:prstGeom prst="rect">
            <a:avLst/>
          </a:prstGeom>
        </p:spPr>
      </p:pic>
      <p:grpSp>
        <p:nvGrpSpPr>
          <p:cNvPr id="17" name="Group 16">
            <a:extLst>
              <a:ext uri="{FF2B5EF4-FFF2-40B4-BE49-F238E27FC236}">
                <a16:creationId xmlns:a16="http://schemas.microsoft.com/office/drawing/2014/main" id="{C84AAFB4-758E-B3E7-2E65-F606AF042220}"/>
              </a:ext>
            </a:extLst>
          </p:cNvPr>
          <p:cNvGrpSpPr/>
          <p:nvPr/>
        </p:nvGrpSpPr>
        <p:grpSpPr>
          <a:xfrm>
            <a:off x="1932963" y="811189"/>
            <a:ext cx="1076632" cy="369332"/>
            <a:chOff x="4968362" y="2079211"/>
            <a:chExt cx="1076632" cy="369332"/>
          </a:xfrm>
        </p:grpSpPr>
        <p:cxnSp>
          <p:nvCxnSpPr>
            <p:cNvPr id="18" name="Straight Arrow Connector 17">
              <a:extLst>
                <a:ext uri="{FF2B5EF4-FFF2-40B4-BE49-F238E27FC236}">
                  <a16:creationId xmlns:a16="http://schemas.microsoft.com/office/drawing/2014/main" id="{896F9634-8D8F-DDDA-C711-8A738AE96D0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ABE699-EC61-9ADF-1634-74AC79D5FBC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8D36D649-C4D3-C79B-D3B5-03A4DFC213A3}"/>
              </a:ext>
            </a:extLst>
          </p:cNvPr>
          <p:cNvGrpSpPr/>
          <p:nvPr/>
        </p:nvGrpSpPr>
        <p:grpSpPr>
          <a:xfrm>
            <a:off x="4109956" y="1135970"/>
            <a:ext cx="1076632" cy="369332"/>
            <a:chOff x="4704120" y="2356972"/>
            <a:chExt cx="1076632" cy="369332"/>
          </a:xfrm>
        </p:grpSpPr>
        <p:cxnSp>
          <p:nvCxnSpPr>
            <p:cNvPr id="22" name="Straight Arrow Connector 21">
              <a:extLst>
                <a:ext uri="{FF2B5EF4-FFF2-40B4-BE49-F238E27FC236}">
                  <a16:creationId xmlns:a16="http://schemas.microsoft.com/office/drawing/2014/main" id="{7196E38B-A418-DEB7-BE00-5BF6B7B1189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B6A7722-57FB-F56F-23BF-6103C76378A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5AAE406A-E041-08BB-C9AA-31FA592F28A0}"/>
              </a:ext>
            </a:extLst>
          </p:cNvPr>
          <p:cNvGrpSpPr/>
          <p:nvPr/>
        </p:nvGrpSpPr>
        <p:grpSpPr>
          <a:xfrm>
            <a:off x="2201280" y="1290011"/>
            <a:ext cx="1068643" cy="369332"/>
            <a:chOff x="3647644" y="4910075"/>
            <a:chExt cx="1068643" cy="369332"/>
          </a:xfrm>
        </p:grpSpPr>
        <p:sp>
          <p:nvSpPr>
            <p:cNvPr id="25" name="TextBox 24">
              <a:extLst>
                <a:ext uri="{FF2B5EF4-FFF2-40B4-BE49-F238E27FC236}">
                  <a16:creationId xmlns:a16="http://schemas.microsoft.com/office/drawing/2014/main" id="{52ECC344-9A1B-EAA6-3E2E-1F9BF5D76C4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05DCB8D8-E347-83BA-DCC2-26A81230926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CBAFDBB-B565-EA0C-2307-9F7BABFFAD46}"/>
              </a:ext>
            </a:extLst>
          </p:cNvPr>
          <p:cNvGrpSpPr/>
          <p:nvPr/>
        </p:nvGrpSpPr>
        <p:grpSpPr>
          <a:xfrm>
            <a:off x="1624721" y="1471722"/>
            <a:ext cx="1064340" cy="369332"/>
            <a:chOff x="3647644" y="5421073"/>
            <a:chExt cx="1064340" cy="369332"/>
          </a:xfrm>
        </p:grpSpPr>
        <p:sp>
          <p:nvSpPr>
            <p:cNvPr id="28" name="TextBox 27">
              <a:extLst>
                <a:ext uri="{FF2B5EF4-FFF2-40B4-BE49-F238E27FC236}">
                  <a16:creationId xmlns:a16="http://schemas.microsoft.com/office/drawing/2014/main" id="{FDFFC783-D664-5D36-6259-A02D6C02968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4D77F251-D01E-C64B-6A62-6D486E63633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F58A9B-2683-7F44-3F94-B0222B0F8D02}"/>
              </a:ext>
            </a:extLst>
          </p:cNvPr>
          <p:cNvGrpSpPr/>
          <p:nvPr/>
        </p:nvGrpSpPr>
        <p:grpSpPr>
          <a:xfrm>
            <a:off x="1358696" y="1772317"/>
            <a:ext cx="1068643" cy="369332"/>
            <a:chOff x="3647644" y="5359159"/>
            <a:chExt cx="1068643" cy="369332"/>
          </a:xfrm>
        </p:grpSpPr>
        <p:sp>
          <p:nvSpPr>
            <p:cNvPr id="31" name="TextBox 30">
              <a:extLst>
                <a:ext uri="{FF2B5EF4-FFF2-40B4-BE49-F238E27FC236}">
                  <a16:creationId xmlns:a16="http://schemas.microsoft.com/office/drawing/2014/main" id="{32C5531B-AC1D-E061-D757-E57A94D76B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E3490192-88BE-A939-9D69-4631CC88ACF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A56125B-D2FF-421A-0F29-35DCB6E92546}"/>
              </a:ext>
            </a:extLst>
          </p:cNvPr>
          <p:cNvGrpSpPr/>
          <p:nvPr/>
        </p:nvGrpSpPr>
        <p:grpSpPr>
          <a:xfrm>
            <a:off x="2626137" y="3845952"/>
            <a:ext cx="1076632" cy="369332"/>
            <a:chOff x="2157212" y="5356391"/>
            <a:chExt cx="1076632" cy="369332"/>
          </a:xfrm>
        </p:grpSpPr>
        <p:sp>
          <p:nvSpPr>
            <p:cNvPr id="34" name="TextBox 33">
              <a:extLst>
                <a:ext uri="{FF2B5EF4-FFF2-40B4-BE49-F238E27FC236}">
                  <a16:creationId xmlns:a16="http://schemas.microsoft.com/office/drawing/2014/main" id="{25D9B529-45D1-7667-32C4-80C50AE8ED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71E8DD3-04D2-809A-0C67-323AB2395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2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right)">
                                      <p:cBhvr>
                                        <p:cTn id="30" dur="500"/>
                                        <p:tgtEl>
                                          <p:spTgt spid="27"/>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500"/>
                                        <p:tgtEl>
                                          <p:spTgt spid="30"/>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right)">
                                      <p:cBhvr>
                                        <p:cTn id="48" dur="500"/>
                                        <p:tgtEl>
                                          <p:spTgt spid="33"/>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dirty="0"/>
          </a:p>
        </p:txBody>
      </p:sp>
      <p:pic>
        <p:nvPicPr>
          <p:cNvPr id="3" name="Picture 2">
            <a:extLst>
              <a:ext uri="{FF2B5EF4-FFF2-40B4-BE49-F238E27FC236}">
                <a16:creationId xmlns:a16="http://schemas.microsoft.com/office/drawing/2014/main" id="{277BB5A0-E725-8CDD-758A-28EE24EF1753}"/>
              </a:ext>
            </a:extLst>
          </p:cNvPr>
          <p:cNvPicPr>
            <a:picLocks noChangeAspect="1"/>
          </p:cNvPicPr>
          <p:nvPr/>
        </p:nvPicPr>
        <p:blipFill>
          <a:blip r:embed="rId3"/>
          <a:stretch>
            <a:fillRect/>
          </a:stretch>
        </p:blipFill>
        <p:spPr>
          <a:xfrm>
            <a:off x="302371" y="1712151"/>
            <a:ext cx="4076544" cy="3901663"/>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D0F051F-FD4A-0134-D063-4AD08A1AE2D5}"/>
              </a:ext>
            </a:extLst>
          </p:cNvPr>
          <p:cNvPicPr>
            <a:picLocks noChangeAspect="1"/>
          </p:cNvPicPr>
          <p:nvPr/>
        </p:nvPicPr>
        <p:blipFill>
          <a:blip r:embed="rId4"/>
          <a:stretch>
            <a:fillRect/>
          </a:stretch>
        </p:blipFill>
        <p:spPr>
          <a:xfrm>
            <a:off x="4765086" y="1712151"/>
            <a:ext cx="4076544" cy="3901663"/>
          </a:xfrm>
          <a:prstGeom prst="rect">
            <a:avLst/>
          </a:prstGeom>
          <a:ln>
            <a:solidFill>
              <a:schemeClr val="tx1"/>
            </a:solidFill>
          </a:ln>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0B11840D-E666-FA3F-1D37-6E974F30A78C}"/>
              </a:ext>
            </a:extLst>
          </p:cNvPr>
          <p:cNvGrpSpPr/>
          <p:nvPr/>
        </p:nvGrpSpPr>
        <p:grpSpPr>
          <a:xfrm>
            <a:off x="774556" y="2415140"/>
            <a:ext cx="1076632" cy="369332"/>
            <a:chOff x="4968362" y="2079211"/>
            <a:chExt cx="1076632" cy="369332"/>
          </a:xfrm>
        </p:grpSpPr>
        <p:cxnSp>
          <p:nvCxnSpPr>
            <p:cNvPr id="13" name="Straight Arrow Connector 12">
              <a:extLst>
                <a:ext uri="{FF2B5EF4-FFF2-40B4-BE49-F238E27FC236}">
                  <a16:creationId xmlns:a16="http://schemas.microsoft.com/office/drawing/2014/main" id="{E75A6A52-793A-F39E-AC1B-0C0EE5DB0D7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D8DF3C-787B-3D04-33ED-D27989478A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3A401C8-F66F-BBF4-E792-8536D8DAB834}"/>
              </a:ext>
            </a:extLst>
          </p:cNvPr>
          <p:cNvGrpSpPr/>
          <p:nvPr/>
        </p:nvGrpSpPr>
        <p:grpSpPr>
          <a:xfrm>
            <a:off x="1839332" y="2924170"/>
            <a:ext cx="1076632" cy="369332"/>
            <a:chOff x="4704120" y="2356972"/>
            <a:chExt cx="1076632" cy="369332"/>
          </a:xfrm>
        </p:grpSpPr>
        <p:cxnSp>
          <p:nvCxnSpPr>
            <p:cNvPr id="16" name="Straight Arrow Connector 15">
              <a:extLst>
                <a:ext uri="{FF2B5EF4-FFF2-40B4-BE49-F238E27FC236}">
                  <a16:creationId xmlns:a16="http://schemas.microsoft.com/office/drawing/2014/main" id="{A4259B5A-0C9B-1333-E1CD-02465682356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D67850-9A72-C4D2-88EA-A57F1C6FB8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A1730447-DDFC-5B0C-F5D6-AE96C2E94DAD}"/>
              </a:ext>
            </a:extLst>
          </p:cNvPr>
          <p:cNvGrpSpPr/>
          <p:nvPr/>
        </p:nvGrpSpPr>
        <p:grpSpPr>
          <a:xfrm>
            <a:off x="2129703" y="3427620"/>
            <a:ext cx="1068643" cy="369332"/>
            <a:chOff x="3647644" y="4910075"/>
            <a:chExt cx="1068643" cy="369332"/>
          </a:xfrm>
        </p:grpSpPr>
        <p:sp>
          <p:nvSpPr>
            <p:cNvPr id="25" name="TextBox 24">
              <a:extLst>
                <a:ext uri="{FF2B5EF4-FFF2-40B4-BE49-F238E27FC236}">
                  <a16:creationId xmlns:a16="http://schemas.microsoft.com/office/drawing/2014/main" id="{F4354F06-1A57-A7BE-AFA0-981E028262A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DF099695-D1D6-84C5-402E-BBC785A4FF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106D52-6B70-11A5-621C-3DF290A8D1FC}"/>
              </a:ext>
            </a:extLst>
          </p:cNvPr>
          <p:cNvGrpSpPr/>
          <p:nvPr/>
        </p:nvGrpSpPr>
        <p:grpSpPr>
          <a:xfrm>
            <a:off x="1117577" y="4114185"/>
            <a:ext cx="1064340" cy="369332"/>
            <a:chOff x="3647644" y="5421073"/>
            <a:chExt cx="1064340" cy="369332"/>
          </a:xfrm>
        </p:grpSpPr>
        <p:sp>
          <p:nvSpPr>
            <p:cNvPr id="30" name="TextBox 29">
              <a:extLst>
                <a:ext uri="{FF2B5EF4-FFF2-40B4-BE49-F238E27FC236}">
                  <a16:creationId xmlns:a16="http://schemas.microsoft.com/office/drawing/2014/main" id="{34E2D9DF-A062-8B93-A700-4E9E93ABEE1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06BB9C6E-7D43-5555-4583-97823C90E2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346AEDD-1928-FA97-927A-3EACBC1E10F2}"/>
              </a:ext>
            </a:extLst>
          </p:cNvPr>
          <p:cNvGrpSpPr/>
          <p:nvPr/>
        </p:nvGrpSpPr>
        <p:grpSpPr>
          <a:xfrm>
            <a:off x="2737175" y="4776517"/>
            <a:ext cx="1068643" cy="369332"/>
            <a:chOff x="3647644" y="5359159"/>
            <a:chExt cx="1068643" cy="369332"/>
          </a:xfrm>
        </p:grpSpPr>
        <p:sp>
          <p:nvSpPr>
            <p:cNvPr id="33" name="TextBox 32">
              <a:extLst>
                <a:ext uri="{FF2B5EF4-FFF2-40B4-BE49-F238E27FC236}">
                  <a16:creationId xmlns:a16="http://schemas.microsoft.com/office/drawing/2014/main" id="{A2BA3BC4-16A0-A660-4AAF-CEFFD4A68F0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3779E593-B0A7-990B-A0DA-7A0B04DF252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C604C4-DD65-C30C-AB7C-4558C931761E}"/>
              </a:ext>
            </a:extLst>
          </p:cNvPr>
          <p:cNvGrpSpPr/>
          <p:nvPr/>
        </p:nvGrpSpPr>
        <p:grpSpPr>
          <a:xfrm>
            <a:off x="7843894" y="1799514"/>
            <a:ext cx="1076632" cy="369332"/>
            <a:chOff x="2157212" y="5356391"/>
            <a:chExt cx="1076632" cy="369332"/>
          </a:xfrm>
        </p:grpSpPr>
        <p:sp>
          <p:nvSpPr>
            <p:cNvPr id="36" name="TextBox 35">
              <a:extLst>
                <a:ext uri="{FF2B5EF4-FFF2-40B4-BE49-F238E27FC236}">
                  <a16:creationId xmlns:a16="http://schemas.microsoft.com/office/drawing/2014/main" id="{29C7C8DC-9A3D-4F0A-234B-621203894D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A4AA1C19-4A62-C844-0267-9D07FC86766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3270260-30C3-3040-18B0-59C44AAE8B8B}"/>
              </a:ext>
            </a:extLst>
          </p:cNvPr>
          <p:cNvGrpSpPr/>
          <p:nvPr/>
        </p:nvGrpSpPr>
        <p:grpSpPr>
          <a:xfrm>
            <a:off x="3469387" y="5110493"/>
            <a:ext cx="784327" cy="369332"/>
            <a:chOff x="2157212" y="5356391"/>
            <a:chExt cx="784327" cy="369332"/>
          </a:xfrm>
        </p:grpSpPr>
        <p:sp>
          <p:nvSpPr>
            <p:cNvPr id="39" name="TextBox 38">
              <a:extLst>
                <a:ext uri="{FF2B5EF4-FFF2-40B4-BE49-F238E27FC236}">
                  <a16:creationId xmlns:a16="http://schemas.microsoft.com/office/drawing/2014/main" id="{B2846B99-6F13-E243-A4EC-E01D63D86B72}"/>
                </a:ext>
              </a:extLst>
            </p:cNvPr>
            <p:cNvSpPr txBox="1"/>
            <p:nvPr/>
          </p:nvSpPr>
          <p:spPr>
            <a:xfrm>
              <a:off x="2558081"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4FD6E73F-E723-20BC-0E51-2D86B9B87C58}"/>
                </a:ext>
              </a:extLst>
            </p:cNvPr>
            <p:cNvCxnSpPr>
              <a:cxnSpLocks/>
            </p:cNvCxnSpPr>
            <p:nvPr/>
          </p:nvCxnSpPr>
          <p:spPr>
            <a:xfrm flipH="1">
              <a:off x="2157212" y="5545146"/>
              <a:ext cx="42056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C8FA808-91EC-968C-8C61-BE1CD4CF0DA0}"/>
              </a:ext>
            </a:extLst>
          </p:cNvPr>
          <p:cNvGrpSpPr/>
          <p:nvPr/>
        </p:nvGrpSpPr>
        <p:grpSpPr>
          <a:xfrm>
            <a:off x="7996935" y="2312890"/>
            <a:ext cx="737597" cy="369332"/>
            <a:chOff x="2157212" y="5360480"/>
            <a:chExt cx="737597" cy="369332"/>
          </a:xfrm>
        </p:grpSpPr>
        <p:sp>
          <p:nvSpPr>
            <p:cNvPr id="42" name="TextBox 41">
              <a:extLst>
                <a:ext uri="{FF2B5EF4-FFF2-40B4-BE49-F238E27FC236}">
                  <a16:creationId xmlns:a16="http://schemas.microsoft.com/office/drawing/2014/main" id="{6ED17A37-3BE8-0012-45DD-8CCA5E2A8FE2}"/>
                </a:ext>
              </a:extLst>
            </p:cNvPr>
            <p:cNvSpPr txBox="1"/>
            <p:nvPr/>
          </p:nvSpPr>
          <p:spPr>
            <a:xfrm>
              <a:off x="2511351" y="5360480"/>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E0FB620-E4A8-907F-C3EA-F16AE51681AA}"/>
                </a:ext>
              </a:extLst>
            </p:cNvPr>
            <p:cNvCxnSpPr>
              <a:cxnSpLocks/>
            </p:cNvCxnSpPr>
            <p:nvPr/>
          </p:nvCxnSpPr>
          <p:spPr>
            <a:xfrm flipH="1">
              <a:off x="2157212" y="5545146"/>
              <a:ext cx="3600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E593210-E432-6679-2D6A-A8F61E37E58F}"/>
              </a:ext>
            </a:extLst>
          </p:cNvPr>
          <p:cNvGrpSpPr/>
          <p:nvPr/>
        </p:nvGrpSpPr>
        <p:grpSpPr>
          <a:xfrm>
            <a:off x="7338699" y="3839585"/>
            <a:ext cx="1076632" cy="369332"/>
            <a:chOff x="2157212" y="5356391"/>
            <a:chExt cx="1076632" cy="369332"/>
          </a:xfrm>
        </p:grpSpPr>
        <p:sp>
          <p:nvSpPr>
            <p:cNvPr id="45" name="TextBox 44">
              <a:extLst>
                <a:ext uri="{FF2B5EF4-FFF2-40B4-BE49-F238E27FC236}">
                  <a16:creationId xmlns:a16="http://schemas.microsoft.com/office/drawing/2014/main" id="{DAA622F7-18DF-9A8B-A787-92EB97236D9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E787374E-E4B8-9758-0C41-D401B5513E5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2354D586-FF8B-193E-E7C9-0DAA887BBDAF}"/>
              </a:ext>
            </a:extLst>
          </p:cNvPr>
          <p:cNvSpPr/>
          <p:nvPr/>
        </p:nvSpPr>
        <p:spPr>
          <a:xfrm>
            <a:off x="2207156" y="1799514"/>
            <a:ext cx="369715" cy="254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91C9597-F153-0A6B-64AD-E89082E7C9C0}"/>
              </a:ext>
            </a:extLst>
          </p:cNvPr>
          <p:cNvSpPr/>
          <p:nvPr/>
        </p:nvSpPr>
        <p:spPr>
          <a:xfrm>
            <a:off x="1257217" y="5226844"/>
            <a:ext cx="647784" cy="157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7B5D58-9056-791B-E554-D854C05C72CD}"/>
              </a:ext>
            </a:extLst>
          </p:cNvPr>
          <p:cNvSpPr/>
          <p:nvPr/>
        </p:nvSpPr>
        <p:spPr>
          <a:xfrm>
            <a:off x="5456961" y="1916907"/>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627AF31-BBF1-497E-815B-561B0A0A8B89}"/>
              </a:ext>
            </a:extLst>
          </p:cNvPr>
          <p:cNvGrpSpPr/>
          <p:nvPr/>
        </p:nvGrpSpPr>
        <p:grpSpPr>
          <a:xfrm>
            <a:off x="7493557" y="5258603"/>
            <a:ext cx="1076632" cy="369332"/>
            <a:chOff x="2157212" y="5356391"/>
            <a:chExt cx="1076632" cy="369332"/>
          </a:xfrm>
        </p:grpSpPr>
        <p:sp>
          <p:nvSpPr>
            <p:cNvPr id="52" name="TextBox 51">
              <a:extLst>
                <a:ext uri="{FF2B5EF4-FFF2-40B4-BE49-F238E27FC236}">
                  <a16:creationId xmlns:a16="http://schemas.microsoft.com/office/drawing/2014/main" id="{0B7E8463-EA17-4094-59E4-4A16FEE732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A2763031-D438-F3B0-91CB-1B840FEFB37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F656D08-F0A0-B504-A2B4-CE6EE31BA444}"/>
              </a:ext>
            </a:extLst>
          </p:cNvPr>
          <p:cNvSpPr/>
          <p:nvPr/>
        </p:nvSpPr>
        <p:spPr>
          <a:xfrm>
            <a:off x="5309558" y="2415249"/>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5A72B1-B7D9-9D4F-DEEE-2F8766C7AED6}"/>
              </a:ext>
            </a:extLst>
          </p:cNvPr>
          <p:cNvSpPr/>
          <p:nvPr/>
        </p:nvSpPr>
        <p:spPr>
          <a:xfrm>
            <a:off x="4773109" y="4954771"/>
            <a:ext cx="3993065"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D13FF8-C46D-C825-48E0-B19425348310}"/>
              </a:ext>
            </a:extLst>
          </p:cNvPr>
          <p:cNvSpPr/>
          <p:nvPr/>
        </p:nvSpPr>
        <p:spPr>
          <a:xfrm>
            <a:off x="4765085" y="3725056"/>
            <a:ext cx="3187891" cy="2473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C76300-2CB6-213A-3C45-D0930E083B79}"/>
              </a:ext>
            </a:extLst>
          </p:cNvPr>
          <p:cNvSpPr txBox="1"/>
          <p:nvPr/>
        </p:nvSpPr>
        <p:spPr>
          <a:xfrm>
            <a:off x="302371" y="1289863"/>
            <a:ext cx="4076543" cy="369332"/>
          </a:xfrm>
          <a:prstGeom prst="rect">
            <a:avLst/>
          </a:prstGeom>
          <a:noFill/>
        </p:spPr>
        <p:txBody>
          <a:bodyPr wrap="square" rtlCol="0">
            <a:spAutoFit/>
          </a:bodyPr>
          <a:lstStyle/>
          <a:p>
            <a:pPr algn="ctr"/>
            <a:r>
              <a:rPr lang="en-US" dirty="0">
                <a:solidFill>
                  <a:srgbClr val="00B050"/>
                </a:solidFill>
              </a:rPr>
              <a:t>Mother Nature secretly does this setup…</a:t>
            </a:r>
          </a:p>
        </p:txBody>
      </p:sp>
      <p:sp>
        <p:nvSpPr>
          <p:cNvPr id="10" name="TextBox 9">
            <a:extLst>
              <a:ext uri="{FF2B5EF4-FFF2-40B4-BE49-F238E27FC236}">
                <a16:creationId xmlns:a16="http://schemas.microsoft.com/office/drawing/2014/main" id="{9114D7D7-021D-3D49-CB08-6E33A4BC0E15}"/>
              </a:ext>
            </a:extLst>
          </p:cNvPr>
          <p:cNvSpPr txBox="1"/>
          <p:nvPr/>
        </p:nvSpPr>
        <p:spPr>
          <a:xfrm>
            <a:off x="4765085" y="1293863"/>
            <a:ext cx="4076542" cy="369332"/>
          </a:xfrm>
          <a:prstGeom prst="rect">
            <a:avLst/>
          </a:prstGeom>
          <a:noFill/>
        </p:spPr>
        <p:txBody>
          <a:bodyPr wrap="square" rtlCol="0">
            <a:spAutoFit/>
          </a:bodyPr>
          <a:lstStyle/>
          <a:p>
            <a:pPr algn="ctr"/>
            <a:r>
              <a:rPr lang="en-US" dirty="0">
                <a:solidFill>
                  <a:srgbClr val="00B050"/>
                </a:solidFill>
              </a:rPr>
              <a:t>…here is where "we" start sleuthing!</a:t>
            </a:r>
          </a:p>
        </p:txBody>
      </p:sp>
    </p:spTree>
    <p:extLst>
      <p:ext uri="{BB962C8B-B14F-4D97-AF65-F5344CB8AC3E}">
        <p14:creationId xmlns:p14="http://schemas.microsoft.com/office/powerpoint/2010/main" val="1424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right)">
                                      <p:cBhvr>
                                        <p:cTn id="46" dur="500"/>
                                        <p:tgtEl>
                                          <p:spTgt spid="38"/>
                                        </p:tgtEl>
                                      </p:cBhvr>
                                    </p:animEffect>
                                  </p:childTnLst>
                                </p:cTn>
                              </p:par>
                            </p:childTnLst>
                          </p:cTn>
                        </p:par>
                        <p:par>
                          <p:cTn id="47" fill="hold">
                            <p:stCondLst>
                              <p:cond delay="500"/>
                            </p:stCondLst>
                            <p:childTnLst>
                              <p:par>
                                <p:cTn id="48" presetID="16" presetClass="entr" presetSubtype="21"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arn(inVertical)">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500"/>
                            </p:stCondLst>
                            <p:childTnLst>
                              <p:par>
                                <p:cTn id="57" presetID="2" presetClass="entr" presetSubtype="1"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0-#ppt_h/2"/>
                                          </p:val>
                                        </p:tav>
                                        <p:tav tm="100000">
                                          <p:val>
                                            <p:strVal val="#ppt_y"/>
                                          </p:val>
                                        </p:tav>
                                      </p:tavLst>
                                    </p:anim>
                                  </p:childTnLst>
                                </p:cTn>
                              </p:par>
                            </p:childTnLst>
                          </p:cTn>
                        </p:par>
                        <p:par>
                          <p:cTn id="61" fill="hold">
                            <p:stCondLst>
                              <p:cond delay="1000"/>
                            </p:stCondLst>
                            <p:childTnLst>
                              <p:par>
                                <p:cTn id="62" presetID="22" presetClass="entr" presetSubtype="2"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right)">
                                      <p:cBhvr>
                                        <p:cTn id="64" dur="500"/>
                                        <p:tgtEl>
                                          <p:spTgt spid="35"/>
                                        </p:tgtEl>
                                      </p:cBhvr>
                                    </p:animEffect>
                                  </p:childTnLst>
                                </p:cTn>
                              </p:par>
                            </p:childTnLst>
                          </p:cTn>
                        </p:par>
                        <p:par>
                          <p:cTn id="65" fill="hold">
                            <p:stCondLst>
                              <p:cond delay="1500"/>
                            </p:stCondLst>
                            <p:childTnLst>
                              <p:par>
                                <p:cTn id="66" presetID="16" presetClass="entr" presetSubtype="21" fill="hold" grpId="0"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barn(inVertical)">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right)">
                                      <p:cBhvr>
                                        <p:cTn id="73" dur="500"/>
                                        <p:tgtEl>
                                          <p:spTgt spid="41"/>
                                        </p:tgtEl>
                                      </p:cBhvr>
                                    </p:animEffect>
                                  </p:childTnLst>
                                </p:cTn>
                              </p:par>
                            </p:childTnLst>
                          </p:cTn>
                        </p:par>
                        <p:par>
                          <p:cTn id="74" fill="hold">
                            <p:stCondLst>
                              <p:cond delay="500"/>
                            </p:stCondLst>
                            <p:childTnLst>
                              <p:par>
                                <p:cTn id="75" presetID="16" presetClass="entr" presetSubtype="21"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barn(inVertical)">
                                      <p:cBhvr>
                                        <p:cTn id="77" dur="500"/>
                                        <p:tgtEl>
                                          <p:spTgt spid="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wipe(right)">
                                      <p:cBhvr>
                                        <p:cTn id="82" dur="500"/>
                                        <p:tgtEl>
                                          <p:spTgt spid="44"/>
                                        </p:tgtEl>
                                      </p:cBhvr>
                                    </p:animEffect>
                                  </p:childTnLst>
                                </p:cTn>
                              </p:par>
                            </p:childTnLst>
                          </p:cTn>
                        </p:par>
                        <p:par>
                          <p:cTn id="83" fill="hold">
                            <p:stCondLst>
                              <p:cond delay="500"/>
                            </p:stCondLst>
                            <p:childTnLst>
                              <p:par>
                                <p:cTn id="84" presetID="16" presetClass="entr" presetSubtype="21" fill="hold" grpId="0" nodeType="after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barn(inVertical)">
                                      <p:cBhvr>
                                        <p:cTn id="86" dur="500"/>
                                        <p:tgtEl>
                                          <p:spTgt spid="8"/>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barn(inVertical)">
                                      <p:cBhvr>
                                        <p:cTn id="91" dur="500"/>
                                        <p:tgtEl>
                                          <p:spTgt spid="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right)">
                                      <p:cBhvr>
                                        <p:cTn id="9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 grpId="0" animBg="1"/>
      <p:bldP spid="7" grpId="0" animBg="1"/>
      <p:bldP spid="8" grpId="0" animBg="1"/>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E89FDC-390E-EB1B-A2DE-F595E58D965D}"/>
              </a:ext>
            </a:extLst>
          </p:cNvPr>
          <p:cNvPicPr>
            <a:picLocks noChangeAspect="1"/>
          </p:cNvPicPr>
          <p:nvPr/>
        </p:nvPicPr>
        <p:blipFill>
          <a:blip r:embed="rId3"/>
          <a:stretch>
            <a:fillRect/>
          </a:stretch>
        </p:blipFill>
        <p:spPr>
          <a:xfrm>
            <a:off x="251975" y="3844915"/>
            <a:ext cx="3689970" cy="23744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dirty="0"/>
          </a:p>
        </p:txBody>
      </p:sp>
      <p:pic>
        <p:nvPicPr>
          <p:cNvPr id="9" name="Picture 8">
            <a:extLst>
              <a:ext uri="{FF2B5EF4-FFF2-40B4-BE49-F238E27FC236}">
                <a16:creationId xmlns:a16="http://schemas.microsoft.com/office/drawing/2014/main" id="{7CEAAA11-AF35-D26F-E7EC-D0AEE9DF321D}"/>
              </a:ext>
            </a:extLst>
          </p:cNvPr>
          <p:cNvPicPr>
            <a:picLocks noChangeAspect="1"/>
          </p:cNvPicPr>
          <p:nvPr/>
        </p:nvPicPr>
        <p:blipFill>
          <a:blip r:embed="rId4"/>
          <a:stretch>
            <a:fillRect/>
          </a:stretch>
        </p:blipFill>
        <p:spPr>
          <a:xfrm>
            <a:off x="628650" y="1874255"/>
            <a:ext cx="7886700" cy="1757110"/>
          </a:xfrm>
          <a:prstGeom prst="rect">
            <a:avLst/>
          </a:prstGeom>
        </p:spPr>
      </p:pic>
      <p:cxnSp>
        <p:nvCxnSpPr>
          <p:cNvPr id="11" name="Straight Arrow Connector 10">
            <a:extLst>
              <a:ext uri="{FF2B5EF4-FFF2-40B4-BE49-F238E27FC236}">
                <a16:creationId xmlns:a16="http://schemas.microsoft.com/office/drawing/2014/main" id="{BC2B3B7D-0D0B-1EF3-3736-5048EAB2BE6B}"/>
              </a:ext>
            </a:extLst>
          </p:cNvPr>
          <p:cNvCxnSpPr>
            <a:cxnSpLocks/>
          </p:cNvCxnSpPr>
          <p:nvPr/>
        </p:nvCxnSpPr>
        <p:spPr>
          <a:xfrm flipH="1" flipV="1">
            <a:off x="2029883" y="3595205"/>
            <a:ext cx="646642" cy="31004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203CCE-E2DE-069D-24CB-F99F8AF9941A}"/>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m:t>
                      </m:r>
                    </m:oMath>
                  </m:oMathPara>
                </a14:m>
                <a:endParaRPr lang="en-US" dirty="0"/>
              </a:p>
            </p:txBody>
          </p:sp>
        </mc:Choice>
        <mc:Fallback xmlns="">
          <p:sp>
            <p:nvSpPr>
              <p:cNvPr id="18" name="TextBox 17">
                <a:extLst>
                  <a:ext uri="{FF2B5EF4-FFF2-40B4-BE49-F238E27FC236}">
                    <a16:creationId xmlns:a16="http://schemas.microsoft.com/office/drawing/2014/main" id="{F9203CCE-E2DE-069D-24CB-F99F8AF9941A}"/>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5"/>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8AF834-8D2E-C710-E797-FE279147E2FA}"/>
                  </a:ext>
                </a:extLst>
              </p:cNvPr>
              <p:cNvSpPr txBox="1"/>
              <p:nvPr/>
            </p:nvSpPr>
            <p:spPr>
              <a:xfrm>
                <a:off x="4249711" y="4374927"/>
                <a:ext cx="117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5</m:t>
                          </m:r>
                        </m:e>
                        <m:sub>
                          <m:r>
                            <a:rPr lang="en-US" b="0" i="1" smtClean="0">
                              <a:latin typeface="Cambria Math" panose="02040503050406030204" pitchFamily="18" charset="0"/>
                            </a:rPr>
                            <m:t>10</m:t>
                          </m:r>
                        </m:sub>
                      </m:sSub>
                    </m:oMath>
                  </m:oMathPara>
                </a14:m>
                <a:endParaRPr lang="en-US" dirty="0"/>
              </a:p>
            </p:txBody>
          </p:sp>
        </mc:Choice>
        <mc:Fallback xmlns="">
          <p:sp>
            <p:nvSpPr>
              <p:cNvPr id="19" name="TextBox 18">
                <a:extLst>
                  <a:ext uri="{FF2B5EF4-FFF2-40B4-BE49-F238E27FC236}">
                    <a16:creationId xmlns:a16="http://schemas.microsoft.com/office/drawing/2014/main" id="{908AF834-8D2E-C710-E797-FE279147E2FA}"/>
                  </a:ext>
                </a:extLst>
              </p:cNvPr>
              <p:cNvSpPr txBox="1">
                <a:spLocks noRot="1" noChangeAspect="1" noMove="1" noResize="1" noEditPoints="1" noAdjustHandles="1" noChangeArrowheads="1" noChangeShapeType="1" noTextEdit="1"/>
              </p:cNvSpPr>
              <p:nvPr/>
            </p:nvSpPr>
            <p:spPr>
              <a:xfrm>
                <a:off x="4249711" y="4374927"/>
                <a:ext cx="1174360" cy="276999"/>
              </a:xfrm>
              <a:prstGeom prst="rect">
                <a:avLst/>
              </a:prstGeom>
              <a:blipFill>
                <a:blip r:embed="rId6"/>
                <a:stretch>
                  <a:fillRect l="-4145" r="-155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C363042-C475-C5D3-70F4-D2C6BD075994}"/>
                  </a:ext>
                </a:extLst>
              </p:cNvPr>
              <p:cNvSpPr txBox="1"/>
              <p:nvPr/>
            </p:nvSpPr>
            <p:spPr>
              <a:xfrm>
                <a:off x="4249711" y="4956245"/>
                <a:ext cx="297947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0" name="TextBox 19">
                <a:extLst>
                  <a:ext uri="{FF2B5EF4-FFF2-40B4-BE49-F238E27FC236}">
                    <a16:creationId xmlns:a16="http://schemas.microsoft.com/office/drawing/2014/main" id="{BC363042-C475-C5D3-70F4-D2C6BD075994}"/>
                  </a:ext>
                </a:extLst>
              </p:cNvPr>
              <p:cNvSpPr txBox="1">
                <a:spLocks noRot="1" noChangeAspect="1" noMove="1" noResize="1" noEditPoints="1" noAdjustHandles="1" noChangeArrowheads="1" noChangeShapeType="1" noTextEdit="1"/>
              </p:cNvSpPr>
              <p:nvPr/>
            </p:nvSpPr>
            <p:spPr>
              <a:xfrm>
                <a:off x="4249711" y="4956245"/>
                <a:ext cx="2979470" cy="5241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26A19C-71AA-0610-09F2-0EA9A87F4F0F}"/>
                  </a:ext>
                </a:extLst>
              </p:cNvPr>
              <p:cNvSpPr txBox="1"/>
              <p:nvPr/>
            </p:nvSpPr>
            <p:spPr>
              <a:xfrm>
                <a:off x="4249711" y="5784745"/>
                <a:ext cx="305532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.25</m:t>
                          </m:r>
                        </m:den>
                      </m:f>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=2.0</m:t>
                      </m:r>
                    </m:oMath>
                  </m:oMathPara>
                </a14:m>
                <a:endParaRPr lang="en-US" dirty="0"/>
              </a:p>
            </p:txBody>
          </p:sp>
        </mc:Choice>
        <mc:Fallback xmlns="">
          <p:sp>
            <p:nvSpPr>
              <p:cNvPr id="21" name="TextBox 20">
                <a:extLst>
                  <a:ext uri="{FF2B5EF4-FFF2-40B4-BE49-F238E27FC236}">
                    <a16:creationId xmlns:a16="http://schemas.microsoft.com/office/drawing/2014/main" id="{3526A19C-71AA-0610-09F2-0EA9A87F4F0F}"/>
                  </a:ext>
                </a:extLst>
              </p:cNvPr>
              <p:cNvSpPr txBox="1">
                <a:spLocks noRot="1" noChangeAspect="1" noMove="1" noResize="1" noEditPoints="1" noAdjustHandles="1" noChangeArrowheads="1" noChangeShapeType="1" noTextEdit="1"/>
              </p:cNvSpPr>
              <p:nvPr/>
            </p:nvSpPr>
            <p:spPr>
              <a:xfrm>
                <a:off x="4249711" y="5784745"/>
                <a:ext cx="3055324" cy="520463"/>
              </a:xfrm>
              <a:prstGeom prst="rect">
                <a:avLst/>
              </a:prstGeom>
              <a:blipFill>
                <a:blip r:embed="rId8"/>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6C854B03-B5B9-CE4A-145D-DC301FE6745C}"/>
              </a:ext>
            </a:extLst>
          </p:cNvPr>
          <p:cNvPicPr>
            <a:picLocks noChangeAspect="1"/>
          </p:cNvPicPr>
          <p:nvPr/>
        </p:nvPicPr>
        <p:blipFill>
          <a:blip r:embed="rId9"/>
          <a:stretch>
            <a:fillRect/>
          </a:stretch>
        </p:blipFill>
        <p:spPr>
          <a:xfrm>
            <a:off x="2935692" y="1444650"/>
            <a:ext cx="3802397" cy="449675"/>
          </a:xfrm>
          <a:prstGeom prst="rect">
            <a:avLst/>
          </a:prstGeom>
        </p:spPr>
      </p:pic>
      <p:pic>
        <p:nvPicPr>
          <p:cNvPr id="54" name="Picture 53">
            <a:extLst>
              <a:ext uri="{FF2B5EF4-FFF2-40B4-BE49-F238E27FC236}">
                <a16:creationId xmlns:a16="http://schemas.microsoft.com/office/drawing/2014/main" id="{F2E2A1A0-EE97-6CCD-A039-1E9129CA0FAE}"/>
              </a:ext>
            </a:extLst>
          </p:cNvPr>
          <p:cNvPicPr>
            <a:picLocks noChangeAspect="1"/>
          </p:cNvPicPr>
          <p:nvPr/>
        </p:nvPicPr>
        <p:blipFill>
          <a:blip r:embed="rId10"/>
          <a:stretch>
            <a:fillRect/>
          </a:stretch>
        </p:blipFill>
        <p:spPr>
          <a:xfrm>
            <a:off x="5443471" y="3330996"/>
            <a:ext cx="3394168" cy="925225"/>
          </a:xfrm>
          <a:prstGeom prst="rect">
            <a:avLst/>
          </a:prstGeom>
        </p:spPr>
      </p:pic>
      <p:cxnSp>
        <p:nvCxnSpPr>
          <p:cNvPr id="55" name="Straight Arrow Connector 54">
            <a:extLst>
              <a:ext uri="{FF2B5EF4-FFF2-40B4-BE49-F238E27FC236}">
                <a16:creationId xmlns:a16="http://schemas.microsoft.com/office/drawing/2014/main" id="{E88FDC6A-1138-DB78-4491-74E540E3DA82}"/>
              </a:ext>
            </a:extLst>
          </p:cNvPr>
          <p:cNvCxnSpPr>
            <a:cxnSpLocks/>
          </p:cNvCxnSpPr>
          <p:nvPr/>
        </p:nvCxnSpPr>
        <p:spPr>
          <a:xfrm flipH="1">
            <a:off x="4572000" y="3742466"/>
            <a:ext cx="883444" cy="67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7B53329-1193-D99A-8214-7E46ED8B3E09}"/>
              </a:ext>
            </a:extLst>
          </p:cNvPr>
          <p:cNvSpPr/>
          <p:nvPr/>
        </p:nvSpPr>
        <p:spPr>
          <a:xfrm>
            <a:off x="1783830" y="3429000"/>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1ED8AB-2686-CF32-8355-64B8F6F1860A}"/>
              </a:ext>
            </a:extLst>
          </p:cNvPr>
          <p:cNvSpPr/>
          <p:nvPr/>
        </p:nvSpPr>
        <p:spPr>
          <a:xfrm>
            <a:off x="6923197" y="5894564"/>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0E9235B6-9863-BD88-560E-C414CD9C597E}"/>
              </a:ext>
            </a:extLst>
          </p:cNvPr>
          <p:cNvCxnSpPr>
            <a:stCxn id="60" idx="2"/>
            <a:endCxn id="59" idx="2"/>
          </p:cNvCxnSpPr>
          <p:nvPr/>
        </p:nvCxnSpPr>
        <p:spPr>
          <a:xfrm rot="5400000" flipH="1">
            <a:off x="3187277" y="2332850"/>
            <a:ext cx="2628324" cy="5225355"/>
          </a:xfrm>
          <a:prstGeom prst="bentConnector3">
            <a:avLst>
              <a:gd name="adj1" fmla="val -8698"/>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8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0"/>
                            </p:stCondLst>
                            <p:childTnLst>
                              <p:par>
                                <p:cTn id="32" presetID="22" presetClass="entr" presetSubtype="1"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barn(inVertical)">
                                      <p:cBhvr>
                                        <p:cTn id="51" dur="500"/>
                                        <p:tgtEl>
                                          <p:spTgt spid="60"/>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right)">
                                      <p:cBhvr>
                                        <p:cTn id="5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6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90C07-6113-2186-9366-1C747DE91D9E}"/>
              </a:ext>
            </a:extLst>
          </p:cNvPr>
          <p:cNvPicPr>
            <a:picLocks noChangeAspect="1"/>
          </p:cNvPicPr>
          <p:nvPr/>
        </p:nvPicPr>
        <p:blipFill>
          <a:blip r:embed="rId3"/>
          <a:stretch>
            <a:fillRect/>
          </a:stretch>
        </p:blipFill>
        <p:spPr>
          <a:xfrm>
            <a:off x="2139578" y="1628543"/>
            <a:ext cx="4864845" cy="4727808"/>
          </a:xfrm>
          <a:prstGeom prst="rect">
            <a:avLst/>
          </a:prstGeom>
          <a:ln>
            <a:solidFill>
              <a:schemeClr val="tx1"/>
            </a:solidFill>
          </a:ln>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grpSp>
        <p:nvGrpSpPr>
          <p:cNvPr id="10" name="Group 9">
            <a:extLst>
              <a:ext uri="{FF2B5EF4-FFF2-40B4-BE49-F238E27FC236}">
                <a16:creationId xmlns:a16="http://schemas.microsoft.com/office/drawing/2014/main" id="{3B8BD558-B3BF-95E1-CD77-DD1FEB59979C}"/>
              </a:ext>
            </a:extLst>
          </p:cNvPr>
          <p:cNvGrpSpPr/>
          <p:nvPr/>
        </p:nvGrpSpPr>
        <p:grpSpPr>
          <a:xfrm>
            <a:off x="6285485" y="1586598"/>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708757" y="2441178"/>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279620" y="5860273"/>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315051" y="5937784"/>
            <a:ext cx="904680"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EC5F2B-D48A-F639-A468-9AEB3CBFB87C}"/>
              </a:ext>
            </a:extLst>
          </p:cNvPr>
          <p:cNvSpPr/>
          <p:nvPr/>
        </p:nvSpPr>
        <p:spPr>
          <a:xfrm>
            <a:off x="4594621" y="1664108"/>
            <a:ext cx="406004"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59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par>
                          <p:cTn id="26" fill="hold">
                            <p:stCondLst>
                              <p:cond delay="1000"/>
                            </p:stCondLst>
                            <p:childTnLst>
                              <p:par>
                                <p:cTn id="27" presetID="16" presetClass="entr" presetSubtype="2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6B078-ED74-BD6E-FCBF-557C5B05CDE8}"/>
              </a:ext>
            </a:extLst>
          </p:cNvPr>
          <p:cNvPicPr>
            <a:picLocks noChangeAspect="1"/>
          </p:cNvPicPr>
          <p:nvPr/>
        </p:nvPicPr>
        <p:blipFill>
          <a:blip r:embed="rId3"/>
          <a:stretch>
            <a:fillRect/>
          </a:stretch>
        </p:blipFill>
        <p:spPr>
          <a:xfrm>
            <a:off x="715780" y="1651491"/>
            <a:ext cx="7712439" cy="2262763"/>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4"/>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4249711" y="4374927"/>
                <a:ext cx="1302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9</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4249711" y="4374927"/>
                <a:ext cx="1302601" cy="276999"/>
              </a:xfrm>
              <a:prstGeom prst="rect">
                <a:avLst/>
              </a:prstGeom>
              <a:blipFill>
                <a:blip r:embed="rId5"/>
                <a:stretch>
                  <a:fillRect l="-3738" r="-140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4249711" y="4956245"/>
                <a:ext cx="310771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4</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8</m:t>
                          </m:r>
                        </m:den>
                      </m:f>
                      <m:r>
                        <a:rPr lang="en-US" b="0" i="1" smtClean="0">
                          <a:latin typeface="Cambria Math" panose="02040503050406030204" pitchFamily="18" charset="0"/>
                        </a:rPr>
                        <m:t>=1.125</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4249711" y="4956245"/>
                <a:ext cx="3107710"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4249711" y="5784745"/>
                <a:ext cx="344004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25</m:t>
                          </m:r>
                        </m:den>
                      </m:f>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=4.0</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4249711" y="5784745"/>
                <a:ext cx="3440044" cy="520463"/>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3DACB58-0F8E-E5F3-3826-25110826680A}"/>
              </a:ext>
            </a:extLst>
          </p:cNvPr>
          <p:cNvSpPr/>
          <p:nvPr/>
        </p:nvSpPr>
        <p:spPr>
          <a:xfrm>
            <a:off x="1888761" y="3681993"/>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F4DF0D-7D8D-F618-4328-CDB7FA97D545}"/>
              </a:ext>
            </a:extLst>
          </p:cNvPr>
          <p:cNvSpPr/>
          <p:nvPr/>
        </p:nvSpPr>
        <p:spPr>
          <a:xfrm>
            <a:off x="7243266" y="5895113"/>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F0035800-A7E9-FFEC-0499-84EB3AB6A791}"/>
              </a:ext>
            </a:extLst>
          </p:cNvPr>
          <p:cNvCxnSpPr>
            <a:stCxn id="18" idx="2"/>
            <a:endCxn id="17" idx="2"/>
          </p:cNvCxnSpPr>
          <p:nvPr/>
        </p:nvCxnSpPr>
        <p:spPr>
          <a:xfrm rot="5400000" flipH="1">
            <a:off x="3525999" y="2352052"/>
            <a:ext cx="2375880" cy="5440493"/>
          </a:xfrm>
          <a:prstGeom prst="bentConnector3">
            <a:avLst>
              <a:gd name="adj1" fmla="val -962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7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16" presetClass="entr" presetSubtype="2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F94AE9-897E-1FF6-8721-C8E49D5A461F}"/>
              </a:ext>
            </a:extLst>
          </p:cNvPr>
          <p:cNvPicPr>
            <a:picLocks noChangeAspect="1"/>
          </p:cNvPicPr>
          <p:nvPr/>
        </p:nvPicPr>
        <p:blipFill>
          <a:blip r:embed="rId3"/>
          <a:stretch>
            <a:fillRect/>
          </a:stretch>
        </p:blipFill>
        <p:spPr>
          <a:xfrm>
            <a:off x="2099747" y="1602901"/>
            <a:ext cx="4944506" cy="475345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grpSp>
        <p:nvGrpSpPr>
          <p:cNvPr id="10" name="Group 9">
            <a:extLst>
              <a:ext uri="{FF2B5EF4-FFF2-40B4-BE49-F238E27FC236}">
                <a16:creationId xmlns:a16="http://schemas.microsoft.com/office/drawing/2014/main" id="{3B8BD558-B3BF-95E1-CD77-DD1FEB59979C}"/>
              </a:ext>
            </a:extLst>
          </p:cNvPr>
          <p:cNvGrpSpPr/>
          <p:nvPr/>
        </p:nvGrpSpPr>
        <p:grpSpPr>
          <a:xfrm>
            <a:off x="6691297" y="1556934"/>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733090" y="2418692"/>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440783" y="5830214"/>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292566" y="5915219"/>
            <a:ext cx="1167008"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D6C34E-85F6-9A46-DC7B-E4F70D9E00B1}"/>
              </a:ext>
            </a:extLst>
          </p:cNvPr>
          <p:cNvSpPr/>
          <p:nvPr/>
        </p:nvSpPr>
        <p:spPr>
          <a:xfrm>
            <a:off x="4545836" y="1634444"/>
            <a:ext cx="766145"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94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inVertic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C12723-D848-6CA2-1551-F21F60C9F1AA}"/>
              </a:ext>
            </a:extLst>
          </p:cNvPr>
          <p:cNvPicPr>
            <a:picLocks noChangeAspect="1"/>
          </p:cNvPicPr>
          <p:nvPr/>
        </p:nvPicPr>
        <p:blipFill>
          <a:blip r:embed="rId3"/>
          <a:stretch>
            <a:fillRect/>
          </a:stretch>
        </p:blipFill>
        <p:spPr>
          <a:xfrm>
            <a:off x="2633905" y="2571237"/>
            <a:ext cx="3876190" cy="571429"/>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p:cxnSp>
        <p:nvCxnSpPr>
          <p:cNvPr id="11" name="Straight Arrow Connector 10">
            <a:extLst>
              <a:ext uri="{FF2B5EF4-FFF2-40B4-BE49-F238E27FC236}">
                <a16:creationId xmlns:a16="http://schemas.microsoft.com/office/drawing/2014/main" id="{BC2B3B7D-0D0B-1EF3-3736-5048EAB2BE6B}"/>
              </a:ext>
            </a:extLst>
          </p:cNvPr>
          <p:cNvCxnSpPr/>
          <p:nvPr/>
        </p:nvCxnSpPr>
        <p:spPr>
          <a:xfrm flipH="1" flipV="1">
            <a:off x="4901011" y="3064391"/>
            <a:ext cx="689547" cy="730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7678E2-9B6E-DCD2-F1F2-A958352FFE45}"/>
              </a:ext>
            </a:extLst>
          </p:cNvPr>
          <p:cNvGrpSpPr/>
          <p:nvPr/>
        </p:nvGrpSpPr>
        <p:grpSpPr>
          <a:xfrm>
            <a:off x="1566474" y="3790315"/>
            <a:ext cx="6052939" cy="2511535"/>
            <a:chOff x="1566474" y="3790315"/>
            <a:chExt cx="6052939" cy="251153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1566474" y="3790315"/>
                  <a:ext cx="747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=16</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1566474" y="3790315"/>
                  <a:ext cx="747769" cy="276999"/>
                </a:xfrm>
                <a:prstGeom prst="rect">
                  <a:avLst/>
                </a:prstGeom>
                <a:blipFill>
                  <a:blip r:embed="rId4"/>
                  <a:stretch>
                    <a:fillRect l="-4065" r="-65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1566474" y="4371633"/>
                  <a:ext cx="33544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1001110111011101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40413</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1566474" y="4371633"/>
                  <a:ext cx="3354444" cy="276999"/>
                </a:xfrm>
                <a:prstGeom prst="rect">
                  <a:avLst/>
                </a:prstGeom>
                <a:blipFill>
                  <a:blip r:embed="rId5"/>
                  <a:stretch>
                    <a:fillRect l="-1273" r="-36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1566474" y="4952951"/>
                  <a:ext cx="489717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40413</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16</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15</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r>
                              <a:rPr lang="en-US" b="0" i="1" smtClean="0">
                                <a:latin typeface="Cambria Math" panose="02040503050406030204" pitchFamily="18" charset="0"/>
                              </a:rPr>
                              <m:t>32768</m:t>
                            </m:r>
                          </m:den>
                        </m:f>
                        <m:r>
                          <a:rPr lang="en-US" b="0" i="1" smtClean="0">
                            <a:latin typeface="Cambria Math" panose="02040503050406030204" pitchFamily="18" charset="0"/>
                          </a:rPr>
                          <m:t>=1.2333069</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1566474" y="4952951"/>
                  <a:ext cx="4897174"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1566474" y="5781451"/>
                  <a:ext cx="60529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1.2333069</m:t>
                            </m:r>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.2333069</m:t>
                            </m:r>
                          </m:den>
                        </m:f>
                        <m:r>
                          <a:rPr lang="en-US" b="0" i="1" smtClean="0">
                            <a:latin typeface="Cambria Math" panose="02040503050406030204" pitchFamily="18" charset="0"/>
                          </a:rPr>
                          <m:t>=</m:t>
                        </m:r>
                        <m:r>
                          <a:rPr lang="en-US" i="1">
                            <a:latin typeface="Cambria Math" panose="02040503050406030204" pitchFamily="18" charset="0"/>
                          </a:rPr>
                          <m:t>4.2179471</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2.1431001</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1566474" y="5781451"/>
                  <a:ext cx="6052939" cy="520399"/>
                </a:xfrm>
                <a:prstGeom prst="rect">
                  <a:avLst/>
                </a:prstGeom>
                <a:blipFill>
                  <a:blip r:embed="rId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39C9CF2A-D9D6-8E93-C8DD-36F481AE0B9D}"/>
              </a:ext>
            </a:extLst>
          </p:cNvPr>
          <p:cNvSpPr txBox="1"/>
          <p:nvPr/>
        </p:nvSpPr>
        <p:spPr>
          <a:xfrm>
            <a:off x="2642016" y="1661598"/>
            <a:ext cx="3859968" cy="646331"/>
          </a:xfrm>
          <a:prstGeom prst="rect">
            <a:avLst/>
          </a:prstGeom>
          <a:noFill/>
        </p:spPr>
        <p:txBody>
          <a:bodyPr wrap="square" rtlCol="0">
            <a:spAutoFit/>
          </a:bodyPr>
          <a:lstStyle/>
          <a:p>
            <a:pPr algn="ctr"/>
            <a:r>
              <a:rPr lang="en-US" dirty="0"/>
              <a:t>With 16 qubits and 50+ quantum gates, we can no longer draw the circuit</a:t>
            </a:r>
          </a:p>
        </p:txBody>
      </p:sp>
      <p:sp>
        <p:nvSpPr>
          <p:cNvPr id="10" name="TextBox 9">
            <a:extLst>
              <a:ext uri="{FF2B5EF4-FFF2-40B4-BE49-F238E27FC236}">
                <a16:creationId xmlns:a16="http://schemas.microsoft.com/office/drawing/2014/main" id="{F82D795C-11DB-4E0E-95D8-97BFF7D1539D}"/>
              </a:ext>
            </a:extLst>
          </p:cNvPr>
          <p:cNvSpPr txBox="1"/>
          <p:nvPr/>
        </p:nvSpPr>
        <p:spPr>
          <a:xfrm>
            <a:off x="6768059" y="3538509"/>
            <a:ext cx="1747291" cy="1477328"/>
          </a:xfrm>
          <a:prstGeom prst="rect">
            <a:avLst/>
          </a:prstGeom>
          <a:noFill/>
        </p:spPr>
        <p:txBody>
          <a:bodyPr wrap="square" rtlCol="0">
            <a:spAutoFit/>
          </a:bodyPr>
          <a:lstStyle/>
          <a:p>
            <a:pPr algn="ctr"/>
            <a:r>
              <a:rPr lang="en-US" dirty="0">
                <a:solidFill>
                  <a:srgbClr val="7030A0"/>
                </a:solidFill>
              </a:rPr>
              <a:t>The </a:t>
            </a:r>
            <a:r>
              <a:rPr lang="en-US" b="1" dirty="0">
                <a:solidFill>
                  <a:srgbClr val="7030A0"/>
                </a:solidFill>
              </a:rPr>
              <a:t>more</a:t>
            </a:r>
            <a:r>
              <a:rPr lang="en-US" dirty="0">
                <a:solidFill>
                  <a:srgbClr val="7030A0"/>
                </a:solidFill>
              </a:rPr>
              <a:t> qubits we use the more </a:t>
            </a:r>
            <a:r>
              <a:rPr lang="en-US" u="sng" dirty="0">
                <a:solidFill>
                  <a:srgbClr val="7030A0"/>
                </a:solidFill>
              </a:rPr>
              <a:t>precise</a:t>
            </a:r>
            <a:r>
              <a:rPr lang="en-US" dirty="0">
                <a:solidFill>
                  <a:srgbClr val="7030A0"/>
                </a:solidFill>
              </a:rPr>
              <a:t> we can be in our phase estimation</a:t>
            </a:r>
          </a:p>
        </p:txBody>
      </p:sp>
      <p:sp>
        <p:nvSpPr>
          <p:cNvPr id="17" name="Rectangle 16">
            <a:extLst>
              <a:ext uri="{FF2B5EF4-FFF2-40B4-BE49-F238E27FC236}">
                <a16:creationId xmlns:a16="http://schemas.microsoft.com/office/drawing/2014/main" id="{592E07FE-6ADB-CF85-A9E2-95E5E5280DE3}"/>
              </a:ext>
            </a:extLst>
          </p:cNvPr>
          <p:cNvSpPr/>
          <p:nvPr/>
        </p:nvSpPr>
        <p:spPr>
          <a:xfrm>
            <a:off x="6353019" y="2856951"/>
            <a:ext cx="209862" cy="285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977D7B-5E7D-F259-5831-47641E6DF8F0}"/>
              </a:ext>
            </a:extLst>
          </p:cNvPr>
          <p:cNvSpPr/>
          <p:nvPr/>
        </p:nvSpPr>
        <p:spPr>
          <a:xfrm>
            <a:off x="6457951" y="5881572"/>
            <a:ext cx="1183754"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AA95EA79-EEDD-DE4D-6204-727B7816816D}"/>
              </a:ext>
            </a:extLst>
          </p:cNvPr>
          <p:cNvCxnSpPr>
            <a:cxnSpLocks/>
            <a:stCxn id="18" idx="3"/>
            <a:endCxn id="17" idx="3"/>
          </p:cNvCxnSpPr>
          <p:nvPr/>
        </p:nvCxnSpPr>
        <p:spPr>
          <a:xfrm flipH="1" flipV="1">
            <a:off x="6562881" y="2999809"/>
            <a:ext cx="1078824" cy="3064326"/>
          </a:xfrm>
          <a:prstGeom prst="bentConnector3">
            <a:avLst>
              <a:gd name="adj1" fmla="val -10317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1500"/>
                            </p:stCondLst>
                            <p:childTnLst>
                              <p:par>
                                <p:cTn id="31" presetID="2" presetClass="entr" presetSubtype="2"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5"/>
            <a:ext cx="7886700" cy="2678919"/>
          </a:xfrm>
        </p:spPr>
        <p:txBody>
          <a:bodyPr>
            <a:noAutofit/>
          </a:bodyPr>
          <a:lstStyle/>
          <a:p>
            <a:pPr>
              <a:spcBef>
                <a:spcPts val="0"/>
              </a:spcBef>
              <a:spcAft>
                <a:spcPts val="1200"/>
              </a:spcAft>
            </a:pPr>
            <a:r>
              <a:rPr lang="en-US" sz="2000" dirty="0"/>
              <a:t>In quantum mechanics, a </a:t>
            </a:r>
            <a:r>
              <a:rPr lang="en-US" sz="2000" b="1" dirty="0"/>
              <a:t>Hamiltonian operator </a:t>
            </a:r>
            <a:r>
              <a:rPr lang="en-US" sz="2000" dirty="0"/>
              <a:t>represents a physical system's total energy, and being a </a:t>
            </a:r>
            <a:r>
              <a:rPr lang="en-US" sz="2000" b="1" dirty="0">
                <a:solidFill>
                  <a:srgbClr val="7030A0"/>
                </a:solidFill>
              </a:rPr>
              <a:t>Hermitian</a:t>
            </a:r>
            <a:r>
              <a:rPr lang="en-US" sz="2000" dirty="0"/>
              <a:t> operator, it has all real </a:t>
            </a:r>
            <a:r>
              <a:rPr lang="en-US" sz="2000" b="1" dirty="0">
                <a:solidFill>
                  <a:srgbClr val="00B050"/>
                </a:solidFill>
              </a:rPr>
              <a:t>eigenvalues</a:t>
            </a:r>
            <a:r>
              <a:rPr lang="en-US" sz="2000" dirty="0"/>
              <a:t>. The </a:t>
            </a:r>
            <a:r>
              <a:rPr lang="en-US" sz="2000" b="1" dirty="0">
                <a:solidFill>
                  <a:srgbClr val="0070C0"/>
                </a:solidFill>
              </a:rPr>
              <a:t>eigenvectors</a:t>
            </a:r>
            <a:r>
              <a:rPr lang="en-US" sz="2000" dirty="0"/>
              <a:t> of the Hamiltonian operator represent the possible states in which those specific energy values can be measured</a:t>
            </a:r>
          </a:p>
          <a:p>
            <a:pPr>
              <a:spcBef>
                <a:spcPts val="0"/>
              </a:spcBef>
              <a:spcAft>
                <a:spcPts val="1200"/>
              </a:spcAft>
            </a:pPr>
            <a:r>
              <a:rPr lang="en-US" sz="2000" dirty="0"/>
              <a:t>Therefore, to determine the </a:t>
            </a:r>
            <a:r>
              <a:rPr lang="en-US" sz="2000" i="1" dirty="0"/>
              <a:t>observable</a:t>
            </a:r>
            <a:r>
              <a:rPr lang="en-US" sz="2000" dirty="0"/>
              <a:t> properties of a system described by a Hamiltonian, one must find the eigenvalues and eigenvectors of the Hamiltonian operator, aka its </a:t>
            </a:r>
            <a:r>
              <a:rPr lang="en-US" sz="2000" b="1" dirty="0"/>
              <a:t>eigensystem</a:t>
            </a: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75A87-A7A8-A98A-F441-38B92D1AC346}"/>
                  </a:ext>
                </a:extLst>
              </p:cNvPr>
              <p:cNvSpPr txBox="1"/>
              <p:nvPr/>
            </p:nvSpPr>
            <p:spPr>
              <a:xfrm>
                <a:off x="4516950" y="4983721"/>
                <a:ext cx="1980414"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d>
                        <m:dPr>
                          <m:begChr m:val="["/>
                          <m:endChr m:val="]"/>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𝜓</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dirty="0"/>
              </a:p>
            </p:txBody>
          </p:sp>
        </mc:Choice>
        <mc:Fallback xmlns="">
          <p:sp>
            <p:nvSpPr>
              <p:cNvPr id="6" name="TextBox 5">
                <a:extLst>
                  <a:ext uri="{FF2B5EF4-FFF2-40B4-BE49-F238E27FC236}">
                    <a16:creationId xmlns:a16="http://schemas.microsoft.com/office/drawing/2014/main" id="{29975A87-A7A8-A98A-F441-38B92D1AC346}"/>
                  </a:ext>
                </a:extLst>
              </p:cNvPr>
              <p:cNvSpPr txBox="1">
                <a:spLocks noRot="1" noChangeAspect="1" noMove="1" noResize="1" noEditPoints="1" noAdjustHandles="1" noChangeArrowheads="1" noChangeShapeType="1" noTextEdit="1"/>
              </p:cNvSpPr>
              <p:nvPr/>
            </p:nvSpPr>
            <p:spPr>
              <a:xfrm>
                <a:off x="4516950" y="4983721"/>
                <a:ext cx="1980414" cy="284437"/>
              </a:xfrm>
              <a:prstGeom prst="rect">
                <a:avLst/>
              </a:prstGeom>
              <a:blipFill>
                <a:blip r:embed="rId3"/>
                <a:stretch>
                  <a:fillRect l="-2462" t="-19565"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5F99EC-471B-7671-7A57-BC1523E77291}"/>
                  </a:ext>
                </a:extLst>
              </p:cNvPr>
              <p:cNvSpPr txBox="1"/>
              <p:nvPr/>
            </p:nvSpPr>
            <p:spPr>
              <a:xfrm>
                <a:off x="4369466" y="5677689"/>
                <a:ext cx="3905813"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r>
                  <a:rPr lang="en-US" dirty="0"/>
                  <a:t> = Eigen</a:t>
                </a:r>
                <a:r>
                  <a:rPr lang="en-US" b="1" dirty="0"/>
                  <a:t>functions</a:t>
                </a:r>
                <a:r>
                  <a:rPr lang="en-US" dirty="0"/>
                  <a:t> of the Hamiltonian</a:t>
                </a:r>
              </a:p>
            </p:txBody>
          </p:sp>
        </mc:Choice>
        <mc:Fallback xmlns="">
          <p:sp>
            <p:nvSpPr>
              <p:cNvPr id="7" name="TextBox 6">
                <a:extLst>
                  <a:ext uri="{FF2B5EF4-FFF2-40B4-BE49-F238E27FC236}">
                    <a16:creationId xmlns:a16="http://schemas.microsoft.com/office/drawing/2014/main" id="{BB5F99EC-471B-7671-7A57-BC1523E77291}"/>
                  </a:ext>
                </a:extLst>
              </p:cNvPr>
              <p:cNvSpPr txBox="1">
                <a:spLocks noRot="1" noChangeAspect="1" noMove="1" noResize="1" noEditPoints="1" noAdjustHandles="1" noChangeArrowheads="1" noChangeShapeType="1" noTextEdit="1"/>
              </p:cNvSpPr>
              <p:nvPr/>
            </p:nvSpPr>
            <p:spPr>
              <a:xfrm>
                <a:off x="4369466" y="5677689"/>
                <a:ext cx="3905813" cy="276999"/>
              </a:xfrm>
              <a:prstGeom prst="rect">
                <a:avLst/>
              </a:prstGeom>
              <a:blipFill>
                <a:blip r:embed="rId4"/>
                <a:stretch>
                  <a:fillRect l="-2813" t="-28261" r="-359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AAEAAD-BB7B-D9C6-E379-FC67944939BA}"/>
                  </a:ext>
                </a:extLst>
              </p:cNvPr>
              <p:cNvSpPr txBox="1"/>
              <p:nvPr/>
            </p:nvSpPr>
            <p:spPr>
              <a:xfrm>
                <a:off x="4767672" y="6087220"/>
                <a:ext cx="323248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𝐸</m:t>
                    </m:r>
                  </m:oMath>
                </a14:m>
                <a:r>
                  <a:rPr lang="en-US" dirty="0"/>
                  <a:t>= Eigen</a:t>
                </a:r>
                <a:r>
                  <a:rPr lang="en-US" b="1" dirty="0"/>
                  <a:t>values</a:t>
                </a:r>
                <a:r>
                  <a:rPr lang="en-US" dirty="0"/>
                  <a:t> of the Hamiltonian</a:t>
                </a:r>
              </a:p>
            </p:txBody>
          </p:sp>
        </mc:Choice>
        <mc:Fallback xmlns="">
          <p:sp>
            <p:nvSpPr>
              <p:cNvPr id="8" name="TextBox 7">
                <a:extLst>
                  <a:ext uri="{FF2B5EF4-FFF2-40B4-BE49-F238E27FC236}">
                    <a16:creationId xmlns:a16="http://schemas.microsoft.com/office/drawing/2014/main" id="{6AAAEAAD-BB7B-D9C6-E379-FC67944939BA}"/>
                  </a:ext>
                </a:extLst>
              </p:cNvPr>
              <p:cNvSpPr txBox="1">
                <a:spLocks noRot="1" noChangeAspect="1" noMove="1" noResize="1" noEditPoints="1" noAdjustHandles="1" noChangeArrowheads="1" noChangeShapeType="1" noTextEdit="1"/>
              </p:cNvSpPr>
              <p:nvPr/>
            </p:nvSpPr>
            <p:spPr>
              <a:xfrm>
                <a:off x="4767672" y="6087220"/>
                <a:ext cx="3232488" cy="276999"/>
              </a:xfrm>
              <a:prstGeom prst="rect">
                <a:avLst/>
              </a:prstGeom>
              <a:blipFill>
                <a:blip r:embed="rId5"/>
                <a:stretch>
                  <a:fillRect l="-2453" t="-28889" r="-4717" b="-51111"/>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DB717976-5940-82DB-A95E-4A057D101ABB}"/>
              </a:ext>
            </a:extLst>
          </p:cNvPr>
          <p:cNvCxnSpPr>
            <a:cxnSpLocks/>
          </p:cNvCxnSpPr>
          <p:nvPr/>
        </p:nvCxnSpPr>
        <p:spPr>
          <a:xfrm rot="5400000" flipH="1" flipV="1">
            <a:off x="5186575" y="4409961"/>
            <a:ext cx="12700" cy="1088529"/>
          </a:xfrm>
          <a:prstGeom prst="bentConnector3">
            <a:avLst>
              <a:gd name="adj1" fmla="val 180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310F77-8724-C7E1-1B7A-93DBC8A05725}"/>
                  </a:ext>
                </a:extLst>
              </p:cNvPr>
              <p:cNvSpPr txBox="1"/>
              <p:nvPr/>
            </p:nvSpPr>
            <p:spPr>
              <a:xfrm>
                <a:off x="6668641" y="4960576"/>
                <a:ext cx="1678844" cy="376770"/>
              </a:xfrm>
              <a:prstGeom prst="rect">
                <a:avLst/>
              </a:prstGeom>
              <a:noFill/>
            </p:spPr>
            <p:txBody>
              <a:bodyPr wrap="square" rtlCol="0">
                <a:spAutoFit/>
              </a:bodyPr>
              <a:lstStyle/>
              <a:p>
                <a:pPr algn="ctr"/>
                <a14:m>
                  <m:oMath xmlns:m="http://schemas.openxmlformats.org/officeDocument/2006/math">
                    <m:acc>
                      <m:accPr>
                        <m:chr m:val="̂"/>
                        <m:ctrlPr>
                          <a:rPr lang="en-US" i="1" smtClean="0">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𝐻</m:t>
                        </m:r>
                      </m:e>
                    </m:acc>
                  </m:oMath>
                </a14:m>
                <a:r>
                  <a:rPr lang="en-US" dirty="0">
                    <a:solidFill>
                      <a:srgbClr val="FF0000"/>
                    </a:solidFill>
                  </a:rPr>
                  <a:t> acts on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Ψ</m:t>
                    </m:r>
                  </m:oMath>
                </a14:m>
                <a:endParaRPr lang="en-US" dirty="0">
                  <a:solidFill>
                    <a:srgbClr val="FF0000"/>
                  </a:solidFill>
                </a:endParaRPr>
              </a:p>
            </p:txBody>
          </p:sp>
        </mc:Choice>
        <mc:Fallback xmlns="">
          <p:sp>
            <p:nvSpPr>
              <p:cNvPr id="10" name="TextBox 9">
                <a:extLst>
                  <a:ext uri="{FF2B5EF4-FFF2-40B4-BE49-F238E27FC236}">
                    <a16:creationId xmlns:a16="http://schemas.microsoft.com/office/drawing/2014/main" id="{DF310F77-8724-C7E1-1B7A-93DBC8A05725}"/>
                  </a:ext>
                </a:extLst>
              </p:cNvPr>
              <p:cNvSpPr txBox="1">
                <a:spLocks noRot="1" noChangeAspect="1" noMove="1" noResize="1" noEditPoints="1" noAdjustHandles="1" noChangeArrowheads="1" noChangeShapeType="1" noTextEdit="1"/>
              </p:cNvSpPr>
              <p:nvPr/>
            </p:nvSpPr>
            <p:spPr>
              <a:xfrm>
                <a:off x="6668641" y="4960576"/>
                <a:ext cx="1678844" cy="376770"/>
              </a:xfrm>
              <a:prstGeom prst="rect">
                <a:avLst/>
              </a:prstGeom>
              <a:blipFill>
                <a:blip r:embed="rId6"/>
                <a:stretch>
                  <a:fillRect t="-6452" b="-25806"/>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AEC0F9A5-0816-5E53-6B14-FF8E5C851DB4}"/>
              </a:ext>
            </a:extLst>
          </p:cNvPr>
          <p:cNvGrpSpPr/>
          <p:nvPr/>
        </p:nvGrpSpPr>
        <p:grpSpPr>
          <a:xfrm>
            <a:off x="867915" y="5725014"/>
            <a:ext cx="2298168" cy="944359"/>
            <a:chOff x="867915" y="5666773"/>
            <a:chExt cx="2298168" cy="9443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631101-543F-3AB6-79E4-202E8152C4D4}"/>
                    </a:ext>
                  </a:extLst>
                </p:cNvPr>
                <p:cNvSpPr txBox="1"/>
                <p:nvPr/>
              </p:nvSpPr>
              <p:spPr>
                <a:xfrm>
                  <a:off x="1588677" y="5666773"/>
                  <a:ext cx="85664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m:t>
                                </m:r>
                              </m:e>
                            </m:acc>
                          </m:e>
                          <m:e>
                            <m:r>
                              <a:rPr lang="en-US" i="1">
                                <a:latin typeface="Cambria Math" panose="02040503050406030204" pitchFamily="18" charset="0"/>
                                <a:ea typeface="Cambria Math" panose="02040503050406030204" pitchFamily="18" charset="0"/>
                              </a:rPr>
                              <m:t>𝜓</m:t>
                            </m:r>
                          </m:e>
                        </m:d>
                      </m:oMath>
                    </m:oMathPara>
                  </a14:m>
                  <a:endParaRPr lang="en-US" dirty="0"/>
                </a:p>
              </p:txBody>
            </p:sp>
          </mc:Choice>
          <mc:Fallback xmlns="">
            <p:sp>
              <p:nvSpPr>
                <p:cNvPr id="12" name="TextBox 11">
                  <a:extLst>
                    <a:ext uri="{FF2B5EF4-FFF2-40B4-BE49-F238E27FC236}">
                      <a16:creationId xmlns:a16="http://schemas.microsoft.com/office/drawing/2014/main" id="{BD631101-543F-3AB6-79E4-202E8152C4D4}"/>
                    </a:ext>
                  </a:extLst>
                </p:cNvPr>
                <p:cNvSpPr txBox="1">
                  <a:spLocks noRot="1" noChangeAspect="1" noMove="1" noResize="1" noEditPoints="1" noAdjustHandles="1" noChangeArrowheads="1" noChangeShapeType="1" noTextEdit="1"/>
                </p:cNvSpPr>
                <p:nvPr/>
              </p:nvSpPr>
              <p:spPr>
                <a:xfrm>
                  <a:off x="1588677" y="5666773"/>
                  <a:ext cx="856645" cy="312650"/>
                </a:xfrm>
                <a:prstGeom prst="rect">
                  <a:avLst/>
                </a:prstGeom>
                <a:blipFill>
                  <a:blip r:embed="rId7"/>
                  <a:stretch>
                    <a:fillRect t="-11765" b="-274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9B03071-B194-7794-0CA9-6A4B8E828837}"/>
                </a:ext>
              </a:extLst>
            </p:cNvPr>
            <p:cNvSpPr txBox="1"/>
            <p:nvPr/>
          </p:nvSpPr>
          <p:spPr>
            <a:xfrm>
              <a:off x="867915" y="5964801"/>
              <a:ext cx="2298168" cy="646331"/>
            </a:xfrm>
            <a:prstGeom prst="rect">
              <a:avLst/>
            </a:prstGeom>
            <a:noFill/>
          </p:spPr>
          <p:txBody>
            <a:bodyPr wrap="square" rtlCol="0">
              <a:spAutoFit/>
            </a:bodyPr>
            <a:lstStyle/>
            <a:p>
              <a:pPr algn="ctr"/>
              <a:r>
                <a:rPr lang="en-US" dirty="0">
                  <a:solidFill>
                    <a:srgbClr val="7030A0"/>
                  </a:solidFill>
                </a:rPr>
                <a:t>The expected value of an observable</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489D78-323B-3EB3-3EF5-6920344C0D3B}"/>
                  </a:ext>
                </a:extLst>
              </p:cNvPr>
              <p:cNvSpPr txBox="1"/>
              <p:nvPr/>
            </p:nvSpPr>
            <p:spPr>
              <a:xfrm>
                <a:off x="974095" y="4900134"/>
                <a:ext cx="231980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rPr>
                            <m:t>𝑚</m:t>
                          </m:r>
                        </m:den>
                      </m:f>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5" name="TextBox 4">
                <a:extLst>
                  <a:ext uri="{FF2B5EF4-FFF2-40B4-BE49-F238E27FC236}">
                    <a16:creationId xmlns:a16="http://schemas.microsoft.com/office/drawing/2014/main" id="{52489D78-323B-3EB3-3EF5-6920344C0D3B}"/>
                  </a:ext>
                </a:extLst>
              </p:cNvPr>
              <p:cNvSpPr txBox="1">
                <a:spLocks noRot="1" noChangeAspect="1" noMove="1" noResize="1" noEditPoints="1" noAdjustHandles="1" noChangeArrowheads="1" noChangeShapeType="1" noTextEdit="1"/>
              </p:cNvSpPr>
              <p:nvPr/>
            </p:nvSpPr>
            <p:spPr>
              <a:xfrm>
                <a:off x="974095" y="4900134"/>
                <a:ext cx="2319802" cy="555793"/>
              </a:xfrm>
              <a:prstGeom prst="rect">
                <a:avLst/>
              </a:prstGeom>
              <a:blipFill>
                <a:blip r:embed="rId8"/>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F71D3B4-0A13-71B6-BCF4-F927C3EB0094}"/>
              </a:ext>
            </a:extLst>
          </p:cNvPr>
          <p:cNvGrpSpPr/>
          <p:nvPr/>
        </p:nvGrpSpPr>
        <p:grpSpPr>
          <a:xfrm>
            <a:off x="2430415" y="4367090"/>
            <a:ext cx="1794933" cy="700510"/>
            <a:chOff x="2430415" y="4367090"/>
            <a:chExt cx="1794933" cy="700510"/>
          </a:xfrm>
        </p:grpSpPr>
        <p:sp>
          <p:nvSpPr>
            <p:cNvPr id="16" name="TextBox 15">
              <a:extLst>
                <a:ext uri="{FF2B5EF4-FFF2-40B4-BE49-F238E27FC236}">
                  <a16:creationId xmlns:a16="http://schemas.microsoft.com/office/drawing/2014/main" id="{B599B23F-F227-BEEC-AA58-3B0979484C49}"/>
                </a:ext>
              </a:extLst>
            </p:cNvPr>
            <p:cNvSpPr txBox="1"/>
            <p:nvPr/>
          </p:nvSpPr>
          <p:spPr>
            <a:xfrm>
              <a:off x="2430415" y="4367090"/>
              <a:ext cx="1794933" cy="338554"/>
            </a:xfrm>
            <a:prstGeom prst="rect">
              <a:avLst/>
            </a:prstGeom>
            <a:noFill/>
          </p:spPr>
          <p:txBody>
            <a:bodyPr wrap="square">
              <a:spAutoFit/>
            </a:bodyPr>
            <a:lstStyle/>
            <a:p>
              <a:pPr algn="ctr"/>
              <a:r>
                <a:rPr lang="en-US" sz="1600" b="1" dirty="0">
                  <a:solidFill>
                    <a:srgbClr val="7030A0"/>
                  </a:solidFill>
                </a:rPr>
                <a:t>Potential</a:t>
              </a:r>
              <a:r>
                <a:rPr lang="en-US" sz="1600" dirty="0">
                  <a:solidFill>
                    <a:srgbClr val="7030A0"/>
                  </a:solidFill>
                </a:rPr>
                <a:t> Function</a:t>
              </a:r>
              <a:endParaRPr lang="en-US" sz="1600" dirty="0"/>
            </a:p>
          </p:txBody>
        </p:sp>
        <p:cxnSp>
          <p:nvCxnSpPr>
            <p:cNvPr id="18" name="Straight Arrow Connector 17">
              <a:extLst>
                <a:ext uri="{FF2B5EF4-FFF2-40B4-BE49-F238E27FC236}">
                  <a16:creationId xmlns:a16="http://schemas.microsoft.com/office/drawing/2014/main" id="{5592982F-B45A-F8E6-61BC-0617BFFD6078}"/>
                </a:ext>
              </a:extLst>
            </p:cNvPr>
            <p:cNvCxnSpPr>
              <a:cxnSpLocks/>
              <a:stCxn id="16" idx="2"/>
            </p:cNvCxnSpPr>
            <p:nvPr/>
          </p:nvCxnSpPr>
          <p:spPr>
            <a:xfrm flipH="1">
              <a:off x="3028013" y="4705644"/>
              <a:ext cx="299869" cy="3619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2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043025"/>
              </a:xfrm>
            </p:spPr>
            <p:txBody>
              <a:bodyPr>
                <a:noAutofit/>
              </a:bodyPr>
              <a:lstStyle/>
              <a:p>
                <a:pPr>
                  <a:spcBef>
                    <a:spcPts val="0"/>
                  </a:spcBef>
                  <a:spcAft>
                    <a:spcPts val="1200"/>
                  </a:spcAft>
                </a:pPr>
                <a:r>
                  <a:rPr lang="en-US" sz="2000" dirty="0"/>
                  <a:t>A cosine </a:t>
                </a:r>
                <a:r>
                  <a:rPr lang="en-US" sz="2000" b="1" dirty="0"/>
                  <a:t>potential</a:t>
                </a:r>
                <a:r>
                  <a:rPr lang="en-US" sz="2000" dirty="0"/>
                  <a:t> typically appears in models of periodic systems, most notably in the </a:t>
                </a:r>
                <a:r>
                  <a:rPr lang="en-US" sz="2000" b="1" dirty="0">
                    <a:solidFill>
                      <a:srgbClr val="00B050"/>
                    </a:solidFill>
                  </a:rPr>
                  <a:t>Josephson junction </a:t>
                </a:r>
                <a:r>
                  <a:rPr lang="en-US" sz="2000" dirty="0"/>
                  <a:t>and condensed matter systems. The potential energy function in these systems can be represented as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𝐴</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𝑘𝑥</m:t>
                            </m:r>
                          </m:e>
                        </m:d>
                      </m:e>
                    </m:func>
                  </m:oMath>
                </a14:m>
                <a:r>
                  <a:rPr lang="en-US" sz="2000" dirty="0"/>
                  <a:t>, where x is the position</a:t>
                </a:r>
              </a:p>
              <a:p>
                <a:pPr>
                  <a:spcBef>
                    <a:spcPts val="0"/>
                  </a:spcBef>
                  <a:spcAft>
                    <a:spcPts val="1200"/>
                  </a:spcAft>
                </a:pPr>
                <a:r>
                  <a:rPr lang="en-US" sz="2000" dirty="0"/>
                  <a:t>In quantum mechanics, the energy eigenstates of a Hamiltonian are the solutions to the Schrödinger equation. Solving the Schrödinger equation for a system with a cosine potential is not straightforward and </a:t>
                </a:r>
                <a:r>
                  <a:rPr lang="en-US" sz="2000" b="1" dirty="0"/>
                  <a:t>cannot usually be done analytically</a:t>
                </a:r>
                <a:r>
                  <a:rPr lang="en-US" sz="2000" dirty="0"/>
                  <a:t>, except in some special cases or approximations</a:t>
                </a:r>
              </a:p>
              <a:p>
                <a:pPr>
                  <a:spcBef>
                    <a:spcPts val="0"/>
                  </a:spcBef>
                  <a:spcAft>
                    <a:spcPts val="1200"/>
                  </a:spcAft>
                </a:pPr>
                <a:r>
                  <a:rPr lang="en-US" sz="2000" dirty="0"/>
                  <a:t>The </a:t>
                </a:r>
                <a:r>
                  <a:rPr lang="en-US" sz="2000" i="1" dirty="0"/>
                  <a:t>lowest</a:t>
                </a:r>
                <a:r>
                  <a:rPr lang="en-US" sz="2000" dirty="0"/>
                  <a:t> energy eigenstate (the </a:t>
                </a:r>
                <a:r>
                  <a:rPr lang="en-US" sz="2000" u="sng" dirty="0"/>
                  <a:t>ground</a:t>
                </a:r>
                <a:r>
                  <a:rPr lang="en-US" sz="2000" dirty="0"/>
                  <a:t> </a:t>
                </a:r>
                <a:r>
                  <a:rPr lang="en-US" sz="2000" u="sng" dirty="0"/>
                  <a:t>state</a:t>
                </a:r>
                <a:r>
                  <a:rPr lang="en-US" sz="2000" dirty="0"/>
                  <a:t>) </a:t>
                </a:r>
                <a:r>
                  <a:rPr lang="en-US" sz="2000" dirty="0">
                    <a:solidFill>
                      <a:srgbClr val="FF0000"/>
                    </a:solidFill>
                  </a:rPr>
                  <a:t>of a Hamiltonian based upon a cosine potential is a non-trivial problem to solve exactly</a:t>
                </a:r>
                <a:r>
                  <a:rPr lang="en-US" sz="2000" dirty="0"/>
                  <a:t>.           We must use n</a:t>
                </a:r>
                <a:r>
                  <a:rPr lang="en-US" sz="2000" dirty="0">
                    <a:effectLst/>
                    <a:latin typeface="Calibri" panose="020F0502020204030204" pitchFamily="34" charset="0"/>
                    <a:ea typeface="Calibri" panose="020F0502020204030204" pitchFamily="34" charset="0"/>
                    <a:cs typeface="Times New Roman" panose="02020603050405020304" pitchFamily="18" charset="0"/>
                  </a:rPr>
                  <a:t>umerical methods or approximation methods, like perturbation theory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043025"/>
              </a:xfrm>
              <a:blipFill>
                <a:blip r:embed="rId3"/>
                <a:stretch>
                  <a:fillRect l="-696" t="-1506" r="-927" b="-6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Tree>
    <p:extLst>
      <p:ext uri="{BB962C8B-B14F-4D97-AF65-F5344CB8AC3E}">
        <p14:creationId xmlns:p14="http://schemas.microsoft.com/office/powerpoint/2010/main" val="8007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4"/>
            <a:ext cx="7886700" cy="4110481"/>
          </a:xfrm>
        </p:spPr>
        <p:txBody>
          <a:bodyPr>
            <a:noAutofit/>
          </a:bodyPr>
          <a:lstStyle/>
          <a:p>
            <a:pPr>
              <a:spcBef>
                <a:spcPts val="0"/>
              </a:spcBef>
              <a:spcAft>
                <a:spcPts val="1200"/>
              </a:spcAft>
            </a:pPr>
            <a:r>
              <a:rPr lang="en-US" sz="2000" dirty="0"/>
              <a:t>The </a:t>
            </a:r>
            <a:r>
              <a:rPr lang="en-US" sz="2000" b="1" dirty="0"/>
              <a:t>Hartree–</a:t>
            </a:r>
            <a:r>
              <a:rPr lang="en-US" sz="2000" b="1" dirty="0" err="1"/>
              <a:t>Fock</a:t>
            </a:r>
            <a:r>
              <a:rPr lang="en-US" sz="2000" b="1" dirty="0"/>
              <a:t> </a:t>
            </a:r>
            <a:r>
              <a:rPr lang="en-US" sz="2000" dirty="0"/>
              <a:t>method is typically used to solve the time-independent Schrödinger equation for a multi-electron atom. </a:t>
            </a:r>
            <a:r>
              <a:rPr lang="en-US" sz="2000" b="1" dirty="0">
                <a:solidFill>
                  <a:srgbClr val="FF0000"/>
                </a:solidFill>
              </a:rPr>
              <a:t>There are no known analytic solutions for many-electron systems</a:t>
            </a:r>
            <a:r>
              <a:rPr lang="en-US" sz="2000" dirty="0"/>
              <a:t>, so the problem must be estimated </a:t>
            </a:r>
            <a:r>
              <a:rPr lang="en-US" sz="2000" i="1" dirty="0"/>
              <a:t>numerically</a:t>
            </a:r>
            <a:r>
              <a:rPr lang="en-US" sz="2000" dirty="0"/>
              <a:t> using a nonlinear method</a:t>
            </a:r>
          </a:p>
          <a:p>
            <a:pPr>
              <a:spcBef>
                <a:spcPts val="0"/>
              </a:spcBef>
              <a:spcAft>
                <a:spcPts val="1200"/>
              </a:spcAft>
            </a:pPr>
            <a:r>
              <a:rPr lang="en-US" sz="2000" dirty="0"/>
              <a:t>As an example, the benzene molecule consists of 12 nuclei and 42 electrons. The Schrödinger equation, which must be solved to obtain the energy levels and wavefunction of this molecule, is a partial differential eigenvalue equation in the three-dimensional coordinates of the nuclei and electrons, giving 3 × 12 + 3 × 42 = 36 nuclear + 126 electronic = </a:t>
            </a:r>
            <a:r>
              <a:rPr lang="en-US" sz="2000" b="1" dirty="0">
                <a:solidFill>
                  <a:srgbClr val="7030A0"/>
                </a:solidFill>
              </a:rPr>
              <a:t>162 variables for the wave function</a:t>
            </a:r>
          </a:p>
          <a:p>
            <a:pPr>
              <a:spcBef>
                <a:spcPts val="0"/>
              </a:spcBef>
              <a:spcAft>
                <a:spcPts val="1200"/>
              </a:spcAft>
            </a:pPr>
            <a:r>
              <a:rPr lang="en-US" sz="2000" dirty="0"/>
              <a:t>The computational complexity, i.e., the computational power required to solve an eigenvalue equation, </a:t>
            </a:r>
            <a:r>
              <a:rPr lang="en-US" sz="2000" b="1" dirty="0">
                <a:solidFill>
                  <a:srgbClr val="0070C0"/>
                </a:solidFill>
              </a:rPr>
              <a:t>increases faster than the square of the number of coordinates</a:t>
            </a:r>
            <a:endParaRPr lang="en-US" sz="20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spTree>
    <p:extLst>
      <p:ext uri="{BB962C8B-B14F-4D97-AF65-F5344CB8AC3E}">
        <p14:creationId xmlns:p14="http://schemas.microsoft.com/office/powerpoint/2010/main" val="138403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In the context of quantum computing, the </a:t>
                </a:r>
                <a:r>
                  <a:rPr lang="en-US" sz="2000" b="1" dirty="0">
                    <a:solidFill>
                      <a:srgbClr val="00B050"/>
                    </a:solidFill>
                  </a:rPr>
                  <a:t>Variational Quantum Eigensolver (VQE)</a:t>
                </a:r>
                <a:r>
                  <a:rPr lang="en-US" sz="2000" dirty="0"/>
                  <a:t> algorithm can be used to estimate </a:t>
                </a:r>
                <a:r>
                  <a:rPr lang="en-US" sz="2000" b="1" dirty="0">
                    <a:solidFill>
                      <a:srgbClr val="FF0000"/>
                    </a:solidFill>
                  </a:rPr>
                  <a:t>the ground state energy</a:t>
                </a:r>
                <a:r>
                  <a:rPr lang="en-US" sz="2000" dirty="0"/>
                  <a:t>. This algorithm uses a </a:t>
                </a:r>
                <a:r>
                  <a:rPr lang="en-US" sz="2000" b="1" dirty="0">
                    <a:solidFill>
                      <a:srgbClr val="7030A0"/>
                    </a:solidFill>
                  </a:rPr>
                  <a:t>parameterized quantum circuit </a:t>
                </a:r>
                <a:r>
                  <a:rPr lang="en-US" sz="2000" dirty="0"/>
                  <a:t>to prepare a state </a:t>
                </a:r>
                <a14:m>
                  <m:oMath xmlns:m="http://schemas.openxmlformats.org/officeDocument/2006/math">
                    <m:d>
                      <m:dPr>
                        <m:begChr m:val=""/>
                        <m:endChr m:val="⟩"/>
                        <m:ctrlPr>
                          <a:rPr lang="en-US" sz="2000" i="1" smtClean="0">
                            <a:latin typeface="Cambria Math" panose="02040503050406030204" pitchFamily="18" charset="0"/>
                          </a:rPr>
                        </m:ctrlPr>
                      </m:dPr>
                      <m:e>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𝜓</m:t>
                            </m:r>
                          </m:e>
                        </m:d>
                      </m:e>
                    </m:d>
                  </m:oMath>
                </a14:m>
                <a:r>
                  <a:rPr lang="en-US" sz="2000" dirty="0"/>
                  <a:t> and then uses a </a:t>
                </a:r>
                <a:r>
                  <a:rPr lang="en-US" sz="2000" u="sng" dirty="0"/>
                  <a:t>classical</a:t>
                </a:r>
                <a:r>
                  <a:rPr lang="en-US" sz="2000" dirty="0"/>
                  <a:t> optimizer to adjust the parameters of this circuit minimize the expectation value of the energy </a:t>
                </a:r>
                <a14:m>
                  <m:oMath xmlns:m="http://schemas.openxmlformats.org/officeDocument/2006/math">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𝜓</m:t>
                        </m:r>
                      </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𝐻</m:t>
                            </m:r>
                          </m:e>
                        </m:acc>
                      </m:e>
                      <m:e>
                        <m:r>
                          <a:rPr lang="en-US" sz="2000" i="1">
                            <a:latin typeface="Cambria Math" panose="02040503050406030204" pitchFamily="18" charset="0"/>
                            <a:ea typeface="Cambria Math" panose="02040503050406030204" pitchFamily="18" charset="0"/>
                          </a:rPr>
                          <m:t>𝜓</m:t>
                        </m:r>
                      </m:e>
                    </m:d>
                  </m:oMath>
                </a14:m>
                <a:endParaRPr lang="en-US" sz="2000" dirty="0"/>
              </a:p>
              <a:p>
                <a:pPr>
                  <a:spcBef>
                    <a:spcPts val="0"/>
                  </a:spcBef>
                  <a:spcAft>
                    <a:spcPts val="1200"/>
                  </a:spcAft>
                </a:pPr>
                <a:r>
                  <a:rPr lang="en-US" sz="2000" dirty="0"/>
                  <a:t>We can represent the Hamiltonian, which is usually in the fermion basis, in the basis of qubits using the </a:t>
                </a:r>
                <a:r>
                  <a:rPr lang="en-US" sz="2000" b="1" dirty="0"/>
                  <a:t>Jordan-Wigner (JW)</a:t>
                </a:r>
                <a:r>
                  <a:rPr lang="en-US" sz="2000" dirty="0"/>
                  <a:t> transformation or the </a:t>
                </a:r>
                <a:r>
                  <a:rPr lang="en-US" sz="2000" b="1" dirty="0"/>
                  <a:t>Bravyi-Kitaev (BK) </a:t>
                </a:r>
                <a:r>
                  <a:rPr lang="en-US" sz="2000" dirty="0"/>
                  <a:t>transformation</a:t>
                </a:r>
              </a:p>
              <a:p>
                <a:pPr>
                  <a:spcBef>
                    <a:spcPts val="0"/>
                  </a:spcBef>
                  <a:spcAft>
                    <a:spcPts val="1200"/>
                  </a:spcAft>
                </a:pPr>
                <a:r>
                  <a:rPr lang="en-US" sz="2000" dirty="0"/>
                  <a:t>Therefore, to find the solution to a complicated Schrödinger wave equation, we first </a:t>
                </a:r>
                <a:r>
                  <a:rPr lang="en-US" sz="2000" b="1" dirty="0"/>
                  <a:t>convert the Hamiltonian to a quantum circuit</a:t>
                </a:r>
                <a:r>
                  <a:rPr lang="en-US" sz="2000" dirty="0"/>
                  <a:t>, and then use </a:t>
                </a:r>
                <a:r>
                  <a:rPr lang="en-US" sz="2000" b="1" dirty="0">
                    <a:solidFill>
                      <a:srgbClr val="00B050"/>
                    </a:solidFill>
                  </a:rPr>
                  <a:t>VQE</a:t>
                </a:r>
                <a:r>
                  <a:rPr lang="en-US" sz="2000" dirty="0"/>
                  <a:t> to find the eigensystem for that operator</a:t>
                </a:r>
              </a:p>
              <a:p>
                <a:pPr>
                  <a:spcBef>
                    <a:spcPts val="0"/>
                  </a:spcBef>
                  <a:spcAft>
                    <a:spcPts val="1200"/>
                  </a:spcAft>
                </a:pPr>
                <a:r>
                  <a:rPr lang="en-US" sz="2000" dirty="0"/>
                  <a:t>The optimal process to map a </a:t>
                </a:r>
                <a:r>
                  <a:rPr lang="en-US" sz="2000" b="1" dirty="0">
                    <a:solidFill>
                      <a:srgbClr val="00B050"/>
                    </a:solidFill>
                  </a:rPr>
                  <a:t>continuous </a:t>
                </a:r>
                <a:r>
                  <a:rPr lang="en-US" sz="2000" dirty="0"/>
                  <a:t>variable system (such as a </a:t>
                </a:r>
                <a:r>
                  <a:rPr lang="en-US" sz="2000" b="1" dirty="0">
                    <a:solidFill>
                      <a:srgbClr val="FF0000"/>
                    </a:solidFill>
                  </a:rPr>
                  <a:t>cosine</a:t>
                </a:r>
                <a:r>
                  <a:rPr lang="en-US" sz="2000" dirty="0"/>
                  <a:t> potential) to a </a:t>
                </a:r>
                <a:r>
                  <a:rPr lang="en-US" sz="2000" b="1" dirty="0">
                    <a:solidFill>
                      <a:srgbClr val="0070C0"/>
                    </a:solidFill>
                  </a:rPr>
                  <a:t>discrete</a:t>
                </a:r>
                <a:r>
                  <a:rPr lang="en-US" sz="2000" dirty="0"/>
                  <a:t>, qubit-based system is an area of very </a:t>
                </a:r>
                <a:r>
                  <a:rPr lang="en-US" sz="2000" b="1" dirty="0"/>
                  <a:t>active research in quantum computing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62750"/>
              </a:xfrm>
              <a:blipFill>
                <a:blip r:embed="rId3"/>
                <a:stretch>
                  <a:fillRect l="-696" t="-1364" r="-1468" b="-1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dirty="0"/>
          </a:p>
        </p:txBody>
      </p:sp>
    </p:spTree>
    <p:extLst>
      <p:ext uri="{BB962C8B-B14F-4D97-AF65-F5344CB8AC3E}">
        <p14:creationId xmlns:p14="http://schemas.microsoft.com/office/powerpoint/2010/main" val="8888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7" name="Picture 6">
            <a:extLst>
              <a:ext uri="{FF2B5EF4-FFF2-40B4-BE49-F238E27FC236}">
                <a16:creationId xmlns:a16="http://schemas.microsoft.com/office/drawing/2014/main" id="{BA2A1B62-157B-4393-064C-03C9BFC301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0629" y="1988347"/>
            <a:ext cx="3990136" cy="1168415"/>
          </a:xfrm>
          <a:prstGeom prst="rect">
            <a:avLst/>
          </a:prstGeom>
        </p:spPr>
      </p:pic>
      <p:pic>
        <p:nvPicPr>
          <p:cNvPr id="11" name="Picture 10">
            <a:extLst>
              <a:ext uri="{FF2B5EF4-FFF2-40B4-BE49-F238E27FC236}">
                <a16:creationId xmlns:a16="http://schemas.microsoft.com/office/drawing/2014/main" id="{B1DD2135-9FEF-3535-C185-0A9A4660E9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5339" y="1304989"/>
            <a:ext cx="2221545" cy="2535130"/>
          </a:xfrm>
          <a:prstGeom prst="rect">
            <a:avLst/>
          </a:prstGeom>
          <a:ln>
            <a:noFill/>
          </a:ln>
        </p:spPr>
      </p:pic>
      <p:pic>
        <p:nvPicPr>
          <p:cNvPr id="12" name="Picture 11">
            <a:extLst>
              <a:ext uri="{FF2B5EF4-FFF2-40B4-BE49-F238E27FC236}">
                <a16:creationId xmlns:a16="http://schemas.microsoft.com/office/drawing/2014/main" id="{F46649C8-9994-A525-3DD9-379AB3A919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6884" y="1298093"/>
            <a:ext cx="2233631" cy="2548923"/>
          </a:xfrm>
          <a:prstGeom prst="rect">
            <a:avLst/>
          </a:prstGeom>
          <a:ln>
            <a:noFill/>
          </a:ln>
        </p:spPr>
      </p:pic>
      <p:pic>
        <p:nvPicPr>
          <p:cNvPr id="8" name="Picture 7">
            <a:extLst>
              <a:ext uri="{FF2B5EF4-FFF2-40B4-BE49-F238E27FC236}">
                <a16:creationId xmlns:a16="http://schemas.microsoft.com/office/drawing/2014/main" id="{9A58C946-51C0-A2DB-5CAA-F379240572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8970" y="3901593"/>
            <a:ext cx="2221545" cy="2535130"/>
          </a:xfrm>
          <a:prstGeom prst="rect">
            <a:avLst/>
          </a:prstGeom>
          <a:ln>
            <a:noFill/>
          </a:ln>
        </p:spPr>
      </p:pic>
      <p:pic>
        <p:nvPicPr>
          <p:cNvPr id="5" name="Picture 4">
            <a:extLst>
              <a:ext uri="{FF2B5EF4-FFF2-40B4-BE49-F238E27FC236}">
                <a16:creationId xmlns:a16="http://schemas.microsoft.com/office/drawing/2014/main" id="{728C0B70-CF15-3C6A-BDC8-66F82EC694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25340" y="3901593"/>
            <a:ext cx="2221545" cy="2535130"/>
          </a:xfrm>
          <a:prstGeom prst="rect">
            <a:avLst/>
          </a:prstGeom>
          <a:ln>
            <a:noFill/>
          </a:ln>
        </p:spPr>
      </p:pic>
      <p:pic>
        <p:nvPicPr>
          <p:cNvPr id="14" name="Picture 13">
            <a:extLst>
              <a:ext uri="{FF2B5EF4-FFF2-40B4-BE49-F238E27FC236}">
                <a16:creationId xmlns:a16="http://schemas.microsoft.com/office/drawing/2014/main" id="{71D9FF35-19CB-128E-497F-78413654E6ED}"/>
              </a:ext>
            </a:extLst>
          </p:cNvPr>
          <p:cNvPicPr>
            <a:picLocks noChangeAspect="1"/>
          </p:cNvPicPr>
          <p:nvPr/>
        </p:nvPicPr>
        <p:blipFill>
          <a:blip r:embed="rId7"/>
          <a:stretch>
            <a:fillRect/>
          </a:stretch>
        </p:blipFill>
        <p:spPr>
          <a:xfrm>
            <a:off x="143566" y="4603003"/>
            <a:ext cx="4471988" cy="1132310"/>
          </a:xfrm>
          <a:prstGeom prst="rect">
            <a:avLst/>
          </a:prstGeom>
          <a:ln>
            <a:noFill/>
          </a:ln>
        </p:spPr>
      </p:pic>
      <p:sp>
        <p:nvSpPr>
          <p:cNvPr id="17" name="Title 1">
            <a:extLst>
              <a:ext uri="{FF2B5EF4-FFF2-40B4-BE49-F238E27FC236}">
                <a16:creationId xmlns:a16="http://schemas.microsoft.com/office/drawing/2014/main" id="{0803C794-6552-E9D9-A4DB-D7AC475AA265}"/>
              </a:ext>
            </a:extLst>
          </p:cNvPr>
          <p:cNvSpPr>
            <a:spLocks noGrp="1"/>
          </p:cNvSpPr>
          <p:nvPr>
            <p:ph type="title"/>
          </p:nvPr>
        </p:nvSpPr>
        <p:spPr>
          <a:xfrm>
            <a:off x="628650" y="365126"/>
            <a:ext cx="7886700" cy="1103455"/>
          </a:xfrm>
        </p:spPr>
        <p:txBody>
          <a:bodyPr>
            <a:noAutofit/>
          </a:bodyPr>
          <a:lstStyle/>
          <a:p>
            <a:pPr algn="ctr"/>
            <a:r>
              <a:rPr lang="en-US" sz="3600" dirty="0">
                <a:latin typeface="+mn-lt"/>
              </a:rPr>
              <a:t>The Route Matters</a:t>
            </a:r>
            <a:endParaRPr lang="en-US" sz="3200" dirty="0">
              <a:latin typeface="+mn-lt"/>
            </a:endParaRPr>
          </a:p>
        </p:txBody>
      </p:sp>
      <p:sp>
        <p:nvSpPr>
          <p:cNvPr id="18" name="Rectangle 17">
            <a:extLst>
              <a:ext uri="{FF2B5EF4-FFF2-40B4-BE49-F238E27FC236}">
                <a16:creationId xmlns:a16="http://schemas.microsoft.com/office/drawing/2014/main" id="{C0E34ED5-7EA8-4521-BD7E-E2F319B5D850}"/>
              </a:ext>
            </a:extLst>
          </p:cNvPr>
          <p:cNvSpPr/>
          <p:nvPr/>
        </p:nvSpPr>
        <p:spPr>
          <a:xfrm>
            <a:off x="7713417" y="1278178"/>
            <a:ext cx="856273" cy="380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0F5AEB-01E3-C245-EE98-A9E47A43DE6E}"/>
              </a:ext>
            </a:extLst>
          </p:cNvPr>
          <p:cNvSpPr/>
          <p:nvPr/>
        </p:nvSpPr>
        <p:spPr>
          <a:xfrm>
            <a:off x="7735902" y="3881921"/>
            <a:ext cx="950899" cy="3808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D8D9A1B3-9012-CC8C-4FBA-14A497A3DC8C}"/>
              </a:ext>
            </a:extLst>
          </p:cNvPr>
          <p:cNvCxnSpPr>
            <a:stCxn id="18" idx="3"/>
            <a:endCxn id="19" idx="3"/>
          </p:cNvCxnSpPr>
          <p:nvPr/>
        </p:nvCxnSpPr>
        <p:spPr>
          <a:xfrm>
            <a:off x="8569690" y="1468581"/>
            <a:ext cx="117111" cy="2603743"/>
          </a:xfrm>
          <a:prstGeom prst="bentConnector3">
            <a:avLst>
              <a:gd name="adj1" fmla="val 295199"/>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31BFE97-F5EF-5D8D-50C3-67FC3A158CA7}"/>
              </a:ext>
            </a:extLst>
          </p:cNvPr>
          <p:cNvSpPr/>
          <p:nvPr/>
        </p:nvSpPr>
        <p:spPr>
          <a:xfrm>
            <a:off x="7713417" y="2405921"/>
            <a:ext cx="546164" cy="61459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F2B2E8-04B6-8976-6864-73A49A08C314}"/>
              </a:ext>
            </a:extLst>
          </p:cNvPr>
          <p:cNvSpPr/>
          <p:nvPr/>
        </p:nvSpPr>
        <p:spPr>
          <a:xfrm>
            <a:off x="7736567" y="5014411"/>
            <a:ext cx="546164" cy="61459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C8DFE406-4038-88C9-551A-8D37D31A1490}"/>
              </a:ext>
            </a:extLst>
          </p:cNvPr>
          <p:cNvCxnSpPr>
            <a:stCxn id="22" idx="1"/>
            <a:endCxn id="23" idx="1"/>
          </p:cNvCxnSpPr>
          <p:nvPr/>
        </p:nvCxnSpPr>
        <p:spPr>
          <a:xfrm rot="10800000" flipH="1" flipV="1">
            <a:off x="7713417" y="2713220"/>
            <a:ext cx="23150" cy="2608490"/>
          </a:xfrm>
          <a:prstGeom prst="bentConnector3">
            <a:avLst>
              <a:gd name="adj1" fmla="val -4548851"/>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938D38-02DD-2754-6EF0-47EE1FE66762}"/>
              </a:ext>
            </a:extLst>
          </p:cNvPr>
          <p:cNvSpPr txBox="1"/>
          <p:nvPr/>
        </p:nvSpPr>
        <p:spPr>
          <a:xfrm>
            <a:off x="1065479" y="3378454"/>
            <a:ext cx="2628161" cy="923330"/>
          </a:xfrm>
          <a:prstGeom prst="rect">
            <a:avLst/>
          </a:prstGeom>
          <a:noFill/>
        </p:spPr>
        <p:txBody>
          <a:bodyPr wrap="square" rtlCol="0">
            <a:spAutoFit/>
          </a:bodyPr>
          <a:lstStyle/>
          <a:p>
            <a:pPr algn="ctr"/>
            <a:r>
              <a:rPr lang="en-US" dirty="0"/>
              <a:t>The probabilities are the </a:t>
            </a:r>
            <a:r>
              <a:rPr lang="en-US" b="1" dirty="0">
                <a:solidFill>
                  <a:srgbClr val="00B050"/>
                </a:solidFill>
              </a:rPr>
              <a:t>same</a:t>
            </a:r>
            <a:r>
              <a:rPr lang="en-US" dirty="0"/>
              <a:t>, but the amplitudes are </a:t>
            </a:r>
            <a:r>
              <a:rPr lang="en-US" b="1" dirty="0">
                <a:solidFill>
                  <a:srgbClr val="FF0000"/>
                </a:solidFill>
              </a:rPr>
              <a:t>not</a:t>
            </a:r>
            <a:r>
              <a:rPr lang="en-US" dirty="0"/>
              <a:t>!</a:t>
            </a:r>
          </a:p>
        </p:txBody>
      </p:sp>
    </p:spTree>
    <p:extLst>
      <p:ext uri="{BB962C8B-B14F-4D97-AF65-F5344CB8AC3E}">
        <p14:creationId xmlns:p14="http://schemas.microsoft.com/office/powerpoint/2010/main" val="25774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arn(inVertical)">
                                      <p:cBhvr>
                                        <p:cTn id="37" dur="500"/>
                                        <p:tgtEl>
                                          <p:spTgt spid="22"/>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Vertical)">
                                      <p:cBhvr>
                                        <p:cTn id="50" dur="500"/>
                                        <p:tgtEl>
                                          <p:spTgt spid="18"/>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500"/>
                                        <p:tgtEl>
                                          <p:spTgt spid="21"/>
                                        </p:tgtEl>
                                      </p:cBhvr>
                                    </p:animEffect>
                                  </p:childTnLst>
                                </p:cTn>
                              </p:par>
                            </p:childTnLst>
                          </p:cTn>
                        </p:par>
                        <p:par>
                          <p:cTn id="55" fill="hold">
                            <p:stCondLst>
                              <p:cond delay="1000"/>
                            </p:stCondLst>
                            <p:childTnLst>
                              <p:par>
                                <p:cTn id="56" presetID="16" presetClass="entr" presetSubtype="21"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par>
                          <p:cTn id="59" fill="hold">
                            <p:stCondLst>
                              <p:cond delay="1500"/>
                            </p:stCondLst>
                            <p:childTnLst>
                              <p:par>
                                <p:cTn id="60" presetID="2" presetClass="entr" presetSubtype="1"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3" grpId="0" animBg="1"/>
      <p:bldP spid="2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COBYLA Optimizer</a:t>
            </a:r>
          </a:p>
        </p:txBody>
      </p:sp>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The </a:t>
            </a:r>
            <a:r>
              <a:rPr lang="en-US" sz="2000" b="1" dirty="0"/>
              <a:t>Constrained Optimization BY Linear Approximations </a:t>
            </a:r>
            <a:r>
              <a:rPr lang="en-US" sz="2000" dirty="0"/>
              <a:t>(COBYLA) classical algorithm is a </a:t>
            </a:r>
            <a:r>
              <a:rPr lang="en-US" sz="2000" b="1" dirty="0">
                <a:solidFill>
                  <a:srgbClr val="0070C0"/>
                </a:solidFill>
              </a:rPr>
              <a:t>numerical optimization method </a:t>
            </a:r>
            <a:r>
              <a:rPr lang="en-US" sz="2000" dirty="0"/>
              <a:t>for constrained problems where the </a:t>
            </a:r>
            <a:r>
              <a:rPr lang="en-US" sz="2000" i="1" dirty="0"/>
              <a:t>derivative</a:t>
            </a:r>
            <a:r>
              <a:rPr lang="en-US" sz="2000" dirty="0"/>
              <a:t> of the objective function</a:t>
            </a:r>
            <a:r>
              <a:rPr lang="en-US" sz="2000" b="1" dirty="0"/>
              <a:t> </a:t>
            </a:r>
            <a:r>
              <a:rPr lang="en-US" sz="2000" u="sng" dirty="0"/>
              <a:t>is not known</a:t>
            </a:r>
          </a:p>
          <a:p>
            <a:pPr>
              <a:spcBef>
                <a:spcPts val="0"/>
              </a:spcBef>
              <a:spcAft>
                <a:spcPts val="1200"/>
              </a:spcAft>
            </a:pPr>
            <a:r>
              <a:rPr lang="en-US" sz="2000" dirty="0"/>
              <a:t>COBYLA constructs successive </a:t>
            </a:r>
            <a:r>
              <a:rPr lang="en-US" sz="2000" b="1" dirty="0">
                <a:solidFill>
                  <a:srgbClr val="00B050"/>
                </a:solidFill>
              </a:rPr>
              <a:t>linear approximations of the objective function</a:t>
            </a:r>
            <a:r>
              <a:rPr lang="en-US" sz="2000" dirty="0"/>
              <a:t> and establishes its associated constraints using a simplex of </a:t>
            </a:r>
            <a:r>
              <a:rPr lang="en-US" sz="2000" b="1" dirty="0"/>
              <a:t>n+1 </a:t>
            </a:r>
            <a:r>
              <a:rPr lang="en-US" sz="2000" dirty="0"/>
              <a:t>points in </a:t>
            </a:r>
            <a:r>
              <a:rPr lang="en-US" sz="2000" b="1" dirty="0"/>
              <a:t>n</a:t>
            </a:r>
            <a:r>
              <a:rPr lang="en-US" sz="2000" dirty="0"/>
              <a:t> dimensions</a:t>
            </a:r>
          </a:p>
          <a:p>
            <a:pPr>
              <a:spcBef>
                <a:spcPts val="0"/>
              </a:spcBef>
              <a:spcAft>
                <a:spcPts val="1200"/>
              </a:spcAft>
            </a:pPr>
            <a:r>
              <a:rPr lang="en-US" sz="2000" dirty="0"/>
              <a:t>In the context of Qiskit, the non-quantum COBYLA optimizer is often used in variational quantum algorithms, where the objective function corresponds to the </a:t>
            </a:r>
            <a:r>
              <a:rPr lang="en-US" sz="2000" b="1" dirty="0">
                <a:solidFill>
                  <a:srgbClr val="7030A0"/>
                </a:solidFill>
              </a:rPr>
              <a:t>expectation value of a quantum operator </a:t>
            </a:r>
            <a:r>
              <a:rPr lang="en-US" sz="2000" dirty="0"/>
              <a:t>with respect to a parametrized quantum state</a:t>
            </a:r>
          </a:p>
          <a:p>
            <a:pPr>
              <a:spcBef>
                <a:spcPts val="0"/>
              </a:spcBef>
              <a:spcAft>
                <a:spcPts val="1200"/>
              </a:spcAft>
            </a:pPr>
            <a:r>
              <a:rPr lang="en-US" sz="2000" dirty="0"/>
              <a:t>In these cases, the </a:t>
            </a:r>
            <a:r>
              <a:rPr lang="en-US" sz="2000" b="1" dirty="0">
                <a:solidFill>
                  <a:srgbClr val="7030A0"/>
                </a:solidFill>
              </a:rPr>
              <a:t>objective function </a:t>
            </a:r>
            <a:r>
              <a:rPr lang="en-US" sz="2000" dirty="0"/>
              <a:t>can be evaluated by running a quantum circuit on a quantum computer and since its </a:t>
            </a:r>
            <a:r>
              <a:rPr lang="en-US" sz="2000" i="1" dirty="0"/>
              <a:t>derivative</a:t>
            </a:r>
            <a:r>
              <a:rPr lang="en-US" sz="2000" dirty="0"/>
              <a:t> is </a:t>
            </a:r>
            <a:r>
              <a:rPr lang="en-US" sz="2000" b="1" dirty="0">
                <a:solidFill>
                  <a:srgbClr val="FF0000"/>
                </a:solidFill>
              </a:rPr>
              <a:t>not readily available</a:t>
            </a:r>
            <a:r>
              <a:rPr lang="en-US" sz="2000" dirty="0"/>
              <a:t>, COBYLA is a suitable choice for the classical step</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dirty="0"/>
          </a:p>
        </p:txBody>
      </p:sp>
      <p:grpSp>
        <p:nvGrpSpPr>
          <p:cNvPr id="7" name="Group 6">
            <a:extLst>
              <a:ext uri="{FF2B5EF4-FFF2-40B4-BE49-F238E27FC236}">
                <a16:creationId xmlns:a16="http://schemas.microsoft.com/office/drawing/2014/main" id="{96687CF5-574A-8DAF-86B2-A07F8CDF0BB9}"/>
              </a:ext>
            </a:extLst>
          </p:cNvPr>
          <p:cNvGrpSpPr/>
          <p:nvPr/>
        </p:nvGrpSpPr>
        <p:grpSpPr>
          <a:xfrm>
            <a:off x="6776154" y="344253"/>
            <a:ext cx="2197826" cy="1145199"/>
            <a:chOff x="6776154" y="344253"/>
            <a:chExt cx="2197826" cy="1145199"/>
          </a:xfrm>
        </p:grpSpPr>
        <p:pic>
          <p:nvPicPr>
            <p:cNvPr id="5" name="Picture 4">
              <a:extLst>
                <a:ext uri="{FF2B5EF4-FFF2-40B4-BE49-F238E27FC236}">
                  <a16:creationId xmlns:a16="http://schemas.microsoft.com/office/drawing/2014/main" id="{767F9F1C-9081-B6CB-D8F8-4FC8445173CD}"/>
                </a:ext>
              </a:extLst>
            </p:cNvPr>
            <p:cNvPicPr>
              <a:picLocks noChangeAspect="1"/>
            </p:cNvPicPr>
            <p:nvPr/>
          </p:nvPicPr>
          <p:blipFill rotWithShape="1">
            <a:blip r:embed="rId3"/>
            <a:srcRect b="12819"/>
            <a:stretch/>
          </p:blipFill>
          <p:spPr>
            <a:xfrm>
              <a:off x="6776154" y="344253"/>
              <a:ext cx="853839" cy="1145199"/>
            </a:xfrm>
            <a:prstGeom prst="rect">
              <a:avLst/>
            </a:prstGeom>
          </p:spPr>
        </p:pic>
        <p:sp>
          <p:nvSpPr>
            <p:cNvPr id="6" name="TextBox 5">
              <a:extLst>
                <a:ext uri="{FF2B5EF4-FFF2-40B4-BE49-F238E27FC236}">
                  <a16:creationId xmlns:a16="http://schemas.microsoft.com/office/drawing/2014/main" id="{022697F3-A15F-CEF7-7863-3FF1E08D18D6}"/>
                </a:ext>
              </a:extLst>
            </p:cNvPr>
            <p:cNvSpPr txBox="1"/>
            <p:nvPr/>
          </p:nvSpPr>
          <p:spPr>
            <a:xfrm>
              <a:off x="7629993" y="655242"/>
              <a:ext cx="1343987" cy="523220"/>
            </a:xfrm>
            <a:prstGeom prst="rect">
              <a:avLst/>
            </a:prstGeom>
            <a:noFill/>
          </p:spPr>
          <p:txBody>
            <a:bodyPr wrap="square" rtlCol="0">
              <a:spAutoFit/>
            </a:bodyPr>
            <a:lstStyle/>
            <a:p>
              <a:pPr algn="ctr"/>
              <a:r>
                <a:rPr lang="en-US" sz="1400" b="1" dirty="0"/>
                <a:t>Michael Powell</a:t>
              </a:r>
            </a:p>
            <a:p>
              <a:pPr algn="ctr"/>
              <a:r>
                <a:rPr lang="en-US" sz="1400" dirty="0"/>
                <a:t>(1936 – 2015)</a:t>
              </a:r>
            </a:p>
          </p:txBody>
        </p:sp>
      </p:grpSp>
    </p:spTree>
    <p:extLst>
      <p:ext uri="{BB962C8B-B14F-4D97-AF65-F5344CB8AC3E}">
        <p14:creationId xmlns:p14="http://schemas.microsoft.com/office/powerpoint/2010/main" val="21176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dirty="0"/>
          </a:p>
        </p:txBody>
      </p:sp>
      <p:pic>
        <p:nvPicPr>
          <p:cNvPr id="10" name="Picture 9">
            <a:extLst>
              <a:ext uri="{FF2B5EF4-FFF2-40B4-BE49-F238E27FC236}">
                <a16:creationId xmlns:a16="http://schemas.microsoft.com/office/drawing/2014/main" id="{7C7FFBCF-3F04-5FAE-E6A6-EE118D73E062}"/>
              </a:ext>
            </a:extLst>
          </p:cNvPr>
          <p:cNvPicPr>
            <a:picLocks noChangeAspect="1"/>
          </p:cNvPicPr>
          <p:nvPr/>
        </p:nvPicPr>
        <p:blipFill>
          <a:blip r:embed="rId3"/>
          <a:stretch>
            <a:fillRect/>
          </a:stretch>
        </p:blipFill>
        <p:spPr>
          <a:xfrm>
            <a:off x="1425147" y="1431732"/>
            <a:ext cx="6293705" cy="5190756"/>
          </a:xfrm>
          <a:prstGeom prst="rect">
            <a:avLst/>
          </a:prstGeom>
          <a:ln>
            <a:solidFill>
              <a:schemeClr val="tx1"/>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AAFCFAE8-4EF0-0BB8-46A3-A699C9DCC497}"/>
              </a:ext>
            </a:extLst>
          </p:cNvPr>
          <p:cNvGrpSpPr/>
          <p:nvPr/>
        </p:nvGrpSpPr>
        <p:grpSpPr>
          <a:xfrm>
            <a:off x="5631844" y="1327029"/>
            <a:ext cx="1076632" cy="369332"/>
            <a:chOff x="4968362" y="2079211"/>
            <a:chExt cx="1076632" cy="369332"/>
          </a:xfrm>
        </p:grpSpPr>
        <p:cxnSp>
          <p:nvCxnSpPr>
            <p:cNvPr id="18" name="Straight Arrow Connector 17">
              <a:extLst>
                <a:ext uri="{FF2B5EF4-FFF2-40B4-BE49-F238E27FC236}">
                  <a16:creationId xmlns:a16="http://schemas.microsoft.com/office/drawing/2014/main" id="{F3409221-6591-152E-5722-7F127317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E796CF3-3723-828D-371D-2E8F3EC1316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C9474AA0-5966-6030-0E6D-3D1A3D7C65FA}"/>
              </a:ext>
            </a:extLst>
          </p:cNvPr>
          <p:cNvGrpSpPr/>
          <p:nvPr/>
        </p:nvGrpSpPr>
        <p:grpSpPr>
          <a:xfrm>
            <a:off x="5141433" y="1521600"/>
            <a:ext cx="1076632" cy="369332"/>
            <a:chOff x="4704120" y="2356972"/>
            <a:chExt cx="1076632" cy="369332"/>
          </a:xfrm>
        </p:grpSpPr>
        <p:cxnSp>
          <p:nvCxnSpPr>
            <p:cNvPr id="21" name="Straight Arrow Connector 20">
              <a:extLst>
                <a:ext uri="{FF2B5EF4-FFF2-40B4-BE49-F238E27FC236}">
                  <a16:creationId xmlns:a16="http://schemas.microsoft.com/office/drawing/2014/main" id="{213B9CE0-BE51-1A3B-19F2-B323EB3F23F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29AC37-6018-429A-2274-65A375ECFF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925BCDF-52E1-2BB0-83DF-E5B1357A2F16}"/>
              </a:ext>
            </a:extLst>
          </p:cNvPr>
          <p:cNvGrpSpPr/>
          <p:nvPr/>
        </p:nvGrpSpPr>
        <p:grpSpPr>
          <a:xfrm>
            <a:off x="4753540" y="1716171"/>
            <a:ext cx="1068643" cy="369332"/>
            <a:chOff x="3647644" y="4910075"/>
            <a:chExt cx="1068643" cy="369332"/>
          </a:xfrm>
        </p:grpSpPr>
        <p:sp>
          <p:nvSpPr>
            <p:cNvPr id="28" name="TextBox 27">
              <a:extLst>
                <a:ext uri="{FF2B5EF4-FFF2-40B4-BE49-F238E27FC236}">
                  <a16:creationId xmlns:a16="http://schemas.microsoft.com/office/drawing/2014/main" id="{3A7897A5-5CE7-F52E-09F3-CFB1A2F08AA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12D736B9-BC6C-CE36-3FAE-9CB53736657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F5C4826-5D2B-990E-911B-FA221F9CCD6C}"/>
              </a:ext>
            </a:extLst>
          </p:cNvPr>
          <p:cNvGrpSpPr/>
          <p:nvPr/>
        </p:nvGrpSpPr>
        <p:grpSpPr>
          <a:xfrm>
            <a:off x="4065062" y="1921397"/>
            <a:ext cx="1064340" cy="369332"/>
            <a:chOff x="3647644" y="5421073"/>
            <a:chExt cx="1064340" cy="369332"/>
          </a:xfrm>
        </p:grpSpPr>
        <p:sp>
          <p:nvSpPr>
            <p:cNvPr id="54" name="TextBox 53">
              <a:extLst>
                <a:ext uri="{FF2B5EF4-FFF2-40B4-BE49-F238E27FC236}">
                  <a16:creationId xmlns:a16="http://schemas.microsoft.com/office/drawing/2014/main" id="{33E71374-8C94-58B4-D898-3A8A722B98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7C120618-C283-82D7-0E46-17171BC1FFA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4CFA6A8-2905-9821-073C-C9C577C4CF16}"/>
              </a:ext>
            </a:extLst>
          </p:cNvPr>
          <p:cNvGrpSpPr/>
          <p:nvPr/>
        </p:nvGrpSpPr>
        <p:grpSpPr>
          <a:xfrm>
            <a:off x="7625904" y="2682938"/>
            <a:ext cx="1068643" cy="369332"/>
            <a:chOff x="3647644" y="5359159"/>
            <a:chExt cx="1068643" cy="369332"/>
          </a:xfrm>
        </p:grpSpPr>
        <p:sp>
          <p:nvSpPr>
            <p:cNvPr id="57" name="TextBox 56">
              <a:extLst>
                <a:ext uri="{FF2B5EF4-FFF2-40B4-BE49-F238E27FC236}">
                  <a16:creationId xmlns:a16="http://schemas.microsoft.com/office/drawing/2014/main" id="{5DC6518F-E72D-ED07-CAEC-6E00B5C60A5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31C070B-B421-4E30-CFA2-A1512499845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F637AD5-4E06-95B4-E455-BEE1C7EAC3C8}"/>
              </a:ext>
            </a:extLst>
          </p:cNvPr>
          <p:cNvGrpSpPr/>
          <p:nvPr/>
        </p:nvGrpSpPr>
        <p:grpSpPr>
          <a:xfrm>
            <a:off x="6522339" y="3842444"/>
            <a:ext cx="1076632" cy="369332"/>
            <a:chOff x="2157212" y="5356391"/>
            <a:chExt cx="1076632" cy="369332"/>
          </a:xfrm>
        </p:grpSpPr>
        <p:sp>
          <p:nvSpPr>
            <p:cNvPr id="60" name="TextBox 59">
              <a:extLst>
                <a:ext uri="{FF2B5EF4-FFF2-40B4-BE49-F238E27FC236}">
                  <a16:creationId xmlns:a16="http://schemas.microsoft.com/office/drawing/2014/main" id="{D1935193-C801-4CF8-0F68-6777592367E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2B48EC60-122D-98E9-BB06-F78E0CF31A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5A66BA0-742E-50C9-8110-29C007BE9681}"/>
              </a:ext>
            </a:extLst>
          </p:cNvPr>
          <p:cNvGrpSpPr/>
          <p:nvPr/>
        </p:nvGrpSpPr>
        <p:grpSpPr>
          <a:xfrm>
            <a:off x="5382629" y="4041613"/>
            <a:ext cx="1076632" cy="369332"/>
            <a:chOff x="2157212" y="5356391"/>
            <a:chExt cx="1076632" cy="369332"/>
          </a:xfrm>
        </p:grpSpPr>
        <p:sp>
          <p:nvSpPr>
            <p:cNvPr id="63" name="TextBox 62">
              <a:extLst>
                <a:ext uri="{FF2B5EF4-FFF2-40B4-BE49-F238E27FC236}">
                  <a16:creationId xmlns:a16="http://schemas.microsoft.com/office/drawing/2014/main" id="{584083ED-38B2-9016-B501-14DA899DE8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DCFE8397-59B1-B717-0C0F-2E631CF980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9596B32-5531-42AD-EF79-C67F3AA36785}"/>
              </a:ext>
            </a:extLst>
          </p:cNvPr>
          <p:cNvGrpSpPr/>
          <p:nvPr/>
        </p:nvGrpSpPr>
        <p:grpSpPr>
          <a:xfrm>
            <a:off x="6109862" y="4613130"/>
            <a:ext cx="1076632" cy="369332"/>
            <a:chOff x="2157212" y="5356391"/>
            <a:chExt cx="1076632" cy="369332"/>
          </a:xfrm>
        </p:grpSpPr>
        <p:sp>
          <p:nvSpPr>
            <p:cNvPr id="66" name="TextBox 65">
              <a:extLst>
                <a:ext uri="{FF2B5EF4-FFF2-40B4-BE49-F238E27FC236}">
                  <a16:creationId xmlns:a16="http://schemas.microsoft.com/office/drawing/2014/main" id="{F0434A03-532F-0495-084B-DEE06B8992D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69942921-0291-97A7-3E94-0202811BD1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09B0BE5-14F1-063A-CE57-66B047BF5CB0}"/>
              </a:ext>
            </a:extLst>
          </p:cNvPr>
          <p:cNvGrpSpPr/>
          <p:nvPr/>
        </p:nvGrpSpPr>
        <p:grpSpPr>
          <a:xfrm>
            <a:off x="6498732" y="3269929"/>
            <a:ext cx="1076632" cy="369332"/>
            <a:chOff x="2157212" y="5356391"/>
            <a:chExt cx="1076632" cy="369332"/>
          </a:xfrm>
        </p:grpSpPr>
        <p:sp>
          <p:nvSpPr>
            <p:cNvPr id="69" name="TextBox 68">
              <a:extLst>
                <a:ext uri="{FF2B5EF4-FFF2-40B4-BE49-F238E27FC236}">
                  <a16:creationId xmlns:a16="http://schemas.microsoft.com/office/drawing/2014/main" id="{3CBB3197-9178-8DD9-7B80-30466ECDB05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485F5173-3ABF-D7BB-4FDE-0DF7E7355A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BA5C0D9-3692-BCE5-829F-E31C3B18165D}"/>
              </a:ext>
            </a:extLst>
          </p:cNvPr>
          <p:cNvGrpSpPr/>
          <p:nvPr/>
        </p:nvGrpSpPr>
        <p:grpSpPr>
          <a:xfrm>
            <a:off x="4891329" y="5767422"/>
            <a:ext cx="1076632" cy="369332"/>
            <a:chOff x="2157212" y="5356391"/>
            <a:chExt cx="1076632" cy="369332"/>
          </a:xfrm>
        </p:grpSpPr>
        <p:sp>
          <p:nvSpPr>
            <p:cNvPr id="72" name="TextBox 71">
              <a:extLst>
                <a:ext uri="{FF2B5EF4-FFF2-40B4-BE49-F238E27FC236}">
                  <a16:creationId xmlns:a16="http://schemas.microsoft.com/office/drawing/2014/main" id="{FC6A49F7-9C66-50F9-D434-89E510E0A34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9A6619C0-7433-4FE4-B5B5-30227B9400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FEA5E971-AC5D-7F39-F0E0-BF8DD6065BAA}"/>
              </a:ext>
            </a:extLst>
          </p:cNvPr>
          <p:cNvSpPr/>
          <p:nvPr/>
        </p:nvSpPr>
        <p:spPr>
          <a:xfrm>
            <a:off x="3192905" y="1431732"/>
            <a:ext cx="1553039" cy="187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3A9564-C0FE-6DD8-FE4F-788F7C9EFBAF}"/>
              </a:ext>
            </a:extLst>
          </p:cNvPr>
          <p:cNvGrpSpPr/>
          <p:nvPr/>
        </p:nvGrpSpPr>
        <p:grpSpPr>
          <a:xfrm>
            <a:off x="5849463" y="1646025"/>
            <a:ext cx="2648931" cy="523220"/>
            <a:chOff x="5849463" y="1646025"/>
            <a:chExt cx="2648931" cy="523220"/>
          </a:xfrm>
        </p:grpSpPr>
        <p:sp>
          <p:nvSpPr>
            <p:cNvPr id="76" name="TextBox 75">
              <a:extLst>
                <a:ext uri="{FF2B5EF4-FFF2-40B4-BE49-F238E27FC236}">
                  <a16:creationId xmlns:a16="http://schemas.microsoft.com/office/drawing/2014/main" id="{FCD05532-095F-26E6-D855-216B194A289D}"/>
                </a:ext>
              </a:extLst>
            </p:cNvPr>
            <p:cNvSpPr txBox="1"/>
            <p:nvPr/>
          </p:nvSpPr>
          <p:spPr>
            <a:xfrm>
              <a:off x="6218065" y="1646025"/>
              <a:ext cx="2280329" cy="523220"/>
            </a:xfrm>
            <a:prstGeom prst="rect">
              <a:avLst/>
            </a:prstGeom>
            <a:solidFill>
              <a:schemeClr val="bg1"/>
            </a:solidFill>
          </p:spPr>
          <p:txBody>
            <a:bodyPr wrap="square" rtlCol="0" anchor="ctr">
              <a:spAutoFit/>
            </a:bodyPr>
            <a:lstStyle/>
            <a:p>
              <a:pPr algn="ctr"/>
              <a:r>
                <a:rPr lang="en-US" sz="1400" b="1" dirty="0">
                  <a:solidFill>
                    <a:srgbClr val="7030A0"/>
                  </a:solidFill>
                </a:rPr>
                <a:t>A two-qubit parameterized initial state vector</a:t>
              </a:r>
            </a:p>
          </p:txBody>
        </p:sp>
        <p:cxnSp>
          <p:nvCxnSpPr>
            <p:cNvPr id="78" name="Straight Arrow Connector 77">
              <a:extLst>
                <a:ext uri="{FF2B5EF4-FFF2-40B4-BE49-F238E27FC236}">
                  <a16:creationId xmlns:a16="http://schemas.microsoft.com/office/drawing/2014/main" id="{36D0D668-5349-E214-B6E0-7E8DFE71090F}"/>
                </a:ext>
              </a:extLst>
            </p:cNvPr>
            <p:cNvCxnSpPr>
              <a:cxnSpLocks/>
            </p:cNvCxnSpPr>
            <p:nvPr/>
          </p:nvCxnSpPr>
          <p:spPr>
            <a:xfrm flipH="1" flipV="1">
              <a:off x="5849463" y="1920284"/>
              <a:ext cx="475555" cy="11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35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barn(inVertical)">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right)">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right)">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right)">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right)">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right)">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right)">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right)">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84F6C2-ED4C-E03B-A64C-B7561EF8A449}"/>
              </a:ext>
            </a:extLst>
          </p:cNvPr>
          <p:cNvPicPr>
            <a:picLocks noChangeAspect="1"/>
          </p:cNvPicPr>
          <p:nvPr/>
        </p:nvPicPr>
        <p:blipFill>
          <a:blip r:embed="rId3"/>
          <a:stretch>
            <a:fillRect/>
          </a:stretch>
        </p:blipFill>
        <p:spPr>
          <a:xfrm>
            <a:off x="4147653" y="2984719"/>
            <a:ext cx="4495113" cy="263200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dirty="0"/>
          </a:p>
        </p:txBody>
      </p:sp>
      <p:pic>
        <p:nvPicPr>
          <p:cNvPr id="6" name="Picture 5">
            <a:extLst>
              <a:ext uri="{FF2B5EF4-FFF2-40B4-BE49-F238E27FC236}">
                <a16:creationId xmlns:a16="http://schemas.microsoft.com/office/drawing/2014/main" id="{25F798F4-BCD0-E25D-7794-004B1BBB364E}"/>
              </a:ext>
            </a:extLst>
          </p:cNvPr>
          <p:cNvPicPr>
            <a:picLocks noChangeAspect="1"/>
          </p:cNvPicPr>
          <p:nvPr/>
        </p:nvPicPr>
        <p:blipFill>
          <a:blip r:embed="rId4"/>
          <a:stretch>
            <a:fillRect/>
          </a:stretch>
        </p:blipFill>
        <p:spPr>
          <a:xfrm>
            <a:off x="432522" y="1468582"/>
            <a:ext cx="3502396" cy="2195838"/>
          </a:xfrm>
          <a:prstGeom prst="rect">
            <a:avLst/>
          </a:prstGeom>
        </p:spPr>
      </p:pic>
      <p:sp>
        <p:nvSpPr>
          <p:cNvPr id="13" name="Rectangle 12">
            <a:extLst>
              <a:ext uri="{FF2B5EF4-FFF2-40B4-BE49-F238E27FC236}">
                <a16:creationId xmlns:a16="http://schemas.microsoft.com/office/drawing/2014/main" id="{A844B6CA-BE1B-96E9-5B06-C522E5D20F20}"/>
              </a:ext>
            </a:extLst>
          </p:cNvPr>
          <p:cNvSpPr/>
          <p:nvPr/>
        </p:nvSpPr>
        <p:spPr>
          <a:xfrm>
            <a:off x="3200752" y="3429000"/>
            <a:ext cx="647348" cy="2354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C81CDB-3145-B982-9F84-35D29D8A1BDC}"/>
              </a:ext>
            </a:extLst>
          </p:cNvPr>
          <p:cNvSpPr/>
          <p:nvPr/>
        </p:nvSpPr>
        <p:spPr>
          <a:xfrm>
            <a:off x="4649801" y="5398119"/>
            <a:ext cx="596093" cy="18829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E3E24CB-9BB9-5015-27EA-FF494D748FE4}"/>
              </a:ext>
            </a:extLst>
          </p:cNvPr>
          <p:cNvCxnSpPr>
            <a:stCxn id="13" idx="2"/>
            <a:endCxn id="14" idx="2"/>
          </p:cNvCxnSpPr>
          <p:nvPr/>
        </p:nvCxnSpPr>
        <p:spPr>
          <a:xfrm rot="16200000" flipH="1">
            <a:off x="3275141" y="3913705"/>
            <a:ext cx="1921993" cy="1423422"/>
          </a:xfrm>
          <a:prstGeom prst="bentConnector3">
            <a:avLst>
              <a:gd name="adj1" fmla="val 111894"/>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9042604-7187-F0A2-5C42-6F3FE3568420}"/>
              </a:ext>
            </a:extLst>
          </p:cNvPr>
          <p:cNvPicPr>
            <a:picLocks noChangeAspect="1"/>
          </p:cNvPicPr>
          <p:nvPr/>
        </p:nvPicPr>
        <p:blipFill>
          <a:blip r:embed="rId5"/>
          <a:stretch>
            <a:fillRect/>
          </a:stretch>
        </p:blipFill>
        <p:spPr>
          <a:xfrm>
            <a:off x="3051972" y="2145770"/>
            <a:ext cx="5379996" cy="370622"/>
          </a:xfrm>
          <a:prstGeom prst="rect">
            <a:avLst/>
          </a:prstGeom>
        </p:spPr>
      </p:pic>
      <p:sp>
        <p:nvSpPr>
          <p:cNvPr id="3" name="TextBox 2">
            <a:extLst>
              <a:ext uri="{FF2B5EF4-FFF2-40B4-BE49-F238E27FC236}">
                <a16:creationId xmlns:a16="http://schemas.microsoft.com/office/drawing/2014/main" id="{FD94361B-B056-F94A-E2EB-4F8C04147E07}"/>
              </a:ext>
            </a:extLst>
          </p:cNvPr>
          <p:cNvSpPr txBox="1"/>
          <p:nvPr/>
        </p:nvSpPr>
        <p:spPr>
          <a:xfrm>
            <a:off x="750781" y="4386084"/>
            <a:ext cx="1903751" cy="1200329"/>
          </a:xfrm>
          <a:prstGeom prst="rect">
            <a:avLst/>
          </a:prstGeom>
          <a:noFill/>
        </p:spPr>
        <p:txBody>
          <a:bodyPr wrap="square" rtlCol="0">
            <a:spAutoFit/>
          </a:bodyPr>
          <a:lstStyle/>
          <a:p>
            <a:pPr algn="ctr"/>
            <a:r>
              <a:rPr lang="en-US" dirty="0">
                <a:solidFill>
                  <a:srgbClr val="00B050"/>
                </a:solidFill>
              </a:rPr>
              <a:t>Always seek </a:t>
            </a:r>
            <a:r>
              <a:rPr lang="en-US" b="1" dirty="0">
                <a:solidFill>
                  <a:srgbClr val="00B050"/>
                </a:solidFill>
              </a:rPr>
              <a:t>independent</a:t>
            </a:r>
            <a:r>
              <a:rPr lang="en-US" dirty="0">
                <a:solidFill>
                  <a:srgbClr val="00B050"/>
                </a:solidFill>
              </a:rPr>
              <a:t> </a:t>
            </a:r>
            <a:r>
              <a:rPr lang="en-US" b="1" dirty="0">
                <a:solidFill>
                  <a:srgbClr val="00B050"/>
                </a:solidFill>
              </a:rPr>
              <a:t>confirmation</a:t>
            </a:r>
            <a:r>
              <a:rPr lang="en-US" dirty="0">
                <a:solidFill>
                  <a:srgbClr val="00B050"/>
                </a:solidFill>
              </a:rPr>
              <a:t> of your results!</a:t>
            </a:r>
          </a:p>
        </p:txBody>
      </p:sp>
      <p:sp>
        <p:nvSpPr>
          <p:cNvPr id="5" name="TextBox 4">
            <a:extLst>
              <a:ext uri="{FF2B5EF4-FFF2-40B4-BE49-F238E27FC236}">
                <a16:creationId xmlns:a16="http://schemas.microsoft.com/office/drawing/2014/main" id="{4D964E80-015E-4877-381B-D809932FF909}"/>
              </a:ext>
            </a:extLst>
          </p:cNvPr>
          <p:cNvSpPr txBox="1"/>
          <p:nvPr/>
        </p:nvSpPr>
        <p:spPr>
          <a:xfrm>
            <a:off x="5956121" y="4322715"/>
            <a:ext cx="2083632" cy="1169551"/>
          </a:xfrm>
          <a:prstGeom prst="rect">
            <a:avLst/>
          </a:prstGeom>
          <a:noFill/>
        </p:spPr>
        <p:txBody>
          <a:bodyPr wrap="square" rtlCol="0">
            <a:spAutoFit/>
          </a:bodyPr>
          <a:lstStyle/>
          <a:p>
            <a:pPr algn="ctr"/>
            <a:r>
              <a:rPr lang="en-US" sz="1400" dirty="0">
                <a:solidFill>
                  <a:srgbClr val="FF0000"/>
                </a:solidFill>
              </a:rPr>
              <a:t>Mathematica used a 100% </a:t>
            </a:r>
            <a:r>
              <a:rPr lang="en-US" sz="1400" i="1" dirty="0">
                <a:solidFill>
                  <a:srgbClr val="FF0000"/>
                </a:solidFill>
              </a:rPr>
              <a:t>classical</a:t>
            </a:r>
            <a:r>
              <a:rPr lang="en-US" sz="1400" dirty="0">
                <a:solidFill>
                  <a:srgbClr val="FF0000"/>
                </a:solidFill>
              </a:rPr>
              <a:t> eigensolver algorithm which is doable because this matrix is </a:t>
            </a:r>
            <a:r>
              <a:rPr lang="en-US" sz="1400" u="sng" dirty="0">
                <a:solidFill>
                  <a:srgbClr val="FF0000"/>
                </a:solidFill>
              </a:rPr>
              <a:t>small</a:t>
            </a:r>
          </a:p>
        </p:txBody>
      </p:sp>
    </p:spTree>
    <p:extLst>
      <p:ext uri="{BB962C8B-B14F-4D97-AF65-F5344CB8AC3E}">
        <p14:creationId xmlns:p14="http://schemas.microsoft.com/office/powerpoint/2010/main" val="2613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par>
                          <p:cTn id="31" fill="hold">
                            <p:stCondLst>
                              <p:cond delay="1000"/>
                            </p:stCondLst>
                            <p:childTnLst>
                              <p:par>
                                <p:cTn id="32" presetID="2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 grpId="0"/>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Simulating Molecules using VQE</a:t>
            </a:r>
          </a:p>
        </p:txBody>
      </p:sp>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dirty="0"/>
          </a:p>
        </p:txBody>
      </p:sp>
      <p:pic>
        <p:nvPicPr>
          <p:cNvPr id="8" name="Picture 7">
            <a:extLst>
              <a:ext uri="{FF2B5EF4-FFF2-40B4-BE49-F238E27FC236}">
                <a16:creationId xmlns:a16="http://schemas.microsoft.com/office/drawing/2014/main" id="{BC1B18D8-48FA-8DDA-87E3-E83114BA1B07}"/>
              </a:ext>
            </a:extLst>
          </p:cNvPr>
          <p:cNvPicPr>
            <a:picLocks noChangeAspect="1"/>
          </p:cNvPicPr>
          <p:nvPr/>
        </p:nvPicPr>
        <p:blipFill>
          <a:blip r:embed="rId3"/>
          <a:stretch>
            <a:fillRect/>
          </a:stretch>
        </p:blipFill>
        <p:spPr>
          <a:xfrm>
            <a:off x="417561" y="1946085"/>
            <a:ext cx="6600000" cy="3714286"/>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C5CF55CF-4A7E-FA62-6AE9-65940A74DC2F}"/>
              </a:ext>
            </a:extLst>
          </p:cNvPr>
          <p:cNvSpPr txBox="1"/>
          <p:nvPr/>
        </p:nvSpPr>
        <p:spPr>
          <a:xfrm>
            <a:off x="667063" y="1348503"/>
            <a:ext cx="7809875" cy="338554"/>
          </a:xfrm>
          <a:prstGeom prst="rect">
            <a:avLst/>
          </a:prstGeom>
          <a:noFill/>
        </p:spPr>
        <p:txBody>
          <a:bodyPr wrap="square">
            <a:spAutoFit/>
          </a:bodyPr>
          <a:lstStyle/>
          <a:p>
            <a:pPr algn="ctr"/>
            <a:r>
              <a:rPr lang="en-US" sz="1600" dirty="0">
                <a:hlinkClick r:id="rId4"/>
              </a:rPr>
              <a:t>https://learn.qiskit.org/course/ch-applications/simulating-molecules-using-vqe</a:t>
            </a:r>
            <a:r>
              <a:rPr lang="en-US" sz="1600" dirty="0"/>
              <a:t> </a:t>
            </a:r>
          </a:p>
        </p:txBody>
      </p:sp>
      <p:cxnSp>
        <p:nvCxnSpPr>
          <p:cNvPr id="16" name="Straight Connector 15">
            <a:extLst>
              <a:ext uri="{FF2B5EF4-FFF2-40B4-BE49-F238E27FC236}">
                <a16:creationId xmlns:a16="http://schemas.microsoft.com/office/drawing/2014/main" id="{9752F68B-390C-9B4A-F89E-AB8B997806A3}"/>
              </a:ext>
            </a:extLst>
          </p:cNvPr>
          <p:cNvCxnSpPr/>
          <p:nvPr/>
        </p:nvCxnSpPr>
        <p:spPr>
          <a:xfrm>
            <a:off x="1821305" y="3223724"/>
            <a:ext cx="5044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35DE75D-6D9F-2CE5-91EF-21EC18143056}"/>
              </a:ext>
            </a:extLst>
          </p:cNvPr>
          <p:cNvSpPr/>
          <p:nvPr/>
        </p:nvSpPr>
        <p:spPr>
          <a:xfrm>
            <a:off x="1041816" y="4392118"/>
            <a:ext cx="3530184" cy="21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8FB671B-FD9E-4E7B-1B2F-9850AD77C8B2}"/>
              </a:ext>
            </a:extLst>
          </p:cNvPr>
          <p:cNvCxnSpPr>
            <a:cxnSpLocks/>
          </p:cNvCxnSpPr>
          <p:nvPr/>
        </p:nvCxnSpPr>
        <p:spPr>
          <a:xfrm>
            <a:off x="1096781" y="5354826"/>
            <a:ext cx="2545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72F201E-43AD-4AEE-D22A-D5AB1F602453}"/>
              </a:ext>
            </a:extLst>
          </p:cNvPr>
          <p:cNvPicPr>
            <a:picLocks noChangeAspect="1"/>
          </p:cNvPicPr>
          <p:nvPr/>
        </p:nvPicPr>
        <p:blipFill>
          <a:blip r:embed="rId5"/>
          <a:stretch>
            <a:fillRect/>
          </a:stretch>
        </p:blipFill>
        <p:spPr>
          <a:xfrm>
            <a:off x="2688232" y="3186249"/>
            <a:ext cx="6180952" cy="1666667"/>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5197268-5F1A-4EDB-848D-A96AD8DA8CEB}"/>
              </a:ext>
            </a:extLst>
          </p:cNvPr>
          <p:cNvPicPr>
            <a:picLocks noChangeAspect="1"/>
          </p:cNvPicPr>
          <p:nvPr/>
        </p:nvPicPr>
        <p:blipFill>
          <a:blip r:embed="rId6"/>
          <a:stretch>
            <a:fillRect/>
          </a:stretch>
        </p:blipFill>
        <p:spPr>
          <a:xfrm>
            <a:off x="1648190" y="2308732"/>
            <a:ext cx="5847619" cy="4047619"/>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F579E7B1-A225-1AAE-6BCD-6B32CF3DD941}"/>
              </a:ext>
            </a:extLst>
          </p:cNvPr>
          <p:cNvSpPr txBox="1"/>
          <p:nvPr/>
        </p:nvSpPr>
        <p:spPr>
          <a:xfrm>
            <a:off x="3990090" y="3428543"/>
            <a:ext cx="2794938" cy="923330"/>
          </a:xfrm>
          <a:prstGeom prst="rect">
            <a:avLst/>
          </a:prstGeom>
          <a:noFill/>
        </p:spPr>
        <p:txBody>
          <a:bodyPr wrap="square" rtlCol="0">
            <a:spAutoFit/>
          </a:bodyPr>
          <a:lstStyle/>
          <a:p>
            <a:pPr algn="ctr"/>
            <a:r>
              <a:rPr lang="en-US" dirty="0">
                <a:solidFill>
                  <a:srgbClr val="FF0000"/>
                </a:solidFill>
              </a:rPr>
              <a:t>Be wary of </a:t>
            </a:r>
            <a:r>
              <a:rPr lang="en-US" b="1" i="1" dirty="0">
                <a:solidFill>
                  <a:srgbClr val="FF0000"/>
                </a:solidFill>
              </a:rPr>
              <a:t>leaning</a:t>
            </a:r>
            <a:r>
              <a:rPr lang="en-US" dirty="0">
                <a:solidFill>
                  <a:srgbClr val="FF0000"/>
                </a:solidFill>
              </a:rPr>
              <a:t> on never-ending layers of "convenience" abstraction</a:t>
            </a:r>
          </a:p>
        </p:txBody>
      </p:sp>
      <p:sp>
        <p:nvSpPr>
          <p:cNvPr id="3" name="TextBox 2">
            <a:extLst>
              <a:ext uri="{FF2B5EF4-FFF2-40B4-BE49-F238E27FC236}">
                <a16:creationId xmlns:a16="http://schemas.microsoft.com/office/drawing/2014/main" id="{E695F6F4-AC0F-1534-4881-A626AFF7FFAD}"/>
              </a:ext>
            </a:extLst>
          </p:cNvPr>
          <p:cNvSpPr txBox="1"/>
          <p:nvPr/>
        </p:nvSpPr>
        <p:spPr>
          <a:xfrm>
            <a:off x="4068424" y="4468872"/>
            <a:ext cx="2638269" cy="646331"/>
          </a:xfrm>
          <a:prstGeom prst="rect">
            <a:avLst/>
          </a:prstGeom>
          <a:noFill/>
        </p:spPr>
        <p:txBody>
          <a:bodyPr wrap="square" rtlCol="0">
            <a:spAutoFit/>
          </a:bodyPr>
          <a:lstStyle/>
          <a:p>
            <a:pPr algn="ctr"/>
            <a:r>
              <a:rPr lang="en-US" dirty="0"/>
              <a:t>Do you truly </a:t>
            </a:r>
            <a:r>
              <a:rPr lang="en-US" b="1" dirty="0"/>
              <a:t>know</a:t>
            </a:r>
            <a:r>
              <a:rPr lang="en-US" dirty="0"/>
              <a:t> what is going on in "their" code?</a:t>
            </a:r>
          </a:p>
        </p:txBody>
      </p:sp>
      <p:sp>
        <p:nvSpPr>
          <p:cNvPr id="5" name="TextBox 4">
            <a:extLst>
              <a:ext uri="{FF2B5EF4-FFF2-40B4-BE49-F238E27FC236}">
                <a16:creationId xmlns:a16="http://schemas.microsoft.com/office/drawing/2014/main" id="{A3FCF375-51E5-9842-F887-5D4AE9A16453}"/>
              </a:ext>
            </a:extLst>
          </p:cNvPr>
          <p:cNvSpPr txBox="1"/>
          <p:nvPr/>
        </p:nvSpPr>
        <p:spPr>
          <a:xfrm>
            <a:off x="3128155" y="2529842"/>
            <a:ext cx="1723869" cy="369332"/>
          </a:xfrm>
          <a:prstGeom prst="rect">
            <a:avLst/>
          </a:prstGeom>
          <a:noFill/>
        </p:spPr>
        <p:txBody>
          <a:bodyPr wrap="square" rtlCol="0">
            <a:spAutoFit/>
          </a:bodyPr>
          <a:lstStyle/>
          <a:p>
            <a:r>
              <a:rPr lang="en-US" b="1" dirty="0">
                <a:solidFill>
                  <a:srgbClr val="00B050"/>
                </a:solidFill>
              </a:rPr>
              <a:t>Lithium Hydride</a:t>
            </a:r>
          </a:p>
        </p:txBody>
      </p:sp>
    </p:spTree>
    <p:extLst>
      <p:ext uri="{BB962C8B-B14F-4D97-AF65-F5344CB8AC3E}">
        <p14:creationId xmlns:p14="http://schemas.microsoft.com/office/powerpoint/2010/main" val="23087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500"/>
                                        <p:tgtEl>
                                          <p:spTgt spid="20"/>
                                        </p:tgtEl>
                                      </p:cBhvr>
                                    </p:animEffect>
                                  </p:childTnLst>
                                </p:cTn>
                              </p:par>
                            </p:childTnLst>
                          </p:cTn>
                        </p:par>
                        <p:par>
                          <p:cTn id="41" fill="hold">
                            <p:stCondLst>
                              <p:cond delay="500"/>
                            </p:stCondLst>
                            <p:childTnLst>
                              <p:par>
                                <p:cTn id="42" presetID="16" presetClass="entr" presetSubtype="37"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out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3" grpId="0"/>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Propositional Calculus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In 1972, Stephen Cook showed that the Boolean satisfiability problem (SAT) is </a:t>
                </a:r>
                <a:r>
                  <a:rPr lang="en-US" sz="2400" b="1" dirty="0">
                    <a:solidFill>
                      <a:srgbClr val="FF0000"/>
                    </a:solidFill>
                  </a:rPr>
                  <a:t>NP-complete</a:t>
                </a:r>
                <a:r>
                  <a:rPr lang="en-US" sz="2400" dirty="0"/>
                  <a:t> on </a:t>
                </a:r>
                <a:r>
                  <a:rPr lang="en-US" sz="2400" i="1" dirty="0"/>
                  <a:t>classical</a:t>
                </a:r>
                <a:r>
                  <a:rPr lang="en-US" sz="2400" dirty="0"/>
                  <a:t> computers – it takes </a:t>
                </a:r>
                <a:r>
                  <a:rPr lang="en-US" sz="2400" b="1" dirty="0"/>
                  <a:t>exponential</a:t>
                </a:r>
                <a:r>
                  <a:rPr lang="en-US" sz="2400" dirty="0"/>
                  <a:t> time to be </a:t>
                </a:r>
                <a:r>
                  <a:rPr lang="en-US" sz="2400" u="sng" dirty="0"/>
                  <a:t>always</a:t>
                </a:r>
                <a:r>
                  <a:rPr lang="en-US" sz="2400" dirty="0"/>
                  <a:t> correct</a:t>
                </a:r>
              </a:p>
              <a:p>
                <a:pPr>
                  <a:spcBef>
                    <a:spcPts val="0"/>
                  </a:spcBef>
                  <a:spcAft>
                    <a:spcPts val="1200"/>
                  </a:spcAft>
                </a:pPr>
                <a:r>
                  <a:rPr lang="en-US" sz="2400" dirty="0"/>
                  <a:t>SAT asks whether the variables of a given Boolean formula can be consistently replaced by the values TRUE or FALSE in such a way that the formula evaluates to </a:t>
                </a:r>
                <a:r>
                  <a:rPr lang="en-US" sz="2400" b="1" dirty="0">
                    <a:solidFill>
                      <a:srgbClr val="0070C0"/>
                    </a:solidFill>
                  </a:rPr>
                  <a:t>TRUE</a:t>
                </a:r>
              </a:p>
              <a:p>
                <a:pPr marL="0" indent="0" algn="ctr">
                  <a:spcBef>
                    <a:spcPts val="0"/>
                  </a:spcBef>
                  <a:spcAft>
                    <a:spcPts val="1200"/>
                  </a:spcAft>
                  <a:buNone/>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𝑏𝑐</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𝑎𝑐</m:t>
                        </m:r>
                      </m:e>
                    </m:d>
                    <m:r>
                      <a:rPr lang="en-US" sz="2400" b="0" i="1" smtClean="0">
                        <a:latin typeface="Cambria Math" panose="02040503050406030204" pitchFamily="18" charset="0"/>
                      </a:rPr>
                      <m:t>=1</m:t>
                    </m:r>
                  </m:oMath>
                </a14:m>
                <a:r>
                  <a:rPr lang="en-US" sz="2400" dirty="0"/>
                  <a:t> </a:t>
                </a:r>
                <a:r>
                  <a:rPr lang="en-US" sz="2400" dirty="0">
                    <a:ln>
                      <a:solidFill>
                        <a:srgbClr val="00B050"/>
                      </a:solidFill>
                    </a:ln>
                    <a:solidFill>
                      <a:srgbClr val="00B050"/>
                    </a:solidFill>
                    <a:sym typeface="Wingdings" panose="05000000000000000000" pitchFamily="2" charset="2"/>
                  </a:rPr>
                  <a:t></a:t>
                </a:r>
              </a:p>
              <a:p>
                <a:pPr marL="0" indent="0" algn="ctr">
                  <a:spcBef>
                    <a:spcPts val="0"/>
                  </a:spcBef>
                  <a:spcAft>
                    <a:spcPts val="1200"/>
                  </a:spcAft>
                  <a:buNone/>
                </a:pP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𝑎𝑏</m:t>
                        </m:r>
                      </m:e>
                    </m:d>
                    <m:d>
                      <m:dPr>
                        <m:ctrlPr>
                          <a:rPr lang="en-US" sz="2400" i="1">
                            <a:latin typeface="Cambria Math" panose="02040503050406030204" pitchFamily="18" charset="0"/>
                          </a:rPr>
                        </m:ctrlPr>
                      </m:dPr>
                      <m:e>
                        <m:r>
                          <a:rPr lang="en-US" sz="2400" i="1">
                            <a:latin typeface="Cambria Math" panose="02040503050406030204" pitchFamily="18" charset="0"/>
                          </a:rPr>
                          <m:t>𝑏𝑐</m:t>
                        </m:r>
                      </m:e>
                    </m:d>
                    <m:d>
                      <m:dPr>
                        <m:ctrlPr>
                          <a:rPr lang="en-US" sz="2400" i="1">
                            <a:latin typeface="Cambria Math" panose="02040503050406030204" pitchFamily="18" charset="0"/>
                          </a:rPr>
                        </m:ctrlPr>
                      </m:dPr>
                      <m:e>
                        <m:r>
                          <a:rPr lang="en-US" sz="2400" i="1">
                            <a:latin typeface="Cambria Math" panose="02040503050406030204" pitchFamily="18" charset="0"/>
                          </a:rPr>
                          <m:t>𝑎</m:t>
                        </m:r>
                        <m:bar>
                          <m:barPr>
                            <m:pos m:val="top"/>
                            <m:ctrlPr>
                              <a:rPr lang="en-US" sz="2400" i="1" smtClean="0">
                                <a:latin typeface="Cambria Math" panose="02040503050406030204" pitchFamily="18" charset="0"/>
                              </a:rPr>
                            </m:ctrlPr>
                          </m:barPr>
                          <m:e>
                            <m:r>
                              <a:rPr lang="en-US" sz="2400" i="1">
                                <a:latin typeface="Cambria Math" panose="02040503050406030204" pitchFamily="18" charset="0"/>
                              </a:rPr>
                              <m:t>𝑐</m:t>
                            </m:r>
                          </m:e>
                        </m:bar>
                      </m:e>
                    </m:d>
                    <m:r>
                      <a:rPr lang="en-US" sz="2400" i="1">
                        <a:latin typeface="Cambria Math" panose="02040503050406030204" pitchFamily="18" charset="0"/>
                      </a:rPr>
                      <m:t>=1</m:t>
                    </m:r>
                  </m:oMath>
                </a14:m>
                <a:r>
                  <a:rPr lang="en-US" sz="2400" dirty="0"/>
                  <a:t> </a:t>
                </a:r>
                <a:r>
                  <a:rPr lang="en-US" sz="2400" dirty="0">
                    <a:ln>
                      <a:solidFill>
                        <a:srgbClr val="FF0000"/>
                      </a:solidFill>
                    </a:ln>
                    <a:solidFill>
                      <a:srgbClr val="FF0000"/>
                    </a:solidFill>
                    <a:sym typeface="Wingdings" panose="05000000000000000000" pitchFamily="2" charset="2"/>
                  </a:rPr>
                  <a:t></a:t>
                </a:r>
              </a:p>
              <a:p>
                <a:pPr>
                  <a:spcBef>
                    <a:spcPts val="0"/>
                  </a:spcBef>
                  <a:spcAft>
                    <a:spcPts val="1200"/>
                  </a:spcAft>
                </a:pPr>
                <a:r>
                  <a:rPr lang="en-US" sz="2400" dirty="0"/>
                  <a:t>In many SAT formulas, the only recourse is to </a:t>
                </a:r>
                <a:r>
                  <a:rPr lang="en-US" sz="2400" b="1" dirty="0">
                    <a:solidFill>
                      <a:srgbClr val="FF0000"/>
                    </a:solidFill>
                  </a:rPr>
                  <a:t>brute-force</a:t>
                </a:r>
                <a:r>
                  <a:rPr lang="en-US" sz="2400" dirty="0"/>
                  <a:t> enumerate (like a truth table) </a:t>
                </a:r>
                <a:r>
                  <a:rPr lang="en-US" sz="2400" u="sng" dirty="0"/>
                  <a:t>all</a:t>
                </a:r>
                <a:r>
                  <a:rPr lang="en-US" sz="2400" dirty="0"/>
                  <a:t> possible input values to see if any permutation can produce the output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596946"/>
              </a:xfrm>
              <a:blipFill>
                <a:blip r:embed="rId3"/>
                <a:stretch>
                  <a:fillRect l="-1005" t="-1854" r="-20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grpSp>
        <p:nvGrpSpPr>
          <p:cNvPr id="12" name="Group 11">
            <a:extLst>
              <a:ext uri="{FF2B5EF4-FFF2-40B4-BE49-F238E27FC236}">
                <a16:creationId xmlns:a16="http://schemas.microsoft.com/office/drawing/2014/main" id="{334CED22-FC08-7943-3DF0-0EA1E8FABC90}"/>
              </a:ext>
            </a:extLst>
          </p:cNvPr>
          <p:cNvGrpSpPr/>
          <p:nvPr/>
        </p:nvGrpSpPr>
        <p:grpSpPr>
          <a:xfrm>
            <a:off x="6168451" y="4609475"/>
            <a:ext cx="2038663" cy="369332"/>
            <a:chOff x="6325849" y="4616970"/>
            <a:chExt cx="2038663" cy="369332"/>
          </a:xfrm>
        </p:grpSpPr>
        <p:sp>
          <p:nvSpPr>
            <p:cNvPr id="5" name="TextBox 4">
              <a:extLst>
                <a:ext uri="{FF2B5EF4-FFF2-40B4-BE49-F238E27FC236}">
                  <a16:creationId xmlns:a16="http://schemas.microsoft.com/office/drawing/2014/main" id="{F4E8CD3B-675D-0113-1B6F-C5668FE535CD}"/>
                </a:ext>
              </a:extLst>
            </p:cNvPr>
            <p:cNvSpPr txBox="1"/>
            <p:nvPr/>
          </p:nvSpPr>
          <p:spPr>
            <a:xfrm>
              <a:off x="6798040" y="4616970"/>
              <a:ext cx="1566472" cy="369332"/>
            </a:xfrm>
            <a:prstGeom prst="rect">
              <a:avLst/>
            </a:prstGeom>
            <a:noFill/>
          </p:spPr>
          <p:txBody>
            <a:bodyPr wrap="square" rtlCol="0" anchor="ctr">
              <a:spAutoFit/>
            </a:bodyPr>
            <a:lstStyle/>
            <a:p>
              <a:r>
                <a:rPr lang="en-US" b="1" dirty="0">
                  <a:solidFill>
                    <a:srgbClr val="7030A0"/>
                  </a:solidFill>
                </a:rPr>
                <a:t>Not possible!</a:t>
              </a:r>
            </a:p>
          </p:txBody>
        </p:sp>
        <p:cxnSp>
          <p:nvCxnSpPr>
            <p:cNvPr id="7" name="Straight Arrow Connector 6">
              <a:extLst>
                <a:ext uri="{FF2B5EF4-FFF2-40B4-BE49-F238E27FC236}">
                  <a16:creationId xmlns:a16="http://schemas.microsoft.com/office/drawing/2014/main" id="{799929CF-494D-EB74-46AB-C57AFF3E76F9}"/>
                </a:ext>
              </a:extLst>
            </p:cNvPr>
            <p:cNvCxnSpPr>
              <a:cxnSpLocks/>
              <a:stCxn id="5" idx="1"/>
            </p:cNvCxnSpPr>
            <p:nvPr/>
          </p:nvCxnSpPr>
          <p:spPr>
            <a:xfrm flipH="1">
              <a:off x="6325849" y="4801636"/>
              <a:ext cx="47219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2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73B795-53D9-0D1B-BDA0-083F055CB03B}"/>
                  </a:ext>
                </a:extLst>
              </p:cNvPr>
              <p:cNvSpPr txBox="1"/>
              <p:nvPr/>
            </p:nvSpPr>
            <p:spPr>
              <a:xfrm>
                <a:off x="237241" y="1544039"/>
                <a:ext cx="2518348" cy="369332"/>
              </a:xfrm>
              <a:prstGeom prst="rect">
                <a:avLst/>
              </a:prstGeom>
              <a:noFill/>
            </p:spPr>
            <p:txBody>
              <a:bodyPr wrap="square">
                <a:spAutoFit/>
              </a:bodyPr>
              <a:lstStyle/>
              <a:p>
                <a:pPr marL="0" indent="0" algn="ctr">
                  <a:spcBef>
                    <a:spcPts val="0"/>
                  </a:spcBef>
                  <a:spcAft>
                    <a:spcPts val="1200"/>
                  </a:spcAft>
                  <a:buNone/>
                </a:pP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𝑏𝑐</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𝑎𝑐</m:t>
                        </m:r>
                      </m:e>
                    </m:d>
                    <m:r>
                      <a:rPr lang="en-US" sz="1800" b="0" i="1" smtClean="0">
                        <a:latin typeface="Cambria Math" panose="02040503050406030204" pitchFamily="18" charset="0"/>
                      </a:rPr>
                      <m:t>=1</m:t>
                    </m:r>
                  </m:oMath>
                </a14:m>
                <a:r>
                  <a:rPr lang="en-US" sz="1800" dirty="0"/>
                  <a:t> </a:t>
                </a:r>
                <a:r>
                  <a:rPr lang="en-US" sz="1800" dirty="0">
                    <a:ln>
                      <a:solidFill>
                        <a:srgbClr val="00B050"/>
                      </a:solidFill>
                    </a:ln>
                    <a:solidFill>
                      <a:srgbClr val="00B050"/>
                    </a:solidFill>
                    <a:sym typeface="Wingdings" panose="05000000000000000000" pitchFamily="2" charset="2"/>
                  </a:rPr>
                  <a:t></a:t>
                </a:r>
              </a:p>
            </p:txBody>
          </p:sp>
        </mc:Choice>
        <mc:Fallback xmlns="">
          <p:sp>
            <p:nvSpPr>
              <p:cNvPr id="9" name="TextBox 8">
                <a:extLst>
                  <a:ext uri="{FF2B5EF4-FFF2-40B4-BE49-F238E27FC236}">
                    <a16:creationId xmlns:a16="http://schemas.microsoft.com/office/drawing/2014/main" id="{3273B795-53D9-0D1B-BDA0-083F055CB03B}"/>
                  </a:ext>
                </a:extLst>
              </p:cNvPr>
              <p:cNvSpPr txBox="1">
                <a:spLocks noRot="1" noChangeAspect="1" noMove="1" noResize="1" noEditPoints="1" noAdjustHandles="1" noChangeArrowheads="1" noChangeShapeType="1" noTextEdit="1"/>
              </p:cNvSpPr>
              <p:nvPr/>
            </p:nvSpPr>
            <p:spPr>
              <a:xfrm>
                <a:off x="237241" y="1544039"/>
                <a:ext cx="2518348" cy="369332"/>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a:latin typeface="+mn-lt"/>
              </a:rPr>
              <a:t>SAT using Qubits</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95</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76CE1E-7D09-20CC-8979-43B402CCA761}"/>
                  </a:ext>
                </a:extLst>
              </p:cNvPr>
              <p:cNvSpPr txBox="1"/>
              <p:nvPr/>
            </p:nvSpPr>
            <p:spPr>
              <a:xfrm>
                <a:off x="15402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(=a)</a:t>
                </a:r>
              </a:p>
            </p:txBody>
          </p:sp>
        </mc:Choice>
        <mc:Fallback xmlns="">
          <p:sp>
            <p:nvSpPr>
              <p:cNvPr id="15" name="TextBox 14">
                <a:extLst>
                  <a:ext uri="{FF2B5EF4-FFF2-40B4-BE49-F238E27FC236}">
                    <a16:creationId xmlns:a16="http://schemas.microsoft.com/office/drawing/2014/main" id="{5476CE1E-7D09-20CC-8979-43B402CCA761}"/>
                  </a:ext>
                </a:extLst>
              </p:cNvPr>
              <p:cNvSpPr txBox="1">
                <a:spLocks noRot="1" noChangeAspect="1" noMove="1" noResize="1" noEditPoints="1" noAdjustHandles="1" noChangeArrowheads="1" noChangeShapeType="1" noTextEdit="1"/>
              </p:cNvSpPr>
              <p:nvPr/>
            </p:nvSpPr>
            <p:spPr>
              <a:xfrm>
                <a:off x="1540239" y="4882464"/>
                <a:ext cx="1034322" cy="369332"/>
              </a:xfrm>
              <a:prstGeom prst="rect">
                <a:avLst/>
              </a:prstGeom>
              <a:blipFill>
                <a:blip r:embed="rId4"/>
                <a:stretch>
                  <a:fillRect t="-9836" b="-24590"/>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9EF17D5E-9BF4-844C-6557-E1F35D51BBDC}"/>
              </a:ext>
            </a:extLst>
          </p:cNvPr>
          <p:cNvCxnSpPr>
            <a:cxnSpLocks/>
          </p:cNvCxnSpPr>
          <p:nvPr/>
        </p:nvCxnSpPr>
        <p:spPr>
          <a:xfrm rot="5400000" flipH="1" flipV="1">
            <a:off x="2895600" y="4047439"/>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0AE374-D160-B6A1-7CFD-71F17AA4E85C}"/>
                  </a:ext>
                </a:extLst>
              </p:cNvPr>
              <p:cNvSpPr txBox="1"/>
              <p:nvPr/>
            </p:nvSpPr>
            <p:spPr>
              <a:xfrm>
                <a:off x="4061188"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a14:m>
                <a:r>
                  <a:rPr lang="en-US" dirty="0"/>
                  <a:t>(=c)</a:t>
                </a:r>
              </a:p>
            </p:txBody>
          </p:sp>
        </mc:Choice>
        <mc:Fallback xmlns="">
          <p:sp>
            <p:nvSpPr>
              <p:cNvPr id="22" name="TextBox 21">
                <a:extLst>
                  <a:ext uri="{FF2B5EF4-FFF2-40B4-BE49-F238E27FC236}">
                    <a16:creationId xmlns:a16="http://schemas.microsoft.com/office/drawing/2014/main" id="{1C0AE374-D160-B6A1-7CFD-71F17AA4E85C}"/>
                  </a:ext>
                </a:extLst>
              </p:cNvPr>
              <p:cNvSpPr txBox="1">
                <a:spLocks noRot="1" noChangeAspect="1" noMove="1" noResize="1" noEditPoints="1" noAdjustHandles="1" noChangeArrowheads="1" noChangeShapeType="1" noTextEdit="1"/>
              </p:cNvSpPr>
              <p:nvPr/>
            </p:nvSpPr>
            <p:spPr>
              <a:xfrm>
                <a:off x="4061188" y="5693357"/>
                <a:ext cx="1034322" cy="369332"/>
              </a:xfrm>
              <a:prstGeom prst="rect">
                <a:avLst/>
              </a:prstGeom>
              <a:blipFill>
                <a:blip r:embed="rId5"/>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BEA6C1-3D74-E32D-935A-FF682C5AEDF3}"/>
                  </a:ext>
                </a:extLst>
              </p:cNvPr>
              <p:cNvSpPr txBox="1"/>
              <p:nvPr/>
            </p:nvSpPr>
            <p:spPr>
              <a:xfrm>
                <a:off x="5737589"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a14:m>
                <a:r>
                  <a:rPr lang="en-US" dirty="0"/>
                  <a:t>(=T)</a:t>
                </a:r>
              </a:p>
            </p:txBody>
          </p:sp>
        </mc:Choice>
        <mc:Fallback xmlns="">
          <p:sp>
            <p:nvSpPr>
              <p:cNvPr id="23" name="TextBox 22">
                <a:extLst>
                  <a:ext uri="{FF2B5EF4-FFF2-40B4-BE49-F238E27FC236}">
                    <a16:creationId xmlns:a16="http://schemas.microsoft.com/office/drawing/2014/main" id="{9ABEA6C1-3D74-E32D-935A-FF682C5AEDF3}"/>
                  </a:ext>
                </a:extLst>
              </p:cNvPr>
              <p:cNvSpPr txBox="1">
                <a:spLocks noRot="1" noChangeAspect="1" noMove="1" noResize="1" noEditPoints="1" noAdjustHandles="1" noChangeArrowheads="1" noChangeShapeType="1" noTextEdit="1"/>
              </p:cNvSpPr>
              <p:nvPr/>
            </p:nvSpPr>
            <p:spPr>
              <a:xfrm>
                <a:off x="5737589" y="5693357"/>
                <a:ext cx="1034322" cy="369332"/>
              </a:xfrm>
              <a:prstGeom prst="rect">
                <a:avLst/>
              </a:prstGeom>
              <a:blipFill>
                <a:blip r:embed="rId6"/>
                <a:stretch>
                  <a:fillRect t="-9836" b="-24590"/>
                </a:stretch>
              </a:blipFill>
            </p:spPr>
            <p:txBody>
              <a:bodyPr/>
              <a:lstStyle/>
              <a:p>
                <a:r>
                  <a:rPr lang="en-US">
                    <a:noFill/>
                  </a:rPr>
                  <a:t> </a:t>
                </a:r>
              </a:p>
            </p:txBody>
          </p:sp>
        </mc:Fallback>
      </mc:AlternateContent>
      <p:cxnSp>
        <p:nvCxnSpPr>
          <p:cNvPr id="33" name="Connector: Elbow 32">
            <a:extLst>
              <a:ext uri="{FF2B5EF4-FFF2-40B4-BE49-F238E27FC236}">
                <a16:creationId xmlns:a16="http://schemas.microsoft.com/office/drawing/2014/main" id="{B8188868-2E84-D401-E541-BC57574C72C6}"/>
              </a:ext>
            </a:extLst>
          </p:cNvPr>
          <p:cNvCxnSpPr>
            <a:cxnSpLocks/>
            <a:stCxn id="22" idx="0"/>
            <a:endCxn id="23" idx="0"/>
          </p:cNvCxnSpPr>
          <p:nvPr/>
        </p:nvCxnSpPr>
        <p:spPr>
          <a:xfrm rot="5400000" flipH="1" flipV="1">
            <a:off x="5416549" y="4855157"/>
            <a:ext cx="12700" cy="1676401"/>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0ADA77-6002-3199-39A3-166AC47490D9}"/>
                  </a:ext>
                </a:extLst>
              </p:cNvPr>
              <p:cNvSpPr txBox="1"/>
              <p:nvPr/>
            </p:nvSpPr>
            <p:spPr>
              <a:xfrm>
                <a:off x="32166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(=b)</a:t>
                </a:r>
              </a:p>
            </p:txBody>
          </p:sp>
        </mc:Choice>
        <mc:Fallback xmlns="">
          <p:sp>
            <p:nvSpPr>
              <p:cNvPr id="21" name="TextBox 20">
                <a:extLst>
                  <a:ext uri="{FF2B5EF4-FFF2-40B4-BE49-F238E27FC236}">
                    <a16:creationId xmlns:a16="http://schemas.microsoft.com/office/drawing/2014/main" id="{220ADA77-6002-3199-39A3-166AC47490D9}"/>
                  </a:ext>
                </a:extLst>
              </p:cNvPr>
              <p:cNvSpPr txBox="1">
                <a:spLocks noRot="1" noChangeAspect="1" noMove="1" noResize="1" noEditPoints="1" noAdjustHandles="1" noChangeArrowheads="1" noChangeShapeType="1" noTextEdit="1"/>
              </p:cNvSpPr>
              <p:nvPr/>
            </p:nvSpPr>
            <p:spPr>
              <a:xfrm>
                <a:off x="3216639" y="4882464"/>
                <a:ext cx="1034322" cy="369332"/>
              </a:xfrm>
              <a:prstGeom prst="rect">
                <a:avLst/>
              </a:prstGeom>
              <a:blipFill>
                <a:blip r:embed="rId7"/>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2E3C06-BBFD-36FA-F894-3C03567D02BC}"/>
                  </a:ext>
                </a:extLst>
              </p:cNvPr>
              <p:cNvSpPr txBox="1"/>
              <p:nvPr/>
            </p:nvSpPr>
            <p:spPr>
              <a:xfrm>
                <a:off x="4899388" y="4882464"/>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582E3C06-BBFD-36FA-F894-3C03567D02BC}"/>
                  </a:ext>
                </a:extLst>
              </p:cNvPr>
              <p:cNvSpPr txBox="1">
                <a:spLocks noRot="1" noChangeAspect="1" noMove="1" noResize="1" noEditPoints="1" noAdjustHandles="1" noChangeArrowheads="1" noChangeShapeType="1" noTextEdit="1"/>
              </p:cNvSpPr>
              <p:nvPr/>
            </p:nvSpPr>
            <p:spPr>
              <a:xfrm>
                <a:off x="4899388" y="4882464"/>
                <a:ext cx="1034322" cy="369332"/>
              </a:xfrm>
              <a:prstGeom prst="rect">
                <a:avLst/>
              </a:prstGeom>
              <a:blipFill>
                <a:blip r:embed="rId8"/>
                <a:stretch>
                  <a:fillRect b="-4918"/>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30E88BB9-9F96-BA71-C3A4-73A11171B3C4}"/>
              </a:ext>
            </a:extLst>
          </p:cNvPr>
          <p:cNvSpPr/>
          <p:nvPr/>
        </p:nvSpPr>
        <p:spPr>
          <a:xfrm>
            <a:off x="5283043" y="5468512"/>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C94C12F-9F10-FF09-61D7-A8BACB9D0E1E}"/>
              </a:ext>
            </a:extLst>
          </p:cNvPr>
          <p:cNvCxnSpPr>
            <a:cxnSpLocks/>
            <a:stCxn id="38" idx="0"/>
            <a:endCxn id="37" idx="2"/>
          </p:cNvCxnSpPr>
          <p:nvPr/>
        </p:nvCxnSpPr>
        <p:spPr>
          <a:xfrm flipV="1">
            <a:off x="5416549" y="5251796"/>
            <a:ext cx="0" cy="2167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41E73C0-027D-EF84-4188-595C1E85D844}"/>
              </a:ext>
            </a:extLst>
          </p:cNvPr>
          <p:cNvCxnSpPr>
            <a:cxnSpLocks/>
          </p:cNvCxnSpPr>
          <p:nvPr/>
        </p:nvCxnSpPr>
        <p:spPr>
          <a:xfrm rot="5400000" flipH="1" flipV="1">
            <a:off x="457200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7418BB6-AF5D-E84E-717E-49250A772D07}"/>
              </a:ext>
            </a:extLst>
          </p:cNvPr>
          <p:cNvCxnSpPr>
            <a:cxnSpLocks/>
          </p:cNvCxnSpPr>
          <p:nvPr/>
        </p:nvCxnSpPr>
        <p:spPr>
          <a:xfrm rot="5400000" flipH="1" flipV="1">
            <a:off x="625475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B869F88-09DB-6B3F-E793-6A7EEE0FB8E6}"/>
                  </a:ext>
                </a:extLst>
              </p:cNvPr>
              <p:cNvSpPr txBox="1"/>
              <p:nvPr/>
            </p:nvSpPr>
            <p:spPr>
              <a:xfrm>
                <a:off x="23772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5</m:t>
                          </m:r>
                        </m:sub>
                      </m:sSub>
                    </m:oMath>
                  </m:oMathPara>
                </a14:m>
                <a:endParaRPr lang="en-US" dirty="0"/>
              </a:p>
            </p:txBody>
          </p:sp>
        </mc:Choice>
        <mc:Fallback xmlns="">
          <p:sp>
            <p:nvSpPr>
              <p:cNvPr id="49" name="TextBox 48">
                <a:extLst>
                  <a:ext uri="{FF2B5EF4-FFF2-40B4-BE49-F238E27FC236}">
                    <a16:creationId xmlns:a16="http://schemas.microsoft.com/office/drawing/2014/main" id="{0B869F88-09DB-6B3F-E793-6A7EEE0FB8E6}"/>
                  </a:ext>
                </a:extLst>
              </p:cNvPr>
              <p:cNvSpPr txBox="1">
                <a:spLocks noRot="1" noChangeAspect="1" noMove="1" noResize="1" noEditPoints="1" noAdjustHandles="1" noChangeArrowheads="1" noChangeShapeType="1" noTextEdit="1"/>
              </p:cNvSpPr>
              <p:nvPr/>
            </p:nvSpPr>
            <p:spPr>
              <a:xfrm>
                <a:off x="2377295" y="4071808"/>
                <a:ext cx="1034322" cy="36933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7E911B-BE1C-A3FC-DE3B-6768D442D903}"/>
                  </a:ext>
                </a:extLst>
              </p:cNvPr>
              <p:cNvSpPr txBox="1"/>
              <p:nvPr/>
            </p:nvSpPr>
            <p:spPr>
              <a:xfrm>
                <a:off x="40536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6</m:t>
                          </m:r>
                        </m:sub>
                      </m:sSub>
                    </m:oMath>
                  </m:oMathPara>
                </a14:m>
                <a:endParaRPr lang="en-US" dirty="0"/>
              </a:p>
            </p:txBody>
          </p:sp>
        </mc:Choice>
        <mc:Fallback xmlns="">
          <p:sp>
            <p:nvSpPr>
              <p:cNvPr id="50" name="TextBox 49">
                <a:extLst>
                  <a:ext uri="{FF2B5EF4-FFF2-40B4-BE49-F238E27FC236}">
                    <a16:creationId xmlns:a16="http://schemas.microsoft.com/office/drawing/2014/main" id="{F67E911B-BE1C-A3FC-DE3B-6768D442D903}"/>
                  </a:ext>
                </a:extLst>
              </p:cNvPr>
              <p:cNvSpPr txBox="1">
                <a:spLocks noRot="1" noChangeAspect="1" noMove="1" noResize="1" noEditPoints="1" noAdjustHandles="1" noChangeArrowheads="1" noChangeShapeType="1" noTextEdit="1"/>
              </p:cNvSpPr>
              <p:nvPr/>
            </p:nvSpPr>
            <p:spPr>
              <a:xfrm>
                <a:off x="4053695" y="4071808"/>
                <a:ext cx="1034322" cy="369332"/>
              </a:xfrm>
              <a:prstGeom prst="rect">
                <a:avLst/>
              </a:prstGeom>
              <a:blipFill>
                <a:blip r:embed="rId10"/>
                <a:stretch>
                  <a:fillRect b="-4918"/>
                </a:stretch>
              </a:blipFill>
            </p:spPr>
            <p:txBody>
              <a:bodyPr/>
              <a:lstStyle/>
              <a:p>
                <a:r>
                  <a:rPr lang="en-US">
                    <a:noFill/>
                  </a:rPr>
                  <a:t> </a:t>
                </a:r>
              </a:p>
            </p:txBody>
          </p:sp>
        </mc:Fallback>
      </mc:AlternateContent>
      <p:cxnSp>
        <p:nvCxnSpPr>
          <p:cNvPr id="51" name="Connector: Elbow 50">
            <a:extLst>
              <a:ext uri="{FF2B5EF4-FFF2-40B4-BE49-F238E27FC236}">
                <a16:creationId xmlns:a16="http://schemas.microsoft.com/office/drawing/2014/main" id="{E9270147-2390-815D-ACF2-32242DA31E75}"/>
              </a:ext>
            </a:extLst>
          </p:cNvPr>
          <p:cNvCxnSpPr>
            <a:cxnSpLocks/>
            <a:stCxn id="49" idx="0"/>
            <a:endCxn id="50" idx="0"/>
          </p:cNvCxnSpPr>
          <p:nvPr/>
        </p:nvCxnSpPr>
        <p:spPr>
          <a:xfrm rot="5400000" flipH="1" flipV="1">
            <a:off x="3732656" y="3233608"/>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96DD455-77EB-2216-F728-6D9C69BA7637}"/>
                  </a:ext>
                </a:extLst>
              </p:cNvPr>
              <p:cNvSpPr txBox="1"/>
              <p:nvPr/>
            </p:nvSpPr>
            <p:spPr>
              <a:xfrm>
                <a:off x="5736444"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7</m:t>
                          </m:r>
                        </m:sub>
                      </m:sSub>
                    </m:oMath>
                  </m:oMathPara>
                </a14:m>
                <a:endParaRPr lang="en-US" dirty="0"/>
              </a:p>
            </p:txBody>
          </p:sp>
        </mc:Choice>
        <mc:Fallback xmlns="">
          <p:sp>
            <p:nvSpPr>
              <p:cNvPr id="52" name="TextBox 51">
                <a:extLst>
                  <a:ext uri="{FF2B5EF4-FFF2-40B4-BE49-F238E27FC236}">
                    <a16:creationId xmlns:a16="http://schemas.microsoft.com/office/drawing/2014/main" id="{796DD455-77EB-2216-F728-6D9C69BA7637}"/>
                  </a:ext>
                </a:extLst>
              </p:cNvPr>
              <p:cNvSpPr txBox="1">
                <a:spLocks noRot="1" noChangeAspect="1" noMove="1" noResize="1" noEditPoints="1" noAdjustHandles="1" noChangeArrowheads="1" noChangeShapeType="1" noTextEdit="1"/>
              </p:cNvSpPr>
              <p:nvPr/>
            </p:nvSpPr>
            <p:spPr>
              <a:xfrm>
                <a:off x="5736444" y="4071808"/>
                <a:ext cx="1034322" cy="369332"/>
              </a:xfrm>
              <a:prstGeom prst="rect">
                <a:avLst/>
              </a:prstGeom>
              <a:blipFill>
                <a:blip r:embed="rId11"/>
                <a:stretch>
                  <a:fillRect b="-4918"/>
                </a:stretch>
              </a:blipFill>
            </p:spPr>
            <p:txBody>
              <a:bodyPr/>
              <a:lstStyle/>
              <a:p>
                <a:r>
                  <a:rPr lang="en-US">
                    <a:noFill/>
                  </a:rPr>
                  <a:t> </a:t>
                </a:r>
              </a:p>
            </p:txBody>
          </p:sp>
        </mc:Fallback>
      </mc:AlternateContent>
      <p:cxnSp>
        <p:nvCxnSpPr>
          <p:cNvPr id="53" name="Connector: Elbow 52">
            <a:extLst>
              <a:ext uri="{FF2B5EF4-FFF2-40B4-BE49-F238E27FC236}">
                <a16:creationId xmlns:a16="http://schemas.microsoft.com/office/drawing/2014/main" id="{20B8BBA6-3E6F-ED33-4F09-0B5C790279E5}"/>
              </a:ext>
            </a:extLst>
          </p:cNvPr>
          <p:cNvCxnSpPr>
            <a:cxnSpLocks/>
            <a:stCxn id="50" idx="0"/>
            <a:endCxn id="52" idx="0"/>
          </p:cNvCxnSpPr>
          <p:nvPr/>
        </p:nvCxnSpPr>
        <p:spPr>
          <a:xfrm rot="5400000" flipH="1" flipV="1">
            <a:off x="5412230" y="3230434"/>
            <a:ext cx="12700" cy="1682749"/>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29FB8A0-7DF2-B495-F3BE-F664DED6FF7A}"/>
              </a:ext>
            </a:extLst>
          </p:cNvPr>
          <p:cNvSpPr/>
          <p:nvPr/>
        </p:nvSpPr>
        <p:spPr>
          <a:xfrm>
            <a:off x="2762094" y="467079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0D467BC-E486-49B1-3A25-D8DD0E33B57F}"/>
              </a:ext>
            </a:extLst>
          </p:cNvPr>
          <p:cNvSpPr/>
          <p:nvPr/>
        </p:nvSpPr>
        <p:spPr>
          <a:xfrm>
            <a:off x="4441668" y="466211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DD35E2D-218A-0618-D5F9-4F61EE5C03FB}"/>
              </a:ext>
            </a:extLst>
          </p:cNvPr>
          <p:cNvCxnSpPr>
            <a:cxnSpLocks/>
            <a:stCxn id="49" idx="2"/>
            <a:endCxn id="59" idx="0"/>
          </p:cNvCxnSpPr>
          <p:nvPr/>
        </p:nvCxnSpPr>
        <p:spPr>
          <a:xfrm>
            <a:off x="2894456" y="4441140"/>
            <a:ext cx="1144" cy="229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518AD-C7B1-7F23-5677-4C8BC99605AC}"/>
              </a:ext>
            </a:extLst>
          </p:cNvPr>
          <p:cNvCxnSpPr>
            <a:cxnSpLocks/>
            <a:stCxn id="50" idx="2"/>
            <a:endCxn id="61" idx="0"/>
          </p:cNvCxnSpPr>
          <p:nvPr/>
        </p:nvCxnSpPr>
        <p:spPr>
          <a:xfrm>
            <a:off x="4570856" y="4441140"/>
            <a:ext cx="4318" cy="220977"/>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7D4C12D-FB4F-C9E2-3D98-897C1B7082E2}"/>
              </a:ext>
            </a:extLst>
          </p:cNvPr>
          <p:cNvSpPr/>
          <p:nvPr/>
        </p:nvSpPr>
        <p:spPr>
          <a:xfrm>
            <a:off x="6965001" y="4641521"/>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Elbow 77">
            <a:extLst>
              <a:ext uri="{FF2B5EF4-FFF2-40B4-BE49-F238E27FC236}">
                <a16:creationId xmlns:a16="http://schemas.microsoft.com/office/drawing/2014/main" id="{9C417499-FAC1-9D3F-9DBA-B6632C65DD13}"/>
              </a:ext>
            </a:extLst>
          </p:cNvPr>
          <p:cNvCxnSpPr>
            <a:stCxn id="15" idx="2"/>
            <a:endCxn id="73" idx="2"/>
          </p:cNvCxnSpPr>
          <p:nvPr/>
        </p:nvCxnSpPr>
        <p:spPr>
          <a:xfrm rot="5400000" flipH="1" flipV="1">
            <a:off x="4392737" y="2546026"/>
            <a:ext cx="370432" cy="5041107"/>
          </a:xfrm>
          <a:prstGeom prst="bentConnector3">
            <a:avLst>
              <a:gd name="adj1" fmla="val -302489"/>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938BA4F-F1F7-8D0D-81AF-4FA4F73EC6B8}"/>
              </a:ext>
            </a:extLst>
          </p:cNvPr>
          <p:cNvSpPr/>
          <p:nvPr/>
        </p:nvSpPr>
        <p:spPr>
          <a:xfrm>
            <a:off x="6118876" y="466420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215116-87F3-67CA-7BA4-42EC8A23F180}"/>
              </a:ext>
            </a:extLst>
          </p:cNvPr>
          <p:cNvCxnSpPr>
            <a:cxnSpLocks/>
            <a:stCxn id="52" idx="2"/>
            <a:endCxn id="80" idx="0"/>
          </p:cNvCxnSpPr>
          <p:nvPr/>
        </p:nvCxnSpPr>
        <p:spPr>
          <a:xfrm flipH="1">
            <a:off x="6252382" y="4441140"/>
            <a:ext cx="1223" cy="22306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6AEA44B-5297-B198-3134-CACAE9679C48}"/>
                  </a:ext>
                </a:extLst>
              </p:cNvPr>
              <p:cNvSpPr txBox="1"/>
              <p:nvPr/>
            </p:nvSpPr>
            <p:spPr>
              <a:xfrm>
                <a:off x="32186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8</m:t>
                          </m:r>
                        </m:sub>
                      </m:sSub>
                    </m:oMath>
                  </m:oMathPara>
                </a14:m>
                <a:endParaRPr lang="en-US" dirty="0"/>
              </a:p>
            </p:txBody>
          </p:sp>
        </mc:Choice>
        <mc:Fallback xmlns="">
          <p:sp>
            <p:nvSpPr>
              <p:cNvPr id="86" name="TextBox 85">
                <a:extLst>
                  <a:ext uri="{FF2B5EF4-FFF2-40B4-BE49-F238E27FC236}">
                    <a16:creationId xmlns:a16="http://schemas.microsoft.com/office/drawing/2014/main" id="{06AEA44B-5297-B198-3134-CACAE9679C48}"/>
                  </a:ext>
                </a:extLst>
              </p:cNvPr>
              <p:cNvSpPr txBox="1">
                <a:spLocks noRot="1" noChangeAspect="1" noMove="1" noResize="1" noEditPoints="1" noAdjustHandles="1" noChangeArrowheads="1" noChangeShapeType="1" noTextEdit="1"/>
              </p:cNvSpPr>
              <p:nvPr/>
            </p:nvSpPr>
            <p:spPr>
              <a:xfrm>
                <a:off x="3218670" y="3247650"/>
                <a:ext cx="1034322" cy="369332"/>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5C7FD0B-9ADB-B30E-EB14-9B412D4A12A3}"/>
                  </a:ext>
                </a:extLst>
              </p:cNvPr>
              <p:cNvSpPr txBox="1"/>
              <p:nvPr/>
            </p:nvSpPr>
            <p:spPr>
              <a:xfrm>
                <a:off x="48950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9</m:t>
                          </m:r>
                        </m:sub>
                      </m:sSub>
                    </m:oMath>
                  </m:oMathPara>
                </a14:m>
                <a:endParaRPr lang="en-US" dirty="0"/>
              </a:p>
            </p:txBody>
          </p:sp>
        </mc:Choice>
        <mc:Fallback xmlns="">
          <p:sp>
            <p:nvSpPr>
              <p:cNvPr id="87" name="TextBox 86">
                <a:extLst>
                  <a:ext uri="{FF2B5EF4-FFF2-40B4-BE49-F238E27FC236}">
                    <a16:creationId xmlns:a16="http://schemas.microsoft.com/office/drawing/2014/main" id="{55C7FD0B-9ADB-B30E-EB14-9B412D4A12A3}"/>
                  </a:ext>
                </a:extLst>
              </p:cNvPr>
              <p:cNvSpPr txBox="1">
                <a:spLocks noRot="1" noChangeAspect="1" noMove="1" noResize="1" noEditPoints="1" noAdjustHandles="1" noChangeArrowheads="1" noChangeShapeType="1" noTextEdit="1"/>
              </p:cNvSpPr>
              <p:nvPr/>
            </p:nvSpPr>
            <p:spPr>
              <a:xfrm>
                <a:off x="4895070" y="3247650"/>
                <a:ext cx="1034322" cy="369332"/>
              </a:xfrm>
              <a:prstGeom prst="rect">
                <a:avLst/>
              </a:prstGeom>
              <a:blipFill>
                <a:blip r:embed="rId13"/>
                <a:stretch>
                  <a:fillRect b="-66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5682B40E-A9A3-2CC8-41E3-9CD1FC1C53E4}"/>
              </a:ext>
            </a:extLst>
          </p:cNvPr>
          <p:cNvSpPr/>
          <p:nvPr/>
        </p:nvSpPr>
        <p:spPr>
          <a:xfrm>
            <a:off x="3603469" y="385742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FC871F-CCD4-4A02-8CE1-7ED603EB12D4}"/>
              </a:ext>
            </a:extLst>
          </p:cNvPr>
          <p:cNvSpPr/>
          <p:nvPr/>
        </p:nvSpPr>
        <p:spPr>
          <a:xfrm>
            <a:off x="5283043" y="384874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AAB72E85-E011-B21E-6AAF-6D6A7B11274C}"/>
              </a:ext>
            </a:extLst>
          </p:cNvPr>
          <p:cNvCxnSpPr>
            <a:cxnSpLocks/>
            <a:stCxn id="86" idx="2"/>
            <a:endCxn id="88" idx="0"/>
          </p:cNvCxnSpPr>
          <p:nvPr/>
        </p:nvCxnSpPr>
        <p:spPr>
          <a:xfrm>
            <a:off x="3735831" y="3616982"/>
            <a:ext cx="1144" cy="240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1720BED-5666-7C84-6802-E1631FA856C1}"/>
              </a:ext>
            </a:extLst>
          </p:cNvPr>
          <p:cNvCxnSpPr>
            <a:cxnSpLocks/>
            <a:stCxn id="87" idx="2"/>
            <a:endCxn id="89" idx="0"/>
          </p:cNvCxnSpPr>
          <p:nvPr/>
        </p:nvCxnSpPr>
        <p:spPr>
          <a:xfrm>
            <a:off x="5412231" y="3616982"/>
            <a:ext cx="4318" cy="23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82775E6-2D3C-A636-0DA8-0CECDF1B6D92}"/>
              </a:ext>
            </a:extLst>
          </p:cNvPr>
          <p:cNvCxnSpPr>
            <a:cxnSpLocks/>
            <a:stCxn id="86" idx="0"/>
            <a:endCxn id="87" idx="0"/>
          </p:cNvCxnSpPr>
          <p:nvPr/>
        </p:nvCxnSpPr>
        <p:spPr>
          <a:xfrm rot="5400000" flipH="1" flipV="1">
            <a:off x="4574031" y="2409450"/>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E3493E4-A8EF-02EA-7B40-4BFCA5020D74}"/>
              </a:ext>
            </a:extLst>
          </p:cNvPr>
          <p:cNvSpPr/>
          <p:nvPr/>
        </p:nvSpPr>
        <p:spPr>
          <a:xfrm>
            <a:off x="4385456" y="3027916"/>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87B114E-9D48-BAC5-3984-4AEF85BAF4E6}"/>
              </a:ext>
            </a:extLst>
          </p:cNvPr>
          <p:cNvSpPr/>
          <p:nvPr/>
        </p:nvSpPr>
        <p:spPr>
          <a:xfrm>
            <a:off x="5612958" y="216507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0FACAFC-F26E-5E7E-040E-3FA6D5938C88}"/>
              </a:ext>
            </a:extLst>
          </p:cNvPr>
          <p:cNvCxnSpPr>
            <a:cxnSpLocks/>
            <a:stCxn id="107" idx="2"/>
            <a:endCxn id="98" idx="0"/>
          </p:cNvCxnSpPr>
          <p:nvPr/>
        </p:nvCxnSpPr>
        <p:spPr>
          <a:xfrm>
            <a:off x="4517818" y="2757473"/>
            <a:ext cx="1144" cy="270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1B196A3-FD00-E48A-7CF6-4245F0C748A8}"/>
              </a:ext>
            </a:extLst>
          </p:cNvPr>
          <p:cNvCxnSpPr>
            <a:cxnSpLocks/>
            <a:stCxn id="113" idx="2"/>
            <a:endCxn id="99" idx="0"/>
          </p:cNvCxnSpPr>
          <p:nvPr/>
        </p:nvCxnSpPr>
        <p:spPr>
          <a:xfrm>
            <a:off x="5745319" y="1912050"/>
            <a:ext cx="1145" cy="25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4014A53-B80F-6A94-4AC9-8139B5E2D464}"/>
              </a:ext>
            </a:extLst>
          </p:cNvPr>
          <p:cNvCxnSpPr>
            <a:cxnSpLocks/>
            <a:stCxn id="107" idx="0"/>
            <a:endCxn id="103" idx="0"/>
          </p:cNvCxnSpPr>
          <p:nvPr/>
        </p:nvCxnSpPr>
        <p:spPr>
          <a:xfrm rot="5400000" flipH="1" flipV="1">
            <a:off x="5746464" y="1159495"/>
            <a:ext cx="12700" cy="2457293"/>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B505258-2A5B-270C-8BDE-D0830F5B8CB4}"/>
                  </a:ext>
                </a:extLst>
              </p:cNvPr>
              <p:cNvSpPr txBox="1"/>
              <p:nvPr/>
            </p:nvSpPr>
            <p:spPr>
              <a:xfrm>
                <a:off x="6457950" y="2388141"/>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oMath>
                </a14:m>
                <a:r>
                  <a:rPr lang="en-US" dirty="0"/>
                  <a:t>(=T)</a:t>
                </a:r>
              </a:p>
            </p:txBody>
          </p:sp>
        </mc:Choice>
        <mc:Fallback xmlns="">
          <p:sp>
            <p:nvSpPr>
              <p:cNvPr id="103" name="TextBox 102">
                <a:extLst>
                  <a:ext uri="{FF2B5EF4-FFF2-40B4-BE49-F238E27FC236}">
                    <a16:creationId xmlns:a16="http://schemas.microsoft.com/office/drawing/2014/main" id="{0B505258-2A5B-270C-8BDE-D0830F5B8CB4}"/>
                  </a:ext>
                </a:extLst>
              </p:cNvPr>
              <p:cNvSpPr txBox="1">
                <a:spLocks noRot="1" noChangeAspect="1" noMove="1" noResize="1" noEditPoints="1" noAdjustHandles="1" noChangeArrowheads="1" noChangeShapeType="1" noTextEdit="1"/>
              </p:cNvSpPr>
              <p:nvPr/>
            </p:nvSpPr>
            <p:spPr>
              <a:xfrm>
                <a:off x="6457950" y="2388141"/>
                <a:ext cx="1034322" cy="369332"/>
              </a:xfrm>
              <a:prstGeom prst="rect">
                <a:avLst/>
              </a:prstGeom>
              <a:blipFill>
                <a:blip r:embed="rId1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0E1EFF7-B530-DBEA-938E-6DE819907B30}"/>
                  </a:ext>
                </a:extLst>
              </p:cNvPr>
              <p:cNvSpPr txBox="1"/>
              <p:nvPr/>
            </p:nvSpPr>
            <p:spPr>
              <a:xfrm>
                <a:off x="4000657" y="2388141"/>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10</m:t>
                          </m:r>
                        </m:sub>
                      </m:sSub>
                    </m:oMath>
                  </m:oMathPara>
                </a14:m>
                <a:endParaRPr lang="en-US" dirty="0"/>
              </a:p>
            </p:txBody>
          </p:sp>
        </mc:Choice>
        <mc:Fallback xmlns="">
          <p:sp>
            <p:nvSpPr>
              <p:cNvPr id="107" name="TextBox 106">
                <a:extLst>
                  <a:ext uri="{FF2B5EF4-FFF2-40B4-BE49-F238E27FC236}">
                    <a16:creationId xmlns:a16="http://schemas.microsoft.com/office/drawing/2014/main" id="{80E1EFF7-B530-DBEA-938E-6DE819907B30}"/>
                  </a:ext>
                </a:extLst>
              </p:cNvPr>
              <p:cNvSpPr txBox="1">
                <a:spLocks noRot="1" noChangeAspect="1" noMove="1" noResize="1" noEditPoints="1" noAdjustHandles="1" noChangeArrowheads="1" noChangeShapeType="1" noTextEdit="1"/>
              </p:cNvSpPr>
              <p:nvPr/>
            </p:nvSpPr>
            <p:spPr>
              <a:xfrm>
                <a:off x="4000657" y="2388141"/>
                <a:ext cx="1034322" cy="369332"/>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E4CAF9E-03B2-DD56-EF8F-1531986031C6}"/>
                  </a:ext>
                </a:extLst>
              </p:cNvPr>
              <p:cNvSpPr txBox="1"/>
              <p:nvPr/>
            </p:nvSpPr>
            <p:spPr>
              <a:xfrm>
                <a:off x="5228158" y="154271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12</m:t>
                          </m:r>
                        </m:sub>
                      </m:sSub>
                    </m:oMath>
                  </m:oMathPara>
                </a14:m>
                <a:endParaRPr lang="en-US" dirty="0"/>
              </a:p>
            </p:txBody>
          </p:sp>
        </mc:Choice>
        <mc:Fallback xmlns="">
          <p:sp>
            <p:nvSpPr>
              <p:cNvPr id="113" name="TextBox 112">
                <a:extLst>
                  <a:ext uri="{FF2B5EF4-FFF2-40B4-BE49-F238E27FC236}">
                    <a16:creationId xmlns:a16="http://schemas.microsoft.com/office/drawing/2014/main" id="{2E4CAF9E-03B2-DD56-EF8F-1531986031C6}"/>
                  </a:ext>
                </a:extLst>
              </p:cNvPr>
              <p:cNvSpPr txBox="1">
                <a:spLocks noRot="1" noChangeAspect="1" noMove="1" noResize="1" noEditPoints="1" noAdjustHandles="1" noChangeArrowheads="1" noChangeShapeType="1" noTextEdit="1"/>
              </p:cNvSpPr>
              <p:nvPr/>
            </p:nvSpPr>
            <p:spPr>
              <a:xfrm>
                <a:off x="5228158" y="1542718"/>
                <a:ext cx="1034322" cy="369332"/>
              </a:xfrm>
              <a:prstGeom prst="rect">
                <a:avLst/>
              </a:prstGeom>
              <a:blipFill>
                <a:blip r:embed="rId16"/>
                <a:stretch>
                  <a:fillRect b="-6557"/>
                </a:stretch>
              </a:blipFill>
            </p:spPr>
            <p:txBody>
              <a:bodyPr/>
              <a:lstStyle/>
              <a:p>
                <a:r>
                  <a:rPr lang="en-US">
                    <a:noFill/>
                  </a:rPr>
                  <a:t> </a:t>
                </a:r>
              </a:p>
            </p:txBody>
          </p:sp>
        </mc:Fallback>
      </mc:AlternateContent>
      <p:sp>
        <p:nvSpPr>
          <p:cNvPr id="118" name="TextBox 117">
            <a:extLst>
              <a:ext uri="{FF2B5EF4-FFF2-40B4-BE49-F238E27FC236}">
                <a16:creationId xmlns:a16="http://schemas.microsoft.com/office/drawing/2014/main" id="{391CFA4C-FDB3-EC28-425D-23FB81618113}"/>
              </a:ext>
            </a:extLst>
          </p:cNvPr>
          <p:cNvSpPr txBox="1"/>
          <p:nvPr/>
        </p:nvSpPr>
        <p:spPr>
          <a:xfrm>
            <a:off x="5006363" y="5457170"/>
            <a:ext cx="820373" cy="369332"/>
          </a:xfrm>
          <a:prstGeom prst="rect">
            <a:avLst/>
          </a:prstGeom>
          <a:noFill/>
        </p:spPr>
        <p:txBody>
          <a:bodyPr wrap="square" rtlCol="0">
            <a:spAutoFit/>
          </a:bodyPr>
          <a:lstStyle/>
          <a:p>
            <a:pPr algn="ctr"/>
            <a:r>
              <a:rPr lang="en-US" b="1" dirty="0">
                <a:solidFill>
                  <a:srgbClr val="7030A0"/>
                </a:solidFill>
              </a:rPr>
              <a:t>AND</a:t>
            </a:r>
          </a:p>
        </p:txBody>
      </p:sp>
      <p:sp>
        <p:nvSpPr>
          <p:cNvPr id="119" name="TextBox 118">
            <a:extLst>
              <a:ext uri="{FF2B5EF4-FFF2-40B4-BE49-F238E27FC236}">
                <a16:creationId xmlns:a16="http://schemas.microsoft.com/office/drawing/2014/main" id="{077A12E2-4326-622B-8990-3662077D6B44}"/>
              </a:ext>
            </a:extLst>
          </p:cNvPr>
          <p:cNvSpPr txBox="1"/>
          <p:nvPr/>
        </p:nvSpPr>
        <p:spPr>
          <a:xfrm>
            <a:off x="2490619" y="4641521"/>
            <a:ext cx="820373" cy="369332"/>
          </a:xfrm>
          <a:prstGeom prst="rect">
            <a:avLst/>
          </a:prstGeom>
          <a:noFill/>
        </p:spPr>
        <p:txBody>
          <a:bodyPr wrap="square" rtlCol="0">
            <a:spAutoFit/>
          </a:bodyPr>
          <a:lstStyle/>
          <a:p>
            <a:pPr algn="ctr"/>
            <a:r>
              <a:rPr lang="en-US" b="1" dirty="0">
                <a:solidFill>
                  <a:srgbClr val="7030A0"/>
                </a:solidFill>
              </a:rPr>
              <a:t>CCX</a:t>
            </a:r>
          </a:p>
        </p:txBody>
      </p:sp>
      <p:pic>
        <p:nvPicPr>
          <p:cNvPr id="3" name="Picture 2">
            <a:extLst>
              <a:ext uri="{FF2B5EF4-FFF2-40B4-BE49-F238E27FC236}">
                <a16:creationId xmlns:a16="http://schemas.microsoft.com/office/drawing/2014/main" id="{CEBDFA53-A979-BDB9-0BF1-019ABFAF6D42}"/>
              </a:ext>
            </a:extLst>
          </p:cNvPr>
          <p:cNvPicPr>
            <a:picLocks noChangeAspect="1"/>
          </p:cNvPicPr>
          <p:nvPr/>
        </p:nvPicPr>
        <p:blipFill>
          <a:blip r:embed="rId17"/>
          <a:stretch>
            <a:fillRect/>
          </a:stretch>
        </p:blipFill>
        <p:spPr>
          <a:xfrm>
            <a:off x="446249" y="2095584"/>
            <a:ext cx="1716290" cy="618483"/>
          </a:xfrm>
          <a:prstGeom prst="rect">
            <a:avLst/>
          </a:prstGeom>
        </p:spPr>
      </p:pic>
      <p:grpSp>
        <p:nvGrpSpPr>
          <p:cNvPr id="18" name="Group 17">
            <a:extLst>
              <a:ext uri="{FF2B5EF4-FFF2-40B4-BE49-F238E27FC236}">
                <a16:creationId xmlns:a16="http://schemas.microsoft.com/office/drawing/2014/main" id="{E4695B3A-A9EF-45F8-FB7D-2DC208DD3950}"/>
              </a:ext>
            </a:extLst>
          </p:cNvPr>
          <p:cNvGrpSpPr/>
          <p:nvPr/>
        </p:nvGrpSpPr>
        <p:grpSpPr>
          <a:xfrm>
            <a:off x="462669" y="2892694"/>
            <a:ext cx="1187093" cy="1566837"/>
            <a:chOff x="831044" y="2830992"/>
            <a:chExt cx="1187093" cy="1566837"/>
          </a:xfrm>
        </p:grpSpPr>
        <p:pic>
          <p:nvPicPr>
            <p:cNvPr id="6" name="Picture 5">
              <a:extLst>
                <a:ext uri="{FF2B5EF4-FFF2-40B4-BE49-F238E27FC236}">
                  <a16:creationId xmlns:a16="http://schemas.microsoft.com/office/drawing/2014/main" id="{53B0EF1C-380B-7737-83F1-F60FDE7DA209}"/>
                </a:ext>
              </a:extLst>
            </p:cNvPr>
            <p:cNvPicPr>
              <a:picLocks noChangeAspect="1"/>
            </p:cNvPicPr>
            <p:nvPr/>
          </p:nvPicPr>
          <p:blipFill>
            <a:blip r:embed="rId18"/>
            <a:stretch>
              <a:fillRect/>
            </a:stretch>
          </p:blipFill>
          <p:spPr>
            <a:xfrm>
              <a:off x="1115214" y="2830992"/>
              <a:ext cx="625329" cy="1425482"/>
            </a:xfrm>
            <a:prstGeom prst="rect">
              <a:avLst/>
            </a:prstGeom>
          </p:spPr>
        </p:pic>
        <p:pic>
          <p:nvPicPr>
            <p:cNvPr id="12" name="Picture 11">
              <a:extLst>
                <a:ext uri="{FF2B5EF4-FFF2-40B4-BE49-F238E27FC236}">
                  <a16:creationId xmlns:a16="http://schemas.microsoft.com/office/drawing/2014/main" id="{F711EEE2-7F35-C7AE-AFD7-59590CE50B41}"/>
                </a:ext>
              </a:extLst>
            </p:cNvPr>
            <p:cNvPicPr>
              <a:picLocks noChangeAspect="1"/>
            </p:cNvPicPr>
            <p:nvPr/>
          </p:nvPicPr>
          <p:blipFill>
            <a:blip r:embed="rId19"/>
            <a:stretch>
              <a:fillRect/>
            </a:stretch>
          </p:blipFill>
          <p:spPr>
            <a:xfrm>
              <a:off x="831044" y="2959316"/>
              <a:ext cx="214091" cy="317171"/>
            </a:xfrm>
            <a:prstGeom prst="rect">
              <a:avLst/>
            </a:prstGeom>
          </p:spPr>
        </p:pic>
        <p:pic>
          <p:nvPicPr>
            <p:cNvPr id="14" name="Picture 13">
              <a:extLst>
                <a:ext uri="{FF2B5EF4-FFF2-40B4-BE49-F238E27FC236}">
                  <a16:creationId xmlns:a16="http://schemas.microsoft.com/office/drawing/2014/main" id="{486623D1-F8D7-E9EB-19D3-16A4DE81897E}"/>
                </a:ext>
              </a:extLst>
            </p:cNvPr>
            <p:cNvPicPr>
              <a:picLocks noChangeAspect="1"/>
            </p:cNvPicPr>
            <p:nvPr/>
          </p:nvPicPr>
          <p:blipFill>
            <a:blip r:embed="rId20"/>
            <a:stretch>
              <a:fillRect/>
            </a:stretch>
          </p:blipFill>
          <p:spPr>
            <a:xfrm>
              <a:off x="831044" y="3497479"/>
              <a:ext cx="214091" cy="301313"/>
            </a:xfrm>
            <a:prstGeom prst="rect">
              <a:avLst/>
            </a:prstGeom>
          </p:spPr>
        </p:pic>
        <p:pic>
          <p:nvPicPr>
            <p:cNvPr id="17" name="Picture 16">
              <a:extLst>
                <a:ext uri="{FF2B5EF4-FFF2-40B4-BE49-F238E27FC236}">
                  <a16:creationId xmlns:a16="http://schemas.microsoft.com/office/drawing/2014/main" id="{29E0294E-705B-0B6E-F94E-97EEB1DF576C}"/>
                </a:ext>
              </a:extLst>
            </p:cNvPr>
            <p:cNvPicPr>
              <a:picLocks noChangeAspect="1"/>
            </p:cNvPicPr>
            <p:nvPr/>
          </p:nvPicPr>
          <p:blipFill>
            <a:blip r:embed="rId21"/>
            <a:stretch>
              <a:fillRect/>
            </a:stretch>
          </p:blipFill>
          <p:spPr>
            <a:xfrm>
              <a:off x="1788188" y="3779345"/>
              <a:ext cx="229949" cy="618484"/>
            </a:xfrm>
            <a:prstGeom prst="rect">
              <a:avLst/>
            </a:prstGeom>
          </p:spPr>
        </p:pic>
      </p:grpSp>
      <p:grpSp>
        <p:nvGrpSpPr>
          <p:cNvPr id="25" name="Group 24">
            <a:extLst>
              <a:ext uri="{FF2B5EF4-FFF2-40B4-BE49-F238E27FC236}">
                <a16:creationId xmlns:a16="http://schemas.microsoft.com/office/drawing/2014/main" id="{DF49FEA1-7BCA-3E4D-8CC0-D36A78D2D879}"/>
              </a:ext>
            </a:extLst>
          </p:cNvPr>
          <p:cNvGrpSpPr/>
          <p:nvPr/>
        </p:nvGrpSpPr>
        <p:grpSpPr>
          <a:xfrm>
            <a:off x="3012255" y="4120977"/>
            <a:ext cx="3922024" cy="338554"/>
            <a:chOff x="3012255" y="4120977"/>
            <a:chExt cx="3922024" cy="33855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54DF082-8150-E06E-1F1F-6FE9F8F90F6E}"/>
                    </a:ext>
                  </a:extLst>
                </p:cNvPr>
                <p:cNvSpPr txBox="1"/>
                <p:nvPr/>
              </p:nvSpPr>
              <p:spPr>
                <a:xfrm>
                  <a:off x="3012255"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19" name="TextBox 18">
                  <a:extLst>
                    <a:ext uri="{FF2B5EF4-FFF2-40B4-BE49-F238E27FC236}">
                      <a16:creationId xmlns:a16="http://schemas.microsoft.com/office/drawing/2014/main" id="{454DF082-8150-E06E-1F1F-6FE9F8F90F6E}"/>
                    </a:ext>
                  </a:extLst>
                </p:cNvPr>
                <p:cNvSpPr txBox="1">
                  <a:spLocks noRot="1" noChangeAspect="1" noMove="1" noResize="1" noEditPoints="1" noAdjustHandles="1" noChangeArrowheads="1" noChangeShapeType="1" noTextEdit="1"/>
                </p:cNvSpPr>
                <p:nvPr/>
              </p:nvSpPr>
              <p:spPr>
                <a:xfrm>
                  <a:off x="3012255" y="4120977"/>
                  <a:ext cx="57436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8E3143-037B-4F8D-121E-65B1021492C2}"/>
                    </a:ext>
                  </a:extLst>
                </p:cNvPr>
                <p:cNvSpPr txBox="1"/>
                <p:nvPr/>
              </p:nvSpPr>
              <p:spPr>
                <a:xfrm>
                  <a:off x="4697328"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𝑏𝑐</m:t>
                            </m:r>
                          </m:e>
                        </m:d>
                      </m:oMath>
                    </m:oMathPara>
                  </a14:m>
                  <a:endParaRPr lang="en-US" sz="1600" dirty="0">
                    <a:solidFill>
                      <a:srgbClr val="FF0000"/>
                    </a:solidFill>
                  </a:endParaRPr>
                </a:p>
              </p:txBody>
            </p:sp>
          </mc:Choice>
          <mc:Fallback xmlns="">
            <p:sp>
              <p:nvSpPr>
                <p:cNvPr id="20" name="TextBox 19">
                  <a:extLst>
                    <a:ext uri="{FF2B5EF4-FFF2-40B4-BE49-F238E27FC236}">
                      <a16:creationId xmlns:a16="http://schemas.microsoft.com/office/drawing/2014/main" id="{3F8E3143-037B-4F8D-121E-65B1021492C2}"/>
                    </a:ext>
                  </a:extLst>
                </p:cNvPr>
                <p:cNvSpPr txBox="1">
                  <a:spLocks noRot="1" noChangeAspect="1" noMove="1" noResize="1" noEditPoints="1" noAdjustHandles="1" noChangeArrowheads="1" noChangeShapeType="1" noTextEdit="1"/>
                </p:cNvSpPr>
                <p:nvPr/>
              </p:nvSpPr>
              <p:spPr>
                <a:xfrm>
                  <a:off x="4697328" y="4120977"/>
                  <a:ext cx="574363"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B10B60-74BD-F5F0-D75A-144191B49769}"/>
                    </a:ext>
                  </a:extLst>
                </p:cNvPr>
                <p:cNvSpPr txBox="1"/>
                <p:nvPr/>
              </p:nvSpPr>
              <p:spPr>
                <a:xfrm>
                  <a:off x="6359916"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24" name="TextBox 23">
                  <a:extLst>
                    <a:ext uri="{FF2B5EF4-FFF2-40B4-BE49-F238E27FC236}">
                      <a16:creationId xmlns:a16="http://schemas.microsoft.com/office/drawing/2014/main" id="{0FB10B60-74BD-F5F0-D75A-144191B49769}"/>
                    </a:ext>
                  </a:extLst>
                </p:cNvPr>
                <p:cNvSpPr txBox="1">
                  <a:spLocks noRot="1" noChangeAspect="1" noMove="1" noResize="1" noEditPoints="1" noAdjustHandles="1" noChangeArrowheads="1" noChangeShapeType="1" noTextEdit="1"/>
                </p:cNvSpPr>
                <p:nvPr/>
              </p:nvSpPr>
              <p:spPr>
                <a:xfrm>
                  <a:off x="6359916" y="4120977"/>
                  <a:ext cx="574363" cy="338554"/>
                </a:xfrm>
                <a:prstGeom prst="rect">
                  <a:avLst/>
                </a:prstGeom>
                <a:blipFill>
                  <a:blip r:embed="rId24"/>
                  <a:stretch>
                    <a:fillRect/>
                  </a:stretch>
                </a:blipFill>
              </p:spPr>
              <p:txBody>
                <a:bodyPr/>
                <a:lstStyle/>
                <a:p>
                  <a:r>
                    <a:rPr lang="en-US">
                      <a:noFill/>
                    </a:rPr>
                    <a:t> </a:t>
                  </a:r>
                </a:p>
              </p:txBody>
            </p:sp>
          </mc:Fallback>
        </mc:AlternateContent>
      </p:grpSp>
      <p:sp>
        <p:nvSpPr>
          <p:cNvPr id="27" name="Rectangle 26">
            <a:extLst>
              <a:ext uri="{FF2B5EF4-FFF2-40B4-BE49-F238E27FC236}">
                <a16:creationId xmlns:a16="http://schemas.microsoft.com/office/drawing/2014/main" id="{91B5E769-6F37-0A31-BD09-6C8924318CFB}"/>
              </a:ext>
            </a:extLst>
          </p:cNvPr>
          <p:cNvSpPr/>
          <p:nvPr/>
        </p:nvSpPr>
        <p:spPr>
          <a:xfrm>
            <a:off x="2073274" y="1606204"/>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9996A0-87E5-798C-88CB-82BA3F29CEF2}"/>
              </a:ext>
            </a:extLst>
          </p:cNvPr>
          <p:cNvSpPr/>
          <p:nvPr/>
        </p:nvSpPr>
        <p:spPr>
          <a:xfrm>
            <a:off x="7098507" y="2450638"/>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943325-43B7-1913-BE95-D6F74EFC0194}"/>
              </a:ext>
            </a:extLst>
          </p:cNvPr>
          <p:cNvSpPr txBox="1"/>
          <p:nvPr/>
        </p:nvSpPr>
        <p:spPr>
          <a:xfrm>
            <a:off x="6496215" y="2994051"/>
            <a:ext cx="2336794" cy="923330"/>
          </a:xfrm>
          <a:prstGeom prst="rect">
            <a:avLst/>
          </a:prstGeom>
          <a:noFill/>
          <a:ln w="28575">
            <a:solidFill>
              <a:srgbClr val="7030A0"/>
            </a:solidFill>
          </a:ln>
        </p:spPr>
        <p:txBody>
          <a:bodyPr wrap="square" rtlCol="0">
            <a:spAutoFit/>
          </a:bodyPr>
          <a:lstStyle/>
          <a:p>
            <a:pPr algn="ctr"/>
            <a:r>
              <a:rPr lang="en-US" b="1" dirty="0">
                <a:solidFill>
                  <a:srgbClr val="7030A0"/>
                </a:solidFill>
              </a:rPr>
              <a:t>But what if a, b, and c were to all </a:t>
            </a:r>
            <a:r>
              <a:rPr lang="en-US" b="1" i="1" dirty="0">
                <a:solidFill>
                  <a:srgbClr val="7030A0"/>
                </a:solidFill>
              </a:rPr>
              <a:t>start</a:t>
            </a:r>
            <a:r>
              <a:rPr lang="en-US" b="1" dirty="0">
                <a:solidFill>
                  <a:srgbClr val="7030A0"/>
                </a:solidFill>
              </a:rPr>
              <a:t> in a 50/50 superposition?</a:t>
            </a:r>
          </a:p>
        </p:txBody>
      </p:sp>
      <p:pic>
        <p:nvPicPr>
          <p:cNvPr id="7" name="Picture 6">
            <a:extLst>
              <a:ext uri="{FF2B5EF4-FFF2-40B4-BE49-F238E27FC236}">
                <a16:creationId xmlns:a16="http://schemas.microsoft.com/office/drawing/2014/main" id="{34236C8A-5DBB-13BC-4109-755AF10A013F}"/>
              </a:ext>
            </a:extLst>
          </p:cNvPr>
          <p:cNvPicPr>
            <a:picLocks noChangeAspect="1"/>
          </p:cNvPicPr>
          <p:nvPr/>
        </p:nvPicPr>
        <p:blipFill>
          <a:blip r:embed="rId25"/>
          <a:stretch>
            <a:fillRect/>
          </a:stretch>
        </p:blipFill>
        <p:spPr>
          <a:xfrm>
            <a:off x="5997249" y="1534983"/>
            <a:ext cx="397592" cy="404820"/>
          </a:xfrm>
          <a:prstGeom prst="rect">
            <a:avLst/>
          </a:prstGeom>
        </p:spPr>
      </p:pic>
    </p:spTree>
    <p:extLst>
      <p:ext uri="{BB962C8B-B14F-4D97-AF65-F5344CB8AC3E}">
        <p14:creationId xmlns:p14="http://schemas.microsoft.com/office/powerpoint/2010/main" val="4039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inVertical)">
                                      <p:cBhvr>
                                        <p:cTn id="33" dur="500"/>
                                        <p:tgtEl>
                                          <p:spTgt spid="3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barn(inVertical)">
                                      <p:cBhvr>
                                        <p:cTn id="36" dur="500"/>
                                        <p:tgtEl>
                                          <p:spTgt spid="118"/>
                                        </p:tgtEl>
                                      </p:cBhvr>
                                    </p:animEffect>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par>
                          <p:cTn id="46" fill="hold">
                            <p:stCondLst>
                              <p:cond delay="1500"/>
                            </p:stCondLst>
                            <p:childTnLst>
                              <p:par>
                                <p:cTn id="47" presetID="22" presetClass="entr" presetSubtype="4"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arn(inVertical)">
                                      <p:cBhvr>
                                        <p:cTn id="60" dur="500"/>
                                        <p:tgtEl>
                                          <p:spTgt spid="2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barn(inVertical)">
                                      <p:cBhvr>
                                        <p:cTn id="63" dur="500"/>
                                        <p:tgtEl>
                                          <p:spTgt spid="119"/>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down)">
                                      <p:cBhvr>
                                        <p:cTn id="67" dur="500"/>
                                        <p:tgtEl>
                                          <p:spTgt spid="64"/>
                                        </p:tgtEl>
                                      </p:cBhvr>
                                    </p:animEffect>
                                  </p:childTnLst>
                                </p:cTn>
                              </p:par>
                            </p:childTnLst>
                          </p:cTn>
                        </p:par>
                        <p:par>
                          <p:cTn id="68" fill="hold">
                            <p:stCondLst>
                              <p:cond delay="1000"/>
                            </p:stCondLst>
                            <p:childTnLst>
                              <p:par>
                                <p:cTn id="69" presetID="22" presetClass="entr" presetSubtype="4"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barn(inVertical)">
                                      <p:cBhvr>
                                        <p:cTn id="76" dur="500"/>
                                        <p:tgtEl>
                                          <p:spTgt spid="46"/>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down)">
                                      <p:cBhvr>
                                        <p:cTn id="80" dur="500"/>
                                        <p:tgtEl>
                                          <p:spTgt spid="67"/>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down)">
                                      <p:cBhvr>
                                        <p:cTn id="84" dur="500"/>
                                        <p:tgtEl>
                                          <p:spTgt spid="5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left)">
                                      <p:cBhvr>
                                        <p:cTn id="89" dur="500"/>
                                        <p:tgtEl>
                                          <p:spTgt spid="78"/>
                                        </p:tgtEl>
                                      </p:cBhvr>
                                    </p:animEffect>
                                  </p:childTnLst>
                                </p:cTn>
                              </p:par>
                            </p:childTnLst>
                          </p:cTn>
                        </p:par>
                        <p:par>
                          <p:cTn id="90" fill="hold">
                            <p:stCondLst>
                              <p:cond delay="500"/>
                            </p:stCondLst>
                            <p:childTnLst>
                              <p:par>
                                <p:cTn id="91" presetID="16" presetClass="entr" presetSubtype="21" fill="hold"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barn(inVertical)">
                                      <p:cBhvr>
                                        <p:cTn id="93" dur="500"/>
                                        <p:tgtEl>
                                          <p:spTgt spid="48"/>
                                        </p:tgtEl>
                                      </p:cBhvr>
                                    </p:animEffect>
                                  </p:childTnLst>
                                </p:cTn>
                              </p:par>
                            </p:childTnLst>
                          </p:cTn>
                        </p:par>
                        <p:par>
                          <p:cTn id="94" fill="hold">
                            <p:stCondLst>
                              <p:cond delay="1000"/>
                            </p:stCondLst>
                            <p:childTnLst>
                              <p:par>
                                <p:cTn id="95" presetID="22" presetClass="entr" presetSubtype="4" fill="hold" nodeType="after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childTnLst>
                          </p:cTn>
                        </p:par>
                        <p:par>
                          <p:cTn id="98" fill="hold">
                            <p:stCondLst>
                              <p:cond delay="1500"/>
                            </p:stCondLst>
                            <p:childTnLst>
                              <p:par>
                                <p:cTn id="99" presetID="22" presetClass="entr" presetSubtype="4" fill="hold" grpId="0" nodeType="after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ipe(down)">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fill="hold"/>
                                        <p:tgtEl>
                                          <p:spTgt spid="25"/>
                                        </p:tgtEl>
                                        <p:attrNameLst>
                                          <p:attrName>ppt_x</p:attrName>
                                        </p:attrNameLst>
                                      </p:cBhvr>
                                      <p:tavLst>
                                        <p:tav tm="0">
                                          <p:val>
                                            <p:strVal val="#ppt_x"/>
                                          </p:val>
                                        </p:tav>
                                        <p:tav tm="100000">
                                          <p:val>
                                            <p:strVal val="#ppt_x"/>
                                          </p:val>
                                        </p:tav>
                                      </p:tavLst>
                                    </p:anim>
                                    <p:anim calcmode="lin" valueType="num">
                                      <p:cBhvr additive="base">
                                        <p:cTn id="10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barn(inVertical)">
                                      <p:cBhvr>
                                        <p:cTn id="112" dur="500"/>
                                        <p:tgtEl>
                                          <p:spTgt spid="51"/>
                                        </p:tgtEl>
                                      </p:cBhvr>
                                    </p:animEffect>
                                  </p:childTnLst>
                                </p:cTn>
                              </p:par>
                            </p:childTnLst>
                          </p:cTn>
                        </p:par>
                        <p:par>
                          <p:cTn id="113" fill="hold">
                            <p:stCondLst>
                              <p:cond delay="500"/>
                            </p:stCondLst>
                            <p:childTnLst>
                              <p:par>
                                <p:cTn id="114" presetID="22" presetClass="entr" presetSubtype="4" fill="hold" nodeType="after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wipe(down)">
                                      <p:cBhvr>
                                        <p:cTn id="116" dur="500"/>
                                        <p:tgtEl>
                                          <p:spTgt spid="90"/>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86"/>
                                        </p:tgtEl>
                                        <p:attrNameLst>
                                          <p:attrName>style.visibility</p:attrName>
                                        </p:attrNameLst>
                                      </p:cBhvr>
                                      <p:to>
                                        <p:strVal val="visible"/>
                                      </p:to>
                                    </p:set>
                                    <p:animEffect transition="in" filter="wipe(down)">
                                      <p:cBhvr>
                                        <p:cTn id="120" dur="500"/>
                                        <p:tgtEl>
                                          <p:spTgt spid="86"/>
                                        </p:tgtEl>
                                      </p:cBhvr>
                                    </p:animEffec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barn(inVertical)">
                                      <p:cBhvr>
                                        <p:cTn id="125" dur="500"/>
                                        <p:tgtEl>
                                          <p:spTgt spid="53"/>
                                        </p:tgtEl>
                                      </p:cBhvr>
                                    </p:animEffect>
                                  </p:childTnLst>
                                </p:cTn>
                              </p:par>
                            </p:childTnLst>
                          </p:cTn>
                        </p:par>
                        <p:par>
                          <p:cTn id="126" fill="hold">
                            <p:stCondLst>
                              <p:cond delay="500"/>
                            </p:stCondLst>
                            <p:childTnLst>
                              <p:par>
                                <p:cTn id="127" presetID="22" presetClass="entr" presetSubtype="4"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wipe(down)">
                                      <p:cBhvr>
                                        <p:cTn id="129" dur="500"/>
                                        <p:tgtEl>
                                          <p:spTgt spid="91"/>
                                        </p:tgtEl>
                                      </p:cBhvr>
                                    </p:animEffect>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wipe(down)">
                                      <p:cBhvr>
                                        <p:cTn id="133" dur="500"/>
                                        <p:tgtEl>
                                          <p:spTgt spid="87"/>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21" fill="hold" nodeType="click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barn(inVertical)">
                                      <p:cBhvr>
                                        <p:cTn id="138" dur="500"/>
                                        <p:tgtEl>
                                          <p:spTgt spid="93"/>
                                        </p:tgtEl>
                                      </p:cBhvr>
                                    </p:animEffect>
                                  </p:childTnLst>
                                </p:cTn>
                              </p:par>
                            </p:childTnLst>
                          </p:cTn>
                        </p:par>
                        <p:par>
                          <p:cTn id="139" fill="hold">
                            <p:stCondLst>
                              <p:cond delay="500"/>
                            </p:stCondLst>
                            <p:childTnLst>
                              <p:par>
                                <p:cTn id="140" presetID="22" presetClass="entr" presetSubtype="4" fill="hold" nodeType="after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wipe(down)">
                                      <p:cBhvr>
                                        <p:cTn id="142" dur="500"/>
                                        <p:tgtEl>
                                          <p:spTgt spid="100"/>
                                        </p:tgtEl>
                                      </p:cBhvr>
                                    </p:animEffect>
                                  </p:childTnLst>
                                </p:cTn>
                              </p:par>
                            </p:childTnLst>
                          </p:cTn>
                        </p:par>
                        <p:par>
                          <p:cTn id="143" fill="hold">
                            <p:stCondLst>
                              <p:cond delay="1000"/>
                            </p:stCondLst>
                            <p:childTnLst>
                              <p:par>
                                <p:cTn id="144" presetID="22" presetClass="entr" presetSubtype="4" fill="hold" grpId="0" nodeType="after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wipe(down)">
                                      <p:cBhvr>
                                        <p:cTn id="146" dur="500"/>
                                        <p:tgtEl>
                                          <p:spTgt spid="10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03"/>
                                        </p:tgtEl>
                                        <p:attrNameLst>
                                          <p:attrName>style.visibility</p:attrName>
                                        </p:attrNameLst>
                                      </p:cBhvr>
                                      <p:to>
                                        <p:strVal val="visible"/>
                                      </p:to>
                                    </p:set>
                                    <p:animEffect transition="in" filter="wipe(left)">
                                      <p:cBhvr>
                                        <p:cTn id="151" dur="500"/>
                                        <p:tgtEl>
                                          <p:spTgt spid="103"/>
                                        </p:tgtEl>
                                      </p:cBhvr>
                                    </p:animEffect>
                                  </p:childTnLst>
                                </p:cTn>
                              </p:par>
                            </p:childTnLst>
                          </p:cTn>
                        </p:par>
                        <p:par>
                          <p:cTn id="152" fill="hold">
                            <p:stCondLst>
                              <p:cond delay="500"/>
                            </p:stCondLst>
                            <p:childTnLst>
                              <p:par>
                                <p:cTn id="153" presetID="16" presetClass="entr" presetSubtype="21" fill="hold" grpId="0" nodeType="afterEffect">
                                  <p:stCondLst>
                                    <p:cond delay="0"/>
                                  </p:stCondLst>
                                  <p:childTnLst>
                                    <p:set>
                                      <p:cBhvr>
                                        <p:cTn id="154" dur="1" fill="hold">
                                          <p:stCondLst>
                                            <p:cond delay="0"/>
                                          </p:stCondLst>
                                        </p:cTn>
                                        <p:tgtEl>
                                          <p:spTgt spid="28"/>
                                        </p:tgtEl>
                                        <p:attrNameLst>
                                          <p:attrName>style.visibility</p:attrName>
                                        </p:attrNameLst>
                                      </p:cBhvr>
                                      <p:to>
                                        <p:strVal val="visible"/>
                                      </p:to>
                                    </p:set>
                                    <p:animEffect transition="in" filter="barn(inVertical)">
                                      <p:cBhvr>
                                        <p:cTn id="155" dur="500"/>
                                        <p:tgtEl>
                                          <p:spTgt spid="28"/>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barn(inVertical)">
                                      <p:cBhvr>
                                        <p:cTn id="158" dur="50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nodeType="click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barn(inVertical)">
                                      <p:cBhvr>
                                        <p:cTn id="163" dur="500"/>
                                        <p:tgtEl>
                                          <p:spTgt spid="104"/>
                                        </p:tgtEl>
                                      </p:cBhvr>
                                    </p:animEffect>
                                  </p:childTnLst>
                                </p:cTn>
                              </p:par>
                            </p:childTnLst>
                          </p:cTn>
                        </p:par>
                        <p:par>
                          <p:cTn id="164" fill="hold">
                            <p:stCondLst>
                              <p:cond delay="500"/>
                            </p:stCondLst>
                            <p:childTnLst>
                              <p:par>
                                <p:cTn id="165" presetID="22" presetClass="entr" presetSubtype="4" fill="hold" nodeType="after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wipe(down)">
                                      <p:cBhvr>
                                        <p:cTn id="167" dur="500"/>
                                        <p:tgtEl>
                                          <p:spTgt spid="101"/>
                                        </p:tgtEl>
                                      </p:cBhvr>
                                    </p:animEffect>
                                  </p:childTnLst>
                                </p:cTn>
                              </p:par>
                            </p:childTnLst>
                          </p:cTn>
                        </p:par>
                        <p:par>
                          <p:cTn id="168" fill="hold">
                            <p:stCondLst>
                              <p:cond delay="1000"/>
                            </p:stCondLst>
                            <p:childTnLst>
                              <p:par>
                                <p:cTn id="169" presetID="22" presetClass="entr" presetSubtype="4" fill="hold" grpId="0" nodeType="afterEffect">
                                  <p:stCondLst>
                                    <p:cond delay="0"/>
                                  </p:stCondLst>
                                  <p:childTnLst>
                                    <p:set>
                                      <p:cBhvr>
                                        <p:cTn id="170" dur="1" fill="hold">
                                          <p:stCondLst>
                                            <p:cond delay="0"/>
                                          </p:stCondLst>
                                        </p:cTn>
                                        <p:tgtEl>
                                          <p:spTgt spid="113"/>
                                        </p:tgtEl>
                                        <p:attrNameLst>
                                          <p:attrName>style.visibility</p:attrName>
                                        </p:attrNameLst>
                                      </p:cBhvr>
                                      <p:to>
                                        <p:strVal val="visible"/>
                                      </p:to>
                                    </p:set>
                                    <p:animEffect transition="in" filter="wipe(down)">
                                      <p:cBhvr>
                                        <p:cTn id="171" dur="500"/>
                                        <p:tgtEl>
                                          <p:spTgt spid="113"/>
                                        </p:tgtEl>
                                      </p:cBhvr>
                                    </p:animEffect>
                                  </p:childTnLst>
                                </p:cTn>
                              </p:par>
                            </p:childTnLst>
                          </p:cTn>
                        </p:par>
                        <p:par>
                          <p:cTn id="172" fill="hold">
                            <p:stCondLst>
                              <p:cond delay="1500"/>
                            </p:stCondLst>
                            <p:childTnLst>
                              <p:par>
                                <p:cTn id="173" presetID="22" presetClass="entr" presetSubtype="8" fill="hold" nodeType="afterEffect">
                                  <p:stCondLst>
                                    <p:cond delay="0"/>
                                  </p:stCondLst>
                                  <p:childTnLst>
                                    <p:set>
                                      <p:cBhvr>
                                        <p:cTn id="174" dur="1" fill="hold">
                                          <p:stCondLst>
                                            <p:cond delay="0"/>
                                          </p:stCondLst>
                                        </p:cTn>
                                        <p:tgtEl>
                                          <p:spTgt spid="7"/>
                                        </p:tgtEl>
                                        <p:attrNameLst>
                                          <p:attrName>style.visibility</p:attrName>
                                        </p:attrNameLst>
                                      </p:cBhvr>
                                      <p:to>
                                        <p:strVal val="visible"/>
                                      </p:to>
                                    </p:set>
                                    <p:animEffect transition="in" filter="wipe(left)">
                                      <p:cBhvr>
                                        <p:cTn id="175" dur="500"/>
                                        <p:tgtEl>
                                          <p:spTgt spid="7"/>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2" fill="hold" grpId="0" nodeType="clickEffect">
                                  <p:stCondLst>
                                    <p:cond delay="0"/>
                                  </p:stCondLst>
                                  <p:childTnLst>
                                    <p:set>
                                      <p:cBhvr>
                                        <p:cTn id="179" dur="1" fill="hold">
                                          <p:stCondLst>
                                            <p:cond delay="0"/>
                                          </p:stCondLst>
                                        </p:cTn>
                                        <p:tgtEl>
                                          <p:spTgt spid="5"/>
                                        </p:tgtEl>
                                        <p:attrNameLst>
                                          <p:attrName>style.visibility</p:attrName>
                                        </p:attrNameLst>
                                      </p:cBhvr>
                                      <p:to>
                                        <p:strVal val="visible"/>
                                      </p:to>
                                    </p:set>
                                    <p:anim calcmode="lin" valueType="num">
                                      <p:cBhvr additive="base">
                                        <p:cTn id="180" dur="500" fill="hold"/>
                                        <p:tgtEl>
                                          <p:spTgt spid="5"/>
                                        </p:tgtEl>
                                        <p:attrNameLst>
                                          <p:attrName>ppt_x</p:attrName>
                                        </p:attrNameLst>
                                      </p:cBhvr>
                                      <p:tavLst>
                                        <p:tav tm="0">
                                          <p:val>
                                            <p:strVal val="1+#ppt_w/2"/>
                                          </p:val>
                                        </p:tav>
                                        <p:tav tm="100000">
                                          <p:val>
                                            <p:strVal val="#ppt_x"/>
                                          </p:val>
                                        </p:tav>
                                      </p:tavLst>
                                    </p:anim>
                                    <p:anim calcmode="lin" valueType="num">
                                      <p:cBhvr additive="base">
                                        <p:cTn id="18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2" grpId="0"/>
      <p:bldP spid="23" grpId="0"/>
      <p:bldP spid="21" grpId="0"/>
      <p:bldP spid="37" grpId="0"/>
      <p:bldP spid="49" grpId="0"/>
      <p:bldP spid="50" grpId="0"/>
      <p:bldP spid="52" grpId="0"/>
      <p:bldP spid="86" grpId="0"/>
      <p:bldP spid="87" grpId="0"/>
      <p:bldP spid="103" grpId="0"/>
      <p:bldP spid="107" grpId="0"/>
      <p:bldP spid="113" grpId="0"/>
      <p:bldP spid="118" grpId="0"/>
      <p:bldP spid="119" grpId="0"/>
      <p:bldP spid="27" grpId="0" animBg="1"/>
      <p:bldP spid="28" grpId="0" animBg="1"/>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96</a:t>
            </a:fld>
            <a:endParaRPr lang="en-US" dirty="0"/>
          </a:p>
        </p:txBody>
      </p:sp>
      <p:pic>
        <p:nvPicPr>
          <p:cNvPr id="12" name="Picture 11">
            <a:extLst>
              <a:ext uri="{FF2B5EF4-FFF2-40B4-BE49-F238E27FC236}">
                <a16:creationId xmlns:a16="http://schemas.microsoft.com/office/drawing/2014/main" id="{14FB326E-6C1E-284C-185E-E0F82433B053}"/>
              </a:ext>
            </a:extLst>
          </p:cNvPr>
          <p:cNvPicPr>
            <a:picLocks noChangeAspect="1"/>
          </p:cNvPicPr>
          <p:nvPr/>
        </p:nvPicPr>
        <p:blipFill>
          <a:blip r:embed="rId3"/>
          <a:stretch>
            <a:fillRect/>
          </a:stretch>
        </p:blipFill>
        <p:spPr>
          <a:xfrm>
            <a:off x="431191" y="1429563"/>
            <a:ext cx="3797974" cy="5109350"/>
          </a:xfrm>
          <a:prstGeom prst="rect">
            <a:avLst/>
          </a:prstGeom>
          <a:ln>
            <a:solidFill>
              <a:schemeClr val="tx1"/>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3279D3F2-C50B-3BBA-74E3-ADDC478E4622}"/>
              </a:ext>
            </a:extLst>
          </p:cNvPr>
          <p:cNvPicPr>
            <a:picLocks noChangeAspect="1"/>
          </p:cNvPicPr>
          <p:nvPr/>
        </p:nvPicPr>
        <p:blipFill>
          <a:blip r:embed="rId4"/>
          <a:stretch>
            <a:fillRect/>
          </a:stretch>
        </p:blipFill>
        <p:spPr>
          <a:xfrm>
            <a:off x="4497975" y="1321952"/>
            <a:ext cx="4218581" cy="3594822"/>
          </a:xfrm>
          <a:prstGeom prst="rect">
            <a:avLst/>
          </a:prstGeom>
        </p:spPr>
      </p:pic>
      <p:grpSp>
        <p:nvGrpSpPr>
          <p:cNvPr id="34" name="Group 33">
            <a:extLst>
              <a:ext uri="{FF2B5EF4-FFF2-40B4-BE49-F238E27FC236}">
                <a16:creationId xmlns:a16="http://schemas.microsoft.com/office/drawing/2014/main" id="{FFAD6E6C-076B-8EFD-A9F9-6E6DE9C19830}"/>
              </a:ext>
            </a:extLst>
          </p:cNvPr>
          <p:cNvGrpSpPr/>
          <p:nvPr/>
        </p:nvGrpSpPr>
        <p:grpSpPr>
          <a:xfrm>
            <a:off x="5202338" y="5299252"/>
            <a:ext cx="2809854" cy="1148696"/>
            <a:chOff x="4745313" y="5299252"/>
            <a:chExt cx="2809854" cy="1148696"/>
          </a:xfrm>
        </p:grpSpPr>
        <p:pic>
          <p:nvPicPr>
            <p:cNvPr id="32" name="Picture 31">
              <a:extLst>
                <a:ext uri="{FF2B5EF4-FFF2-40B4-BE49-F238E27FC236}">
                  <a16:creationId xmlns:a16="http://schemas.microsoft.com/office/drawing/2014/main" id="{E444BC72-5D74-BF69-403B-FB5618F1891D}"/>
                </a:ext>
              </a:extLst>
            </p:cNvPr>
            <p:cNvPicPr>
              <a:picLocks noChangeAspect="1"/>
            </p:cNvPicPr>
            <p:nvPr/>
          </p:nvPicPr>
          <p:blipFill>
            <a:blip r:embed="rId5"/>
            <a:stretch>
              <a:fillRect/>
            </a:stretch>
          </p:blipFill>
          <p:spPr>
            <a:xfrm>
              <a:off x="4745313" y="5622774"/>
              <a:ext cx="1400655" cy="501653"/>
            </a:xfrm>
            <a:prstGeom prst="rect">
              <a:avLst/>
            </a:prstGeom>
          </p:spPr>
        </p:pic>
        <p:pic>
          <p:nvPicPr>
            <p:cNvPr id="33" name="Picture 32">
              <a:extLst>
                <a:ext uri="{FF2B5EF4-FFF2-40B4-BE49-F238E27FC236}">
                  <a16:creationId xmlns:a16="http://schemas.microsoft.com/office/drawing/2014/main" id="{583366B6-C806-972F-60F3-6B1F30A30469}"/>
                </a:ext>
              </a:extLst>
            </p:cNvPr>
            <p:cNvPicPr>
              <a:picLocks noChangeAspect="1"/>
            </p:cNvPicPr>
            <p:nvPr/>
          </p:nvPicPr>
          <p:blipFill>
            <a:blip r:embed="rId6"/>
            <a:stretch>
              <a:fillRect/>
            </a:stretch>
          </p:blipFill>
          <p:spPr>
            <a:xfrm>
              <a:off x="6683588" y="5299252"/>
              <a:ext cx="871579" cy="1148696"/>
            </a:xfrm>
            <a:prstGeom prst="rect">
              <a:avLst/>
            </a:prstGeom>
          </p:spPr>
        </p:pic>
      </p:grpSp>
      <p:grpSp>
        <p:nvGrpSpPr>
          <p:cNvPr id="35" name="Group 34">
            <a:extLst>
              <a:ext uri="{FF2B5EF4-FFF2-40B4-BE49-F238E27FC236}">
                <a16:creationId xmlns:a16="http://schemas.microsoft.com/office/drawing/2014/main" id="{DDE275F3-0049-9A3F-580B-5F47C950C1A1}"/>
              </a:ext>
            </a:extLst>
          </p:cNvPr>
          <p:cNvGrpSpPr/>
          <p:nvPr/>
        </p:nvGrpSpPr>
        <p:grpSpPr>
          <a:xfrm>
            <a:off x="2811977" y="1422068"/>
            <a:ext cx="1076632" cy="369332"/>
            <a:chOff x="4968362" y="2079211"/>
            <a:chExt cx="1076632" cy="369332"/>
          </a:xfrm>
        </p:grpSpPr>
        <p:cxnSp>
          <p:nvCxnSpPr>
            <p:cNvPr id="36" name="Straight Arrow Connector 35">
              <a:extLst>
                <a:ext uri="{FF2B5EF4-FFF2-40B4-BE49-F238E27FC236}">
                  <a16:creationId xmlns:a16="http://schemas.microsoft.com/office/drawing/2014/main" id="{EB9AFFF8-1B07-2DBC-52B0-59756A9521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DACBCB-A7E2-8A02-7CAB-A36A4E4514C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7952B137-18EE-DE89-8447-C8FB3218942D}"/>
              </a:ext>
            </a:extLst>
          </p:cNvPr>
          <p:cNvGrpSpPr/>
          <p:nvPr/>
        </p:nvGrpSpPr>
        <p:grpSpPr>
          <a:xfrm>
            <a:off x="2863229" y="2013957"/>
            <a:ext cx="1076632" cy="369332"/>
            <a:chOff x="4704120" y="2356972"/>
            <a:chExt cx="1076632" cy="369332"/>
          </a:xfrm>
        </p:grpSpPr>
        <p:cxnSp>
          <p:nvCxnSpPr>
            <p:cNvPr id="39" name="Straight Arrow Connector 38">
              <a:extLst>
                <a:ext uri="{FF2B5EF4-FFF2-40B4-BE49-F238E27FC236}">
                  <a16:creationId xmlns:a16="http://schemas.microsoft.com/office/drawing/2014/main" id="{F1BDFE4B-71D0-839C-A923-BC70534D8A1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0481860-9057-12E4-8A38-F2861CE0719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45A5C1D5-4FF4-38AF-8DC1-837A7ADF4687}"/>
              </a:ext>
            </a:extLst>
          </p:cNvPr>
          <p:cNvGrpSpPr/>
          <p:nvPr/>
        </p:nvGrpSpPr>
        <p:grpSpPr>
          <a:xfrm>
            <a:off x="1891802" y="2605846"/>
            <a:ext cx="1068643" cy="369332"/>
            <a:chOff x="3647644" y="4910075"/>
            <a:chExt cx="1068643" cy="369332"/>
          </a:xfrm>
        </p:grpSpPr>
        <p:sp>
          <p:nvSpPr>
            <p:cNvPr id="42" name="TextBox 41">
              <a:extLst>
                <a:ext uri="{FF2B5EF4-FFF2-40B4-BE49-F238E27FC236}">
                  <a16:creationId xmlns:a16="http://schemas.microsoft.com/office/drawing/2014/main" id="{31643674-5D2B-0844-23D0-94D35908BD4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E20F449-6808-97E0-51BE-392CC6F294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52552BE-1D70-4F85-72E5-56E7BF39CFC3}"/>
              </a:ext>
            </a:extLst>
          </p:cNvPr>
          <p:cNvGrpSpPr/>
          <p:nvPr/>
        </p:nvGrpSpPr>
        <p:grpSpPr>
          <a:xfrm>
            <a:off x="2041699" y="3229344"/>
            <a:ext cx="1064340" cy="369332"/>
            <a:chOff x="3647644" y="5421073"/>
            <a:chExt cx="1064340" cy="369332"/>
          </a:xfrm>
        </p:grpSpPr>
        <p:sp>
          <p:nvSpPr>
            <p:cNvPr id="45" name="TextBox 44">
              <a:extLst>
                <a:ext uri="{FF2B5EF4-FFF2-40B4-BE49-F238E27FC236}">
                  <a16:creationId xmlns:a16="http://schemas.microsoft.com/office/drawing/2014/main" id="{FA935C74-BAA9-5029-69AE-5BC0BC98DEB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C70DCA4B-3CDF-13C6-C61A-3127C6AC89D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2E57A0E-6967-C3E3-3C46-34D5CCBCFD73}"/>
              </a:ext>
            </a:extLst>
          </p:cNvPr>
          <p:cNvGrpSpPr/>
          <p:nvPr/>
        </p:nvGrpSpPr>
        <p:grpSpPr>
          <a:xfrm>
            <a:off x="2852661" y="3421505"/>
            <a:ext cx="1068643" cy="369332"/>
            <a:chOff x="3647644" y="5359159"/>
            <a:chExt cx="1068643" cy="369332"/>
          </a:xfrm>
        </p:grpSpPr>
        <p:sp>
          <p:nvSpPr>
            <p:cNvPr id="48" name="TextBox 47">
              <a:extLst>
                <a:ext uri="{FF2B5EF4-FFF2-40B4-BE49-F238E27FC236}">
                  <a16:creationId xmlns:a16="http://schemas.microsoft.com/office/drawing/2014/main" id="{3DC96140-7335-B57B-2D9F-6E4E6C116FE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2FC77325-091F-B022-76F1-7CA554A1312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93A0073-7755-2A27-F970-32E772AEEF67}"/>
              </a:ext>
            </a:extLst>
          </p:cNvPr>
          <p:cNvGrpSpPr/>
          <p:nvPr/>
        </p:nvGrpSpPr>
        <p:grpSpPr>
          <a:xfrm>
            <a:off x="3505151" y="4109582"/>
            <a:ext cx="1076632" cy="369332"/>
            <a:chOff x="2157212" y="5356391"/>
            <a:chExt cx="1076632" cy="369332"/>
          </a:xfrm>
        </p:grpSpPr>
        <p:sp>
          <p:nvSpPr>
            <p:cNvPr id="51" name="TextBox 50">
              <a:extLst>
                <a:ext uri="{FF2B5EF4-FFF2-40B4-BE49-F238E27FC236}">
                  <a16:creationId xmlns:a16="http://schemas.microsoft.com/office/drawing/2014/main" id="{BE91D81A-6A03-6BC2-B756-9D98E2AF75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78E2B2CD-466A-E1B6-C3E9-2909B5BA743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B1BE83D-6401-32EB-17F3-3C94AFEFD727}"/>
              </a:ext>
            </a:extLst>
          </p:cNvPr>
          <p:cNvGrpSpPr/>
          <p:nvPr/>
        </p:nvGrpSpPr>
        <p:grpSpPr>
          <a:xfrm>
            <a:off x="2943178" y="4732108"/>
            <a:ext cx="1076632" cy="369332"/>
            <a:chOff x="2157212" y="5356391"/>
            <a:chExt cx="1076632" cy="369332"/>
          </a:xfrm>
        </p:grpSpPr>
        <p:sp>
          <p:nvSpPr>
            <p:cNvPr id="54" name="TextBox 53">
              <a:extLst>
                <a:ext uri="{FF2B5EF4-FFF2-40B4-BE49-F238E27FC236}">
                  <a16:creationId xmlns:a16="http://schemas.microsoft.com/office/drawing/2014/main" id="{BE2685D2-8597-96B4-53E1-E747D1CABB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E14E150-A8F8-A9A8-38D7-5F02B88E168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5DF0D73-6197-49CD-10F7-85B5F053980B}"/>
              </a:ext>
            </a:extLst>
          </p:cNvPr>
          <p:cNvGrpSpPr/>
          <p:nvPr/>
        </p:nvGrpSpPr>
        <p:grpSpPr>
          <a:xfrm>
            <a:off x="2189898" y="5622774"/>
            <a:ext cx="1076632" cy="369332"/>
            <a:chOff x="2157212" y="5356391"/>
            <a:chExt cx="1076632" cy="369332"/>
          </a:xfrm>
        </p:grpSpPr>
        <p:sp>
          <p:nvSpPr>
            <p:cNvPr id="57" name="TextBox 56">
              <a:extLst>
                <a:ext uri="{FF2B5EF4-FFF2-40B4-BE49-F238E27FC236}">
                  <a16:creationId xmlns:a16="http://schemas.microsoft.com/office/drawing/2014/main" id="{D775F4FF-46B1-03B5-A8C6-DF1C6B8B4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E420E1BA-A35A-3298-D4CE-5056A1CF99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7C193C6-D120-93DB-6C7B-5A68CFAC3015}"/>
              </a:ext>
            </a:extLst>
          </p:cNvPr>
          <p:cNvGrpSpPr/>
          <p:nvPr/>
        </p:nvGrpSpPr>
        <p:grpSpPr>
          <a:xfrm>
            <a:off x="2913781" y="5807440"/>
            <a:ext cx="1076632" cy="369332"/>
            <a:chOff x="2157212" y="5356391"/>
            <a:chExt cx="1076632" cy="369332"/>
          </a:xfrm>
        </p:grpSpPr>
        <p:sp>
          <p:nvSpPr>
            <p:cNvPr id="60" name="TextBox 59">
              <a:extLst>
                <a:ext uri="{FF2B5EF4-FFF2-40B4-BE49-F238E27FC236}">
                  <a16:creationId xmlns:a16="http://schemas.microsoft.com/office/drawing/2014/main" id="{2BA8FDA7-FD5A-A02A-8E8F-11F38FF12A7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567D7A8-FE35-FC1A-E6BD-91DE6CB62A7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D4128CFB-B140-1D79-9845-0D084599F37B}"/>
              </a:ext>
            </a:extLst>
          </p:cNvPr>
          <p:cNvGrpSpPr/>
          <p:nvPr/>
        </p:nvGrpSpPr>
        <p:grpSpPr>
          <a:xfrm>
            <a:off x="1788196" y="6222394"/>
            <a:ext cx="1076632" cy="369332"/>
            <a:chOff x="2157212" y="5356391"/>
            <a:chExt cx="1076632" cy="369332"/>
          </a:xfrm>
        </p:grpSpPr>
        <p:sp>
          <p:nvSpPr>
            <p:cNvPr id="63" name="TextBox 62">
              <a:extLst>
                <a:ext uri="{FF2B5EF4-FFF2-40B4-BE49-F238E27FC236}">
                  <a16:creationId xmlns:a16="http://schemas.microsoft.com/office/drawing/2014/main" id="{337682A6-4BE6-CBD4-3DA5-E54A4877C5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8ADDF2F1-02D5-2A5B-C121-1511C66E68D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2C258B26-EF89-9FD8-84DC-931BA1672E0C}"/>
              </a:ext>
            </a:extLst>
          </p:cNvPr>
          <p:cNvPicPr>
            <a:picLocks noChangeAspect="1"/>
          </p:cNvPicPr>
          <p:nvPr/>
        </p:nvPicPr>
        <p:blipFill>
          <a:blip r:embed="rId7"/>
          <a:stretch>
            <a:fillRect/>
          </a:stretch>
        </p:blipFill>
        <p:spPr>
          <a:xfrm>
            <a:off x="7676147" y="1348835"/>
            <a:ext cx="276135" cy="281155"/>
          </a:xfrm>
          <a:prstGeom prst="rect">
            <a:avLst/>
          </a:prstGeom>
        </p:spPr>
      </p:pic>
    </p:spTree>
    <p:extLst>
      <p:ext uri="{BB962C8B-B14F-4D97-AF65-F5344CB8AC3E}">
        <p14:creationId xmlns:p14="http://schemas.microsoft.com/office/powerpoint/2010/main" val="302548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500"/>
                                        <p:tgtEl>
                                          <p:spTgt spid="3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right)">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right)">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right)">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right)">
                                      <p:cBhvr>
                                        <p:cTn id="65" dur="500"/>
                                        <p:tgtEl>
                                          <p:spTgt spid="62"/>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left)">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97</a:t>
            </a:fld>
            <a:endParaRPr lang="en-US" dirty="0"/>
          </a:p>
        </p:txBody>
      </p:sp>
      <p:pic>
        <p:nvPicPr>
          <p:cNvPr id="5" name="Picture 4">
            <a:extLst>
              <a:ext uri="{FF2B5EF4-FFF2-40B4-BE49-F238E27FC236}">
                <a16:creationId xmlns:a16="http://schemas.microsoft.com/office/drawing/2014/main" id="{CE80D736-373F-13E0-4804-90BE2C177CAF}"/>
              </a:ext>
            </a:extLst>
          </p:cNvPr>
          <p:cNvPicPr>
            <a:picLocks noChangeAspect="1"/>
          </p:cNvPicPr>
          <p:nvPr/>
        </p:nvPicPr>
        <p:blipFill>
          <a:blip r:embed="rId3"/>
          <a:stretch>
            <a:fillRect/>
          </a:stretch>
        </p:blipFill>
        <p:spPr>
          <a:xfrm>
            <a:off x="426282" y="1639499"/>
            <a:ext cx="4378065" cy="1157726"/>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056D3D-D0BA-5F47-353E-EEDB5C2DE573}"/>
              </a:ext>
            </a:extLst>
          </p:cNvPr>
          <p:cNvPicPr>
            <a:picLocks noChangeAspect="1"/>
          </p:cNvPicPr>
          <p:nvPr/>
        </p:nvPicPr>
        <p:blipFill>
          <a:blip r:embed="rId4"/>
          <a:stretch>
            <a:fillRect/>
          </a:stretch>
        </p:blipFill>
        <p:spPr>
          <a:xfrm>
            <a:off x="5107100" y="1596452"/>
            <a:ext cx="3512244" cy="4419204"/>
          </a:xfrm>
          <a:prstGeom prst="rect">
            <a:avLst/>
          </a:prstGeom>
        </p:spPr>
      </p:pic>
      <p:pic>
        <p:nvPicPr>
          <p:cNvPr id="9" name="Picture 8">
            <a:extLst>
              <a:ext uri="{FF2B5EF4-FFF2-40B4-BE49-F238E27FC236}">
                <a16:creationId xmlns:a16="http://schemas.microsoft.com/office/drawing/2014/main" id="{965C0FA5-7140-F1F9-0690-6F87D7EF443A}"/>
              </a:ext>
            </a:extLst>
          </p:cNvPr>
          <p:cNvPicPr>
            <a:picLocks noChangeAspect="1"/>
          </p:cNvPicPr>
          <p:nvPr/>
        </p:nvPicPr>
        <p:blipFill>
          <a:blip r:embed="rId5"/>
          <a:stretch>
            <a:fillRect/>
          </a:stretch>
        </p:blipFill>
        <p:spPr>
          <a:xfrm>
            <a:off x="788997" y="3308743"/>
            <a:ext cx="3652629" cy="2519590"/>
          </a:xfrm>
          <a:prstGeom prst="rect">
            <a:avLst/>
          </a:prstGeom>
        </p:spPr>
      </p:pic>
      <p:sp>
        <p:nvSpPr>
          <p:cNvPr id="10" name="TextBox 9">
            <a:extLst>
              <a:ext uri="{FF2B5EF4-FFF2-40B4-BE49-F238E27FC236}">
                <a16:creationId xmlns:a16="http://schemas.microsoft.com/office/drawing/2014/main" id="{E0039A89-8EDC-0B75-728A-FA4975F60100}"/>
              </a:ext>
            </a:extLst>
          </p:cNvPr>
          <p:cNvSpPr txBox="1"/>
          <p:nvPr/>
        </p:nvSpPr>
        <p:spPr>
          <a:xfrm>
            <a:off x="988880" y="5897182"/>
            <a:ext cx="3252865" cy="646331"/>
          </a:xfrm>
          <a:prstGeom prst="rect">
            <a:avLst/>
          </a:prstGeom>
          <a:noFill/>
        </p:spPr>
        <p:txBody>
          <a:bodyPr wrap="square" rtlCol="0">
            <a:spAutoFit/>
          </a:bodyPr>
          <a:lstStyle/>
          <a:p>
            <a:pPr algn="ctr"/>
            <a:r>
              <a:rPr lang="en-US" dirty="0"/>
              <a:t>At least some shots showed the Boolean formula </a:t>
            </a:r>
            <a:r>
              <a:rPr lang="en-US" b="1" dirty="0">
                <a:solidFill>
                  <a:srgbClr val="00B050"/>
                </a:solidFill>
              </a:rPr>
              <a:t>is satisfiable!</a:t>
            </a:r>
          </a:p>
        </p:txBody>
      </p:sp>
      <p:sp>
        <p:nvSpPr>
          <p:cNvPr id="11" name="Rectangle 10">
            <a:extLst>
              <a:ext uri="{FF2B5EF4-FFF2-40B4-BE49-F238E27FC236}">
                <a16:creationId xmlns:a16="http://schemas.microsoft.com/office/drawing/2014/main" id="{0019E632-B175-400A-0BA3-08C05B53F447}"/>
              </a:ext>
            </a:extLst>
          </p:cNvPr>
          <p:cNvSpPr/>
          <p:nvPr/>
        </p:nvSpPr>
        <p:spPr>
          <a:xfrm>
            <a:off x="3620125" y="5606321"/>
            <a:ext cx="217357" cy="22201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E0949554-BADE-5581-10CC-F2136E170938}"/>
              </a:ext>
            </a:extLst>
          </p:cNvPr>
          <p:cNvCxnSpPr>
            <a:stCxn id="10" idx="3"/>
            <a:endCxn id="11" idx="3"/>
          </p:cNvCxnSpPr>
          <p:nvPr/>
        </p:nvCxnSpPr>
        <p:spPr>
          <a:xfrm flipH="1" flipV="1">
            <a:off x="3837482" y="5717327"/>
            <a:ext cx="404263" cy="503021"/>
          </a:xfrm>
          <a:prstGeom prst="bentConnector3">
            <a:avLst>
              <a:gd name="adj1" fmla="val -56547"/>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787CDD-4C95-962D-BB09-EC2504344FDA}"/>
              </a:ext>
            </a:extLst>
          </p:cNvPr>
          <p:cNvSpPr/>
          <p:nvPr/>
        </p:nvSpPr>
        <p:spPr>
          <a:xfrm>
            <a:off x="2998033" y="1873770"/>
            <a:ext cx="989351" cy="1723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8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Quantum Programming Is Hard</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Programmers must think in terms of </a:t>
            </a:r>
            <a:r>
              <a:rPr lang="en-US" sz="2400" b="1" dirty="0">
                <a:solidFill>
                  <a:srgbClr val="0070C0"/>
                </a:solidFill>
              </a:rPr>
              <a:t>operators</a:t>
            </a:r>
            <a:r>
              <a:rPr lang="en-US" sz="2400" dirty="0"/>
              <a:t> (unitary matrices) and </a:t>
            </a:r>
            <a:r>
              <a:rPr lang="en-US" sz="2400" b="1" dirty="0">
                <a:solidFill>
                  <a:srgbClr val="00B050"/>
                </a:solidFill>
              </a:rPr>
              <a:t>reversibility</a:t>
            </a:r>
            <a:r>
              <a:rPr lang="en-US" sz="2400" dirty="0"/>
              <a:t> (ancilla bits, uncomputation)</a:t>
            </a:r>
          </a:p>
          <a:p>
            <a:pPr>
              <a:spcBef>
                <a:spcPts val="0"/>
              </a:spcBef>
              <a:spcAft>
                <a:spcPts val="1200"/>
              </a:spcAft>
            </a:pPr>
            <a:r>
              <a:rPr lang="en-US" sz="2400" b="1" dirty="0"/>
              <a:t>Entanglement</a:t>
            </a:r>
            <a:r>
              <a:rPr lang="en-US" sz="2400" dirty="0"/>
              <a:t> is hard to track mentally and even harder to visualize - but therein lies the true power of quantum computing</a:t>
            </a:r>
          </a:p>
          <a:p>
            <a:pPr>
              <a:spcBef>
                <a:spcPts val="0"/>
              </a:spcBef>
              <a:spcAft>
                <a:spcPts val="1200"/>
              </a:spcAft>
            </a:pPr>
            <a:r>
              <a:rPr lang="en-US" sz="2400" dirty="0"/>
              <a:t>Physical device limitations (# qubits, # shots, </a:t>
            </a:r>
            <a:r>
              <a:rPr lang="en-US" sz="2400" b="1" dirty="0">
                <a:solidFill>
                  <a:srgbClr val="FF0000"/>
                </a:solidFill>
              </a:rPr>
              <a:t>noise</a:t>
            </a:r>
            <a:r>
              <a:rPr lang="en-US" sz="2400" dirty="0"/>
              <a:t>)</a:t>
            </a:r>
          </a:p>
          <a:p>
            <a:pPr>
              <a:spcBef>
                <a:spcPts val="0"/>
              </a:spcBef>
              <a:spcAft>
                <a:spcPts val="1200"/>
              </a:spcAft>
            </a:pPr>
            <a:r>
              <a:rPr lang="en-US" sz="2400" dirty="0"/>
              <a:t>If you cannot first understand the algorithm </a:t>
            </a:r>
            <a:r>
              <a:rPr lang="en-US" sz="2400" b="1" dirty="0">
                <a:solidFill>
                  <a:srgbClr val="7030A0"/>
                </a:solidFill>
              </a:rPr>
              <a:t>mathematically</a:t>
            </a:r>
            <a:r>
              <a:rPr lang="en-US" sz="2400" dirty="0"/>
              <a:t>, it will be difficult to implement it correctly on a quantum computer</a:t>
            </a:r>
          </a:p>
          <a:p>
            <a:pPr>
              <a:spcBef>
                <a:spcPts val="0"/>
              </a:spcBef>
              <a:spcAft>
                <a:spcPts val="1200"/>
              </a:spcAft>
            </a:pPr>
            <a:r>
              <a:rPr lang="en-US" sz="2400" b="1" dirty="0"/>
              <a:t>Phase kickback</a:t>
            </a:r>
            <a:r>
              <a:rPr lang="en-US" sz="2400" dirty="0"/>
              <a:t>, </a:t>
            </a:r>
            <a:r>
              <a:rPr lang="en-US" sz="2400" b="1" dirty="0">
                <a:solidFill>
                  <a:srgbClr val="0070C0"/>
                </a:solidFill>
              </a:rPr>
              <a:t>amplitude amplification</a:t>
            </a:r>
            <a:r>
              <a:rPr lang="en-US" sz="2400" dirty="0"/>
              <a:t>, and the Quantum Fourier Transform (</a:t>
            </a:r>
            <a:r>
              <a:rPr lang="en-US" sz="2400" b="1" dirty="0">
                <a:solidFill>
                  <a:srgbClr val="FF0000"/>
                </a:solidFill>
              </a:rPr>
              <a:t>QFT</a:t>
            </a:r>
            <a:r>
              <a:rPr lang="en-US" sz="2400" dirty="0"/>
              <a:t>) are the </a:t>
            </a:r>
            <a:r>
              <a:rPr lang="en-US" sz="2400" i="1" dirty="0"/>
              <a:t>current</a:t>
            </a:r>
            <a:r>
              <a:rPr lang="en-US" sz="2400" dirty="0"/>
              <a:t> building blocks of most quantum algorithms – learn these techniques!</a:t>
            </a:r>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98</a:t>
            </a:fld>
            <a:endParaRPr lang="en-US" dirty="0"/>
          </a:p>
        </p:txBody>
      </p:sp>
    </p:spTree>
    <p:extLst>
      <p:ext uri="{BB962C8B-B14F-4D97-AF65-F5344CB8AC3E}">
        <p14:creationId xmlns:p14="http://schemas.microsoft.com/office/powerpoint/2010/main" val="25261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22</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When the phase of a </a:t>
            </a:r>
            <a:r>
              <a:rPr lang="en-US" sz="2400" b="1" dirty="0"/>
              <a:t>target</a:t>
            </a:r>
            <a:r>
              <a:rPr lang="en-US" sz="2400" dirty="0"/>
              <a:t> qubit in a </a:t>
            </a:r>
            <a:r>
              <a:rPr lang="en-US" sz="2400" i="1" dirty="0"/>
              <a:t>controlled</a:t>
            </a:r>
            <a:r>
              <a:rPr lang="en-US" sz="2400" dirty="0"/>
              <a:t> gate affects the phase of the </a:t>
            </a:r>
            <a:r>
              <a:rPr lang="en-US" sz="2400" u="sng" dirty="0"/>
              <a:t>control</a:t>
            </a:r>
            <a:r>
              <a:rPr lang="en-US" sz="2400" dirty="0"/>
              <a:t> qubit, it is called </a:t>
            </a:r>
            <a:r>
              <a:rPr lang="en-US" sz="2400" b="1" dirty="0">
                <a:solidFill>
                  <a:srgbClr val="00B050"/>
                </a:solidFill>
              </a:rPr>
              <a:t>phase kickback</a:t>
            </a:r>
            <a:endParaRPr lang="en-US" sz="2400" dirty="0"/>
          </a:p>
          <a:p>
            <a:pPr>
              <a:spcBef>
                <a:spcPts val="0"/>
              </a:spcBef>
              <a:spcAft>
                <a:spcPts val="1200"/>
              </a:spcAft>
            </a:pPr>
            <a:r>
              <a:rPr lang="en-US" sz="2400" dirty="0"/>
              <a:t>The </a:t>
            </a:r>
            <a:r>
              <a:rPr lang="en-US" sz="2400" b="1" dirty="0">
                <a:solidFill>
                  <a:srgbClr val="0070C0"/>
                </a:solidFill>
              </a:rPr>
              <a:t>Deutsch Oracle </a:t>
            </a:r>
            <a:r>
              <a:rPr lang="en-US" sz="2400" dirty="0"/>
              <a:t>is a trivial algorithm but was one of the first to demonstrate (but not prove) quantum supremacy</a:t>
            </a:r>
          </a:p>
          <a:p>
            <a:pPr>
              <a:spcBef>
                <a:spcPts val="0"/>
              </a:spcBef>
              <a:spcAft>
                <a:spcPts val="1200"/>
              </a:spcAft>
            </a:pPr>
            <a:r>
              <a:rPr lang="en-US" sz="2400" dirty="0"/>
              <a:t>If you cannot step-by-step explain a quantum algorithm using raw state vectors, brackets, tensors, unitary matrices, and matrix multiplication, then you don't understand the algorithm – it is not magic – it is linear algebra</a:t>
            </a:r>
          </a:p>
          <a:p>
            <a:pPr>
              <a:spcBef>
                <a:spcPts val="0"/>
              </a:spcBef>
              <a:spcAft>
                <a:spcPts val="1200"/>
              </a:spcAft>
            </a:pPr>
            <a:r>
              <a:rPr lang="en-US" sz="2400" dirty="0"/>
              <a:t>The phase amplification used in </a:t>
            </a:r>
            <a:r>
              <a:rPr lang="en-US" sz="2400" b="1" dirty="0">
                <a:solidFill>
                  <a:srgbClr val="7030A0"/>
                </a:solidFill>
              </a:rPr>
              <a:t>Grover's Algorithm </a:t>
            </a:r>
            <a:r>
              <a:rPr lang="en-US" sz="2400" dirty="0"/>
              <a:t>leverages increases the probability that a wave function will collapse to a </a:t>
            </a:r>
            <a:r>
              <a:rPr lang="en-US" sz="2400" u="sng" dirty="0"/>
              <a:t>meaningful</a:t>
            </a:r>
            <a:r>
              <a:rPr lang="en-US" sz="2400" dirty="0"/>
              <a:t> state</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99</a:t>
            </a:fld>
            <a:endParaRPr lang="en-US" dirty="0"/>
          </a:p>
        </p:txBody>
      </p:sp>
    </p:spTree>
    <p:extLst>
      <p:ext uri="{BB962C8B-B14F-4D97-AF65-F5344CB8AC3E}">
        <p14:creationId xmlns:p14="http://schemas.microsoft.com/office/powerpoint/2010/main" val="283377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A087E3144A8449FB709B9819357C5" ma:contentTypeVersion="8" ma:contentTypeDescription="Create a new document." ma:contentTypeScope="" ma:versionID="e2fb0d40cef0930655c4a0fe3863a284">
  <xsd:schema xmlns:xsd="http://www.w3.org/2001/XMLSchema" xmlns:xs="http://www.w3.org/2001/XMLSchema" xmlns:p="http://schemas.microsoft.com/office/2006/metadata/properties" xmlns:ns2="5ef77a60-99f0-492a-bd7e-3f85d9aaed4e" targetNamespace="http://schemas.microsoft.com/office/2006/metadata/properties" ma:root="true" ma:fieldsID="ea439c2b02b080dfd24d30ca2c2f5dbf" ns2:_="">
    <xsd:import namespace="5ef77a60-99f0-492a-bd7e-3f85d9aaed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f77a60-99f0-492a-bd7e-3f85d9aaed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503C35-69D8-4F49-BB4D-E6C863E16F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f77a60-99f0-492a-bd7e-3f85d9aaed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0D52B-80D5-475D-A03E-14194DEA0434}">
  <ds:schemaRefs>
    <ds:schemaRef ds:uri="http://schemas.microsoft.com/sharepoint/v3/contenttype/forms"/>
  </ds:schemaRefs>
</ds:datastoreItem>
</file>

<file path=customXml/itemProps3.xml><?xml version="1.0" encoding="utf-8"?>
<ds:datastoreItem xmlns:ds="http://schemas.openxmlformats.org/officeDocument/2006/customXml" ds:itemID="{64269C7C-91C3-4F20-906A-3BFCC26A72D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16015</TotalTime>
  <Words>4951</Words>
  <Application>Microsoft Macintosh PowerPoint</Application>
  <PresentationFormat>On-screen Show (4:3)</PresentationFormat>
  <Paragraphs>893</Paragraphs>
  <Slides>103</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Cambria Math</vt:lpstr>
      <vt:lpstr>Consolas</vt:lpstr>
      <vt:lpstr>Wingdings</vt:lpstr>
      <vt:lpstr>Office Theme</vt:lpstr>
      <vt:lpstr>PowerPoint Presentation</vt:lpstr>
      <vt:lpstr>Session 22 – Part 1 of 2 – Topics</vt:lpstr>
      <vt:lpstr>PowerPoint Presentation</vt:lpstr>
      <vt:lpstr>Run Cell 1 – phase_kickback.ipynb</vt:lpstr>
      <vt:lpstr>PowerPoint Presentation</vt:lpstr>
      <vt:lpstr>Run Cell 3 – phase_kickback.ipynb</vt:lpstr>
      <vt:lpstr>PowerPoint Presentation</vt:lpstr>
      <vt:lpstr>PowerPoint Presentation</vt:lpstr>
      <vt:lpstr>The Route Matters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Deutsch Algorithm</vt:lpstr>
      <vt:lpstr>The Deutsch Algorithm</vt:lpstr>
      <vt:lpstr>The Deutsch Algorithm</vt:lpstr>
      <vt:lpstr>Deutsch-Jozsa Algorithm</vt:lpstr>
      <vt:lpstr>Quantum Supremacy</vt:lpstr>
      <vt:lpstr>The Deutsch Algorithm</vt:lpstr>
      <vt:lpstr>Run Cells 1 to 8 – deutsch.ipynb</vt:lpstr>
      <vt:lpstr>The Deutsch Algorithm</vt:lpstr>
      <vt:lpstr>The Deutsch Algorithm</vt:lpstr>
      <vt:lpstr>Run Cell 9 – deutsch.ipynb</vt:lpstr>
      <vt:lpstr>Run Cell 10 – deutsch.ipynb</vt:lpstr>
      <vt:lpstr>Run Cell 11 – deutsch.ipynb</vt:lpstr>
      <vt:lpstr>Run Cell 12 – deutsch.ipynb</vt:lpstr>
      <vt:lpstr>Deutsch's Algorithm – The Math</vt:lpstr>
      <vt:lpstr>Deutsch's Algorithm – The Math</vt:lpstr>
      <vt:lpstr>Deutsch's Algorithm – The Math</vt:lpstr>
      <vt:lpstr>The Deutsch-Jozsa Oracle</vt:lpstr>
      <vt:lpstr>A Quantum Algorithm as a Matrix</vt:lpstr>
      <vt:lpstr>Open Cell 1 deutsch_jozsa.ipynb</vt:lpstr>
      <vt:lpstr>Run Cells 1-4 deutsch_Jozsa.ipynb</vt:lpstr>
      <vt:lpstr>The Deutsch-Jozsa Oracle</vt:lpstr>
      <vt:lpstr>The Deutsch-Jozsa Oracle</vt:lpstr>
      <vt:lpstr>Grover's Algorithm</vt:lpstr>
      <vt:lpstr>Grover's Algorithm</vt:lpstr>
      <vt:lpstr>Grover's Algorithm</vt:lpstr>
      <vt:lpstr>Grover's Algorithm</vt:lpstr>
      <vt:lpstr>Grover's Algorithm</vt:lpstr>
      <vt:lpstr>Grover's Algorithm</vt:lpstr>
      <vt:lpstr>Run Cell 1 – grover.ipynb</vt:lpstr>
      <vt:lpstr>PowerPoint Presentation</vt:lpstr>
      <vt:lpstr>PowerPoint Presentation</vt:lpstr>
      <vt:lpstr>PowerPoint Presentation</vt:lpstr>
      <vt:lpstr>Session 22 – Part 2 of 2 - Topics</vt:lpstr>
      <vt:lpstr>Super Dense Coding</vt:lpstr>
      <vt:lpstr>Superdense Coding</vt:lpstr>
      <vt:lpstr>PowerPoint Presentation</vt:lpstr>
      <vt:lpstr>Run Cell 1 – superdense_coding.ipynb</vt:lpstr>
      <vt:lpstr>Check Cell 1 – superdense_coding.ipynb</vt:lpstr>
      <vt:lpstr>Check Cell 1 – superdense_coding.ipynb</vt:lpstr>
      <vt:lpstr>Check Cell 1 – superdense_coding.ipynb</vt:lpstr>
      <vt:lpstr>IBM Quantum Computers</vt:lpstr>
      <vt:lpstr>Create an IBM Account</vt:lpstr>
      <vt:lpstr>Create an API Token</vt:lpstr>
      <vt:lpstr>IBM Qiskit Runtime</vt:lpstr>
      <vt:lpstr>IBM Qiskit Runtime – Available Computers</vt:lpstr>
      <vt:lpstr>IBM Qiskit Runtime – Available Computers</vt:lpstr>
      <vt:lpstr>IBM Qiskit Runtime – Available Computers</vt:lpstr>
      <vt:lpstr>Edit Cell 1 – qiskit_runtime.ipynb</vt:lpstr>
      <vt:lpstr>Run Cell 1 – qiskit_runtime.ipynb</vt:lpstr>
      <vt:lpstr>Run Cell 2 – qiskit_runtime.ipynb</vt:lpstr>
      <vt:lpstr>Run Cell 3 – qiskit_runtime.ipynb</vt:lpstr>
      <vt:lpstr>Run Cell 4 – qiskit_runtime.ipynb</vt:lpstr>
      <vt:lpstr>Run Cell 5 – qiskit_runtime.ipynb</vt:lpstr>
      <vt:lpstr>IBM Qiskit Runtime – Your Jobs</vt:lpstr>
      <vt:lpstr>Run Cell 5 (Alternate)</vt:lpstr>
      <vt:lpstr>Run Cell 5 (Alternate)</vt:lpstr>
      <vt:lpstr>Run Cell 6 – qiskit_runtime.ipynb</vt:lpstr>
      <vt:lpstr>IBM Paid Plans for Priority Runs</vt:lpstr>
      <vt:lpstr>Why Phase Estimation is Important</vt:lpstr>
      <vt:lpstr>View Cell 1 – qpe.ipynb</vt:lpstr>
      <vt:lpstr>Run Cell 1 – qpe.ipynb</vt:lpstr>
      <vt:lpstr>View Cell 2 – qpe.ipynb</vt:lpstr>
      <vt:lpstr>Run Cell 2 – qpe.ipynb</vt:lpstr>
      <vt:lpstr>View Cell 3 – qpe.ipynb</vt:lpstr>
      <vt:lpstr>Run Cell 3 – qpe.ipynb</vt:lpstr>
      <vt:lpstr>The Eigenvalue Problem</vt:lpstr>
      <vt:lpstr>The Eigenvalue Problem</vt:lpstr>
      <vt:lpstr>The Eigenvalue Problem</vt:lpstr>
      <vt:lpstr>The Eigenvalue Problem</vt:lpstr>
      <vt:lpstr>COBYLA Optimizer</vt:lpstr>
      <vt:lpstr>View Cell 1 – vqe.ipynb</vt:lpstr>
      <vt:lpstr>Run Cell 1 – vqe.ipynb</vt:lpstr>
      <vt:lpstr>Simulating Molecules using VQE</vt:lpstr>
      <vt:lpstr>Propositional Calculus</vt:lpstr>
      <vt:lpstr>SAT using Qubits</vt:lpstr>
      <vt:lpstr>View Cell 1 – satisfiability.ipynb</vt:lpstr>
      <vt:lpstr>Run Cell 1 – satisfiability.ipynb</vt:lpstr>
      <vt:lpstr>Why Quantum Programming Is Hard</vt:lpstr>
      <vt:lpstr>Session 22 – Now You Know…</vt:lpstr>
      <vt:lpstr>Session 22 – Now You Know…</vt:lpstr>
      <vt:lpstr>Session 22 – Now You Know…</vt:lpstr>
      <vt:lpstr>What about QIS201?</vt:lpstr>
      <vt:lpstr>PowerPoint Presentation</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Cleo Lepart</cp:lastModifiedBy>
  <cp:revision>1212</cp:revision>
  <cp:lastPrinted>2015-06-01T00:45:11Z</cp:lastPrinted>
  <dcterms:created xsi:type="dcterms:W3CDTF">2014-09-21T17:58:26Z</dcterms:created>
  <dcterms:modified xsi:type="dcterms:W3CDTF">2024-06-28T22:56:25Z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0x010100F1FA087E3144A8449FB709B9819357C5</vt:lpwstr>
  </property>
</Properties>
</file>